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20"/>
  </p:notesMasterIdLst>
  <p:sldIdLst>
    <p:sldId id="611" r:id="rId5"/>
    <p:sldId id="451" r:id="rId6"/>
    <p:sldId id="493" r:id="rId7"/>
    <p:sldId id="259" r:id="rId8"/>
    <p:sldId id="441" r:id="rId9"/>
    <p:sldId id="445" r:id="rId10"/>
    <p:sldId id="447" r:id="rId11"/>
    <p:sldId id="458" r:id="rId12"/>
    <p:sldId id="612" r:id="rId13"/>
    <p:sldId id="449" r:id="rId14"/>
    <p:sldId id="500" r:id="rId15"/>
    <p:sldId id="442" r:id="rId16"/>
    <p:sldId id="505" r:id="rId17"/>
    <p:sldId id="258" r:id="rId18"/>
    <p:sldId id="613" r:id="rId19"/>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1.リスクアナリシス" id="{31190C03-E63A-4E6A-8A52-0854F41231D7}">
          <p14:sldIdLst>
            <p14:sldId id="611"/>
            <p14:sldId id="451"/>
            <p14:sldId id="493"/>
            <p14:sldId id="259"/>
            <p14:sldId id="441"/>
            <p14:sldId id="445"/>
            <p14:sldId id="447"/>
            <p14:sldId id="458"/>
            <p14:sldId id="612"/>
            <p14:sldId id="449"/>
            <p14:sldId id="500"/>
            <p14:sldId id="442"/>
            <p14:sldId id="505"/>
            <p14:sldId id="258"/>
            <p14:sldId id="613"/>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4696"/>
    <a:srgbClr val="E6E6E6"/>
    <a:srgbClr val="CDCDCD"/>
    <a:srgbClr val="59A2C3"/>
    <a:srgbClr val="81B8D1"/>
    <a:srgbClr val="F2BA3C"/>
    <a:srgbClr val="ECECEC"/>
    <a:srgbClr val="CADDE6"/>
    <a:srgbClr val="C9C9C9"/>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84ED6C-5F7E-480E-9A41-261E7F9222CB}" v="249" dt="2024-11-29T01:38:19.57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1" d="100"/>
          <a:sy n="61" d="100"/>
        </p:scale>
        <p:origin x="860"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FD9CFF8-F6BC-441C-A9FB-BBA69742E08F}" type="datetimeFigureOut">
              <a:rPr kumimoji="1" lang="ja-JP" altLang="en-US" smtClean="0"/>
              <a:t>2024/11/29</a:t>
            </a:fld>
            <a:endParaRPr kumimoji="1" lang="ja-JP" altLang="en-US"/>
          </a:p>
        </p:txBody>
      </p:sp>
      <p:sp>
        <p:nvSpPr>
          <p:cNvPr id="4" name="スライド イメージ プレースホルダー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4E6DDBE2-80EF-431F-9E35-A190F941EC21}" type="slidenum">
              <a:rPr kumimoji="1" lang="ja-JP" altLang="en-US" smtClean="0"/>
              <a:t>‹#›</a:t>
            </a:fld>
            <a:endParaRPr kumimoji="1" lang="ja-JP" altLang="en-US"/>
          </a:p>
        </p:txBody>
      </p:sp>
    </p:spTree>
    <p:extLst>
      <p:ext uri="{BB962C8B-B14F-4D97-AF65-F5344CB8AC3E}">
        <p14:creationId xmlns:p14="http://schemas.microsoft.com/office/powerpoint/2010/main" val="334934301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E6DDBE2-80EF-431F-9E35-A190F941EC21}" type="slidenum">
              <a:rPr kumimoji="1" lang="ja-JP" altLang="en-US" smtClean="0"/>
              <a:t>3</a:t>
            </a:fld>
            <a:endParaRPr kumimoji="1" lang="ja-JP" altLang="en-US"/>
          </a:p>
        </p:txBody>
      </p:sp>
    </p:spTree>
    <p:extLst>
      <p:ext uri="{BB962C8B-B14F-4D97-AF65-F5344CB8AC3E}">
        <p14:creationId xmlns:p14="http://schemas.microsoft.com/office/powerpoint/2010/main" val="41346846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4E6DDBE2-80EF-431F-9E35-A190F941EC21}" type="slidenum">
              <a:rPr kumimoji="1" lang="ja-JP" altLang="en-US" smtClean="0"/>
              <a:t>11</a:t>
            </a:fld>
            <a:endParaRPr kumimoji="1" lang="ja-JP" altLang="en-US"/>
          </a:p>
        </p:txBody>
      </p:sp>
    </p:spTree>
    <p:extLst>
      <p:ext uri="{BB962C8B-B14F-4D97-AF65-F5344CB8AC3E}">
        <p14:creationId xmlns:p14="http://schemas.microsoft.com/office/powerpoint/2010/main" val="17013966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7A7E752C-1704-3EF7-E7CC-E19000CB319C}"/>
              </a:ext>
            </a:extLst>
          </p:cNvPr>
          <p:cNvSpPr/>
          <p:nvPr userDrawn="1"/>
        </p:nvSpPr>
        <p:spPr>
          <a:xfrm>
            <a:off x="0" y="-30851"/>
            <a:ext cx="12192000" cy="6888851"/>
          </a:xfrm>
          <a:prstGeom prst="rect">
            <a:avLst/>
          </a:prstGeom>
          <a:solidFill>
            <a:srgbClr val="0046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四角形: 角を丸くする 11">
            <a:extLst>
              <a:ext uri="{FF2B5EF4-FFF2-40B4-BE49-F238E27FC236}">
                <a16:creationId xmlns:a16="http://schemas.microsoft.com/office/drawing/2014/main" id="{1C13ED03-B060-1AFE-565B-EA3EFECF4448}"/>
              </a:ext>
            </a:extLst>
          </p:cNvPr>
          <p:cNvSpPr/>
          <p:nvPr userDrawn="1"/>
        </p:nvSpPr>
        <p:spPr>
          <a:xfrm>
            <a:off x="230659" y="164757"/>
            <a:ext cx="11730682" cy="6477831"/>
          </a:xfrm>
          <a:prstGeom prst="roundRect">
            <a:avLst>
              <a:gd name="adj" fmla="val 2394"/>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7D0FEC4A-B2AB-B719-C615-873A2800F14C}"/>
              </a:ext>
            </a:extLst>
          </p:cNvPr>
          <p:cNvSpPr>
            <a:spLocks noGrp="1"/>
          </p:cNvSpPr>
          <p:nvPr>
            <p:ph type="ctrTitle"/>
          </p:nvPr>
        </p:nvSpPr>
        <p:spPr>
          <a:xfrm>
            <a:off x="1524000" y="2112069"/>
            <a:ext cx="9144000" cy="2387600"/>
          </a:xfrm>
        </p:spPr>
        <p:txBody>
          <a:bodyPr anchor="b"/>
          <a:lstStyle>
            <a:lvl1pPr algn="ctr">
              <a:defRPr sz="48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147B513-7753-367F-F819-27632BFBE5E7}"/>
              </a:ext>
            </a:extLst>
          </p:cNvPr>
          <p:cNvSpPr>
            <a:spLocks noGrp="1"/>
          </p:cNvSpPr>
          <p:nvPr>
            <p:ph type="subTitle" idx="1"/>
          </p:nvPr>
        </p:nvSpPr>
        <p:spPr>
          <a:xfrm>
            <a:off x="1524000" y="4704080"/>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6" name="スライド番号プレースホルダー 5">
            <a:extLst>
              <a:ext uri="{FF2B5EF4-FFF2-40B4-BE49-F238E27FC236}">
                <a16:creationId xmlns:a16="http://schemas.microsoft.com/office/drawing/2014/main" id="{7323B889-DF63-A096-150D-16DAFE22D30F}"/>
              </a:ext>
            </a:extLst>
          </p:cNvPr>
          <p:cNvSpPr>
            <a:spLocks noGrp="1"/>
          </p:cNvSpPr>
          <p:nvPr>
            <p:ph type="sldNum" sz="quarter" idx="12"/>
          </p:nvPr>
        </p:nvSpPr>
        <p:spPr/>
        <p:txBody>
          <a:bodyPr/>
          <a:lstStyle>
            <a:lvl1pPr>
              <a:defRPr>
                <a:solidFill>
                  <a:schemeClr val="bg1"/>
                </a:solidFill>
              </a:defRPr>
            </a:lvl1pPr>
          </a:lstStyle>
          <a:p>
            <a:fld id="{93CC4A1B-1B1A-419F-8873-E2E6AFDD2F63}" type="slidenum">
              <a:rPr lang="ja-JP" altLang="en-US" smtClean="0"/>
              <a:pPr/>
              <a:t>‹#›</a:t>
            </a:fld>
            <a:endParaRPr lang="ja-JP" altLang="en-US"/>
          </a:p>
        </p:txBody>
      </p:sp>
      <p:sp>
        <p:nvSpPr>
          <p:cNvPr id="14" name="正方形/長方形 13">
            <a:extLst>
              <a:ext uri="{FF2B5EF4-FFF2-40B4-BE49-F238E27FC236}">
                <a16:creationId xmlns:a16="http://schemas.microsoft.com/office/drawing/2014/main" id="{37810703-296C-44C9-DAE8-C6B43DEAB680}"/>
              </a:ext>
            </a:extLst>
          </p:cNvPr>
          <p:cNvSpPr/>
          <p:nvPr userDrawn="1"/>
        </p:nvSpPr>
        <p:spPr>
          <a:xfrm>
            <a:off x="1595120" y="4499669"/>
            <a:ext cx="9144000" cy="71120"/>
          </a:xfrm>
          <a:prstGeom prst="rect">
            <a:avLst/>
          </a:prstGeom>
          <a:solidFill>
            <a:srgbClr val="0046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83231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インデックスのみ">
    <p:spTree>
      <p:nvGrpSpPr>
        <p:cNvPr id="1" name=""/>
        <p:cNvGrpSpPr/>
        <p:nvPr/>
      </p:nvGrpSpPr>
      <p:grpSpPr>
        <a:xfrm>
          <a:off x="0" y="0"/>
          <a:ext cx="0" cy="0"/>
          <a:chOff x="0" y="0"/>
          <a:chExt cx="0" cy="0"/>
        </a:xfrm>
      </p:grpSpPr>
      <p:sp>
        <p:nvSpPr>
          <p:cNvPr id="3" name="フッター プレースホルダー 2">
            <a:extLst>
              <a:ext uri="{FF2B5EF4-FFF2-40B4-BE49-F238E27FC236}">
                <a16:creationId xmlns:a16="http://schemas.microsoft.com/office/drawing/2014/main" id="{D491331E-EA6B-9C5E-6F34-4A58FE6E1DDE}"/>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92E02282-3B03-262B-7783-E0CF4A14592A}"/>
              </a:ext>
            </a:extLst>
          </p:cNvPr>
          <p:cNvSpPr>
            <a:spLocks noGrp="1"/>
          </p:cNvSpPr>
          <p:nvPr>
            <p:ph type="sldNum" sz="quarter" idx="12"/>
          </p:nvPr>
        </p:nvSpPr>
        <p:spPr/>
        <p:txBody>
          <a:bodyPr/>
          <a:lstStyle/>
          <a:p>
            <a:fld id="{93CC4A1B-1B1A-419F-8873-E2E6AFDD2F63}" type="slidenum">
              <a:rPr kumimoji="1" lang="ja-JP" altLang="en-US" smtClean="0"/>
              <a:t>‹#›</a:t>
            </a:fld>
            <a:endParaRPr kumimoji="1" lang="ja-JP" altLang="en-US"/>
          </a:p>
        </p:txBody>
      </p:sp>
      <p:sp>
        <p:nvSpPr>
          <p:cNvPr id="5" name="正方形/長方形 4">
            <a:extLst>
              <a:ext uri="{FF2B5EF4-FFF2-40B4-BE49-F238E27FC236}">
                <a16:creationId xmlns:a16="http://schemas.microsoft.com/office/drawing/2014/main" id="{3A93569C-DC18-BFF0-EDBC-B7A14BDA0CDA}"/>
              </a:ext>
            </a:extLst>
          </p:cNvPr>
          <p:cNvSpPr/>
          <p:nvPr userDrawn="1"/>
        </p:nvSpPr>
        <p:spPr>
          <a:xfrm>
            <a:off x="244929" y="334736"/>
            <a:ext cx="11576957" cy="56333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a:extLst>
              <a:ext uri="{FF2B5EF4-FFF2-40B4-BE49-F238E27FC236}">
                <a16:creationId xmlns:a16="http://schemas.microsoft.com/office/drawing/2014/main" id="{D530E5C9-E9CD-22D8-B770-CACA9C8A1C80}"/>
              </a:ext>
            </a:extLst>
          </p:cNvPr>
          <p:cNvSpPr/>
          <p:nvPr userDrawn="1"/>
        </p:nvSpPr>
        <p:spPr>
          <a:xfrm>
            <a:off x="0" y="6266545"/>
            <a:ext cx="11821886" cy="56333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42756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a:extLst>
              <a:ext uri="{FF2B5EF4-FFF2-40B4-BE49-F238E27FC236}">
                <a16:creationId xmlns:a16="http://schemas.microsoft.com/office/drawing/2014/main" id="{D491331E-EA6B-9C5E-6F34-4A58FE6E1DDE}"/>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92E02282-3B03-262B-7783-E0CF4A14592A}"/>
              </a:ext>
            </a:extLst>
          </p:cNvPr>
          <p:cNvSpPr>
            <a:spLocks noGrp="1"/>
          </p:cNvSpPr>
          <p:nvPr>
            <p:ph type="sldNum" sz="quarter" idx="12"/>
          </p:nvPr>
        </p:nvSpPr>
        <p:spPr/>
        <p:txBody>
          <a:bodyPr/>
          <a:lstStyle/>
          <a:p>
            <a:fld id="{93CC4A1B-1B1A-419F-8873-E2E6AFDD2F63}" type="slidenum">
              <a:rPr kumimoji="1" lang="ja-JP" altLang="en-US" smtClean="0"/>
              <a:t>‹#›</a:t>
            </a:fld>
            <a:endParaRPr kumimoji="1" lang="ja-JP" altLang="en-US"/>
          </a:p>
        </p:txBody>
      </p:sp>
      <p:sp>
        <p:nvSpPr>
          <p:cNvPr id="5" name="正方形/長方形 4">
            <a:extLst>
              <a:ext uri="{FF2B5EF4-FFF2-40B4-BE49-F238E27FC236}">
                <a16:creationId xmlns:a16="http://schemas.microsoft.com/office/drawing/2014/main" id="{3A93569C-DC18-BFF0-EDBC-B7A14BDA0CDA}"/>
              </a:ext>
            </a:extLst>
          </p:cNvPr>
          <p:cNvSpPr/>
          <p:nvPr userDrawn="1"/>
        </p:nvSpPr>
        <p:spPr>
          <a:xfrm>
            <a:off x="244929" y="36284"/>
            <a:ext cx="11947071" cy="662350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a:extLst>
              <a:ext uri="{FF2B5EF4-FFF2-40B4-BE49-F238E27FC236}">
                <a16:creationId xmlns:a16="http://schemas.microsoft.com/office/drawing/2014/main" id="{D530E5C9-E9CD-22D8-B770-CACA9C8A1C80}"/>
              </a:ext>
            </a:extLst>
          </p:cNvPr>
          <p:cNvSpPr/>
          <p:nvPr userDrawn="1"/>
        </p:nvSpPr>
        <p:spPr>
          <a:xfrm>
            <a:off x="0" y="6266545"/>
            <a:ext cx="11821886" cy="56333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83990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準（枠な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EB0ACD-3570-7A69-40BE-D0ED1D6B7FF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266D311-00DB-5E44-E45E-709D5B62218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a:extLst>
              <a:ext uri="{FF2B5EF4-FFF2-40B4-BE49-F238E27FC236}">
                <a16:creationId xmlns:a16="http://schemas.microsoft.com/office/drawing/2014/main" id="{B3858954-C63B-8629-49D5-352636030318}"/>
              </a:ext>
            </a:extLst>
          </p:cNvPr>
          <p:cNvSpPr>
            <a:spLocks noGrp="1"/>
          </p:cNvSpPr>
          <p:nvPr>
            <p:ph type="ftr" sz="quarter" idx="11"/>
          </p:nvPr>
        </p:nvSpPr>
        <p:spPr/>
        <p:txBody>
          <a:bodyPr/>
          <a:lstStyle/>
          <a:p>
            <a:r>
              <a:rPr lang="ja-JP" altLang="en-US"/>
              <a:t>食品安全委員会 食品安全関係素材集 </a:t>
            </a:r>
            <a:r>
              <a:rPr lang="en-US" altLang="ja-JP"/>
              <a:t>1.0</a:t>
            </a:r>
            <a:endParaRPr lang="ja-JP" altLang="en-US"/>
          </a:p>
        </p:txBody>
      </p:sp>
      <p:sp>
        <p:nvSpPr>
          <p:cNvPr id="6" name="スライド番号プレースホルダー 5">
            <a:extLst>
              <a:ext uri="{FF2B5EF4-FFF2-40B4-BE49-F238E27FC236}">
                <a16:creationId xmlns:a16="http://schemas.microsoft.com/office/drawing/2014/main" id="{B0D45CED-1A4C-2D90-0C13-365978CCDE6F}"/>
              </a:ext>
            </a:extLst>
          </p:cNvPr>
          <p:cNvSpPr>
            <a:spLocks noGrp="1"/>
          </p:cNvSpPr>
          <p:nvPr>
            <p:ph type="sldNum" sz="quarter" idx="12"/>
          </p:nvPr>
        </p:nvSpPr>
        <p:spPr/>
        <p:txBody>
          <a:bodyPr/>
          <a:lstStyle/>
          <a:p>
            <a:fld id="{93CC4A1B-1B1A-419F-8873-E2E6AFDD2F63}" type="slidenum">
              <a:rPr kumimoji="1" lang="ja-JP" altLang="en-US" smtClean="0"/>
              <a:t>‹#›</a:t>
            </a:fld>
            <a:endParaRPr kumimoji="1" lang="ja-JP" altLang="en-US"/>
          </a:p>
        </p:txBody>
      </p:sp>
    </p:spTree>
    <p:extLst>
      <p:ext uri="{BB962C8B-B14F-4D97-AF65-F5344CB8AC3E}">
        <p14:creationId xmlns:p14="http://schemas.microsoft.com/office/powerpoint/2010/main" val="3323119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要点記入スペース">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60CA42-1B52-A8F1-84CC-B0AD8F5EC4C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6028DC6-B651-AE42-F723-81CAC6C14824}"/>
              </a:ext>
            </a:extLst>
          </p:cNvPr>
          <p:cNvSpPr>
            <a:spLocks noGrp="1"/>
          </p:cNvSpPr>
          <p:nvPr>
            <p:ph sz="half" idx="1"/>
          </p:nvPr>
        </p:nvSpPr>
        <p:spPr>
          <a:xfrm>
            <a:off x="517292" y="2114550"/>
            <a:ext cx="11192793" cy="430257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a:extLst>
              <a:ext uri="{FF2B5EF4-FFF2-40B4-BE49-F238E27FC236}">
                <a16:creationId xmlns:a16="http://schemas.microsoft.com/office/drawing/2014/main" id="{70E2409F-A4AC-A7CD-9378-3CCF8839713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E1CEDB3-BC59-79A8-E0E6-025885E88C10}"/>
              </a:ext>
            </a:extLst>
          </p:cNvPr>
          <p:cNvSpPr>
            <a:spLocks noGrp="1"/>
          </p:cNvSpPr>
          <p:nvPr>
            <p:ph type="sldNum" sz="quarter" idx="12"/>
          </p:nvPr>
        </p:nvSpPr>
        <p:spPr/>
        <p:txBody>
          <a:bodyPr/>
          <a:lstStyle/>
          <a:p>
            <a:fld id="{93CC4A1B-1B1A-419F-8873-E2E6AFDD2F63}" type="slidenum">
              <a:rPr kumimoji="1" lang="ja-JP" altLang="en-US" smtClean="0"/>
              <a:t>‹#›</a:t>
            </a:fld>
            <a:endParaRPr kumimoji="1" lang="ja-JP" altLang="en-US"/>
          </a:p>
        </p:txBody>
      </p:sp>
      <p:sp>
        <p:nvSpPr>
          <p:cNvPr id="11" name="テキスト プレースホルダー 10">
            <a:extLst>
              <a:ext uri="{FF2B5EF4-FFF2-40B4-BE49-F238E27FC236}">
                <a16:creationId xmlns:a16="http://schemas.microsoft.com/office/drawing/2014/main" id="{42FD757E-8466-9AD4-016F-4E8DA7B31FDE}"/>
              </a:ext>
            </a:extLst>
          </p:cNvPr>
          <p:cNvSpPr>
            <a:spLocks noGrp="1"/>
          </p:cNvSpPr>
          <p:nvPr>
            <p:ph type="body" sz="quarter" idx="13"/>
          </p:nvPr>
        </p:nvSpPr>
        <p:spPr>
          <a:xfrm>
            <a:off x="517292" y="894020"/>
            <a:ext cx="11192793" cy="1082802"/>
          </a:xfrm>
          <a:ln w="12700">
            <a:noFill/>
          </a:ln>
        </p:spPr>
        <p:txBody>
          <a:bodyPr>
            <a:noAutofit/>
          </a:bodyPr>
          <a:lstStyle>
            <a:lvl1pPr>
              <a:defRPr sz="2000"/>
            </a:lvl1pPr>
            <a:lvl2pPr>
              <a:defRPr sz="1800"/>
            </a:lvl2pPr>
            <a:lvl3pPr>
              <a:defRPr sz="1600"/>
            </a:lvl3pPr>
            <a:lvl4pPr>
              <a:defRPr sz="1400"/>
            </a:lvl4pPr>
            <a:lvl5pPr>
              <a:defRPr sz="1400"/>
            </a:lvl5pPr>
          </a:lstStyle>
          <a:p>
            <a:pPr lvl="0"/>
            <a:r>
              <a:rPr kumimoji="1" lang="ja-JP" altLang="en-US"/>
              <a:t>マスター テキストの書式設定</a:t>
            </a:r>
          </a:p>
        </p:txBody>
      </p:sp>
    </p:spTree>
    <p:extLst>
      <p:ext uri="{BB962C8B-B14F-4D97-AF65-F5344CB8AC3E}">
        <p14:creationId xmlns:p14="http://schemas.microsoft.com/office/powerpoint/2010/main" val="1669603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60CA42-1B52-A8F1-84CC-B0AD8F5EC4C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6028DC6-B651-AE42-F723-81CAC6C14824}"/>
              </a:ext>
            </a:extLst>
          </p:cNvPr>
          <p:cNvSpPr>
            <a:spLocks noGrp="1"/>
          </p:cNvSpPr>
          <p:nvPr>
            <p:ph sz="half" idx="1"/>
          </p:nvPr>
        </p:nvSpPr>
        <p:spPr>
          <a:xfrm>
            <a:off x="604157" y="1485900"/>
            <a:ext cx="10983686" cy="4857749"/>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a:extLst>
              <a:ext uri="{FF2B5EF4-FFF2-40B4-BE49-F238E27FC236}">
                <a16:creationId xmlns:a16="http://schemas.microsoft.com/office/drawing/2014/main" id="{70E2409F-A4AC-A7CD-9378-3CCF8839713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E1CEDB3-BC59-79A8-E0E6-025885E88C10}"/>
              </a:ext>
            </a:extLst>
          </p:cNvPr>
          <p:cNvSpPr>
            <a:spLocks noGrp="1"/>
          </p:cNvSpPr>
          <p:nvPr>
            <p:ph type="sldNum" sz="quarter" idx="12"/>
          </p:nvPr>
        </p:nvSpPr>
        <p:spPr/>
        <p:txBody>
          <a:bodyPr/>
          <a:lstStyle/>
          <a:p>
            <a:fld id="{93CC4A1B-1B1A-419F-8873-E2E6AFDD2F63}" type="slidenum">
              <a:rPr kumimoji="1" lang="ja-JP" altLang="en-US" smtClean="0"/>
              <a:t>‹#›</a:t>
            </a:fld>
            <a:endParaRPr kumimoji="1" lang="ja-JP" altLang="en-US"/>
          </a:p>
        </p:txBody>
      </p:sp>
      <p:sp>
        <p:nvSpPr>
          <p:cNvPr id="11" name="テキスト プレースホルダー 10">
            <a:extLst>
              <a:ext uri="{FF2B5EF4-FFF2-40B4-BE49-F238E27FC236}">
                <a16:creationId xmlns:a16="http://schemas.microsoft.com/office/drawing/2014/main" id="{42FD757E-8466-9AD4-016F-4E8DA7B31FDE}"/>
              </a:ext>
            </a:extLst>
          </p:cNvPr>
          <p:cNvSpPr>
            <a:spLocks noGrp="1"/>
          </p:cNvSpPr>
          <p:nvPr>
            <p:ph type="body" sz="quarter" idx="13"/>
          </p:nvPr>
        </p:nvSpPr>
        <p:spPr>
          <a:xfrm>
            <a:off x="838200" y="741377"/>
            <a:ext cx="10749644" cy="466937"/>
          </a:xfrm>
        </p:spPr>
        <p:txBody>
          <a:bodyPr>
            <a:noAutofit/>
          </a:bodyPr>
          <a:lstStyle>
            <a:lvl1pPr marL="0" indent="0">
              <a:buNone/>
              <a:defRPr sz="2000"/>
            </a:lvl1pPr>
            <a:lvl2pPr>
              <a:defRPr sz="1800"/>
            </a:lvl2pPr>
            <a:lvl3pPr>
              <a:defRPr sz="1600"/>
            </a:lvl3pPr>
            <a:lvl4pPr>
              <a:defRPr sz="1400"/>
            </a:lvl4pPr>
            <a:lvl5pPr>
              <a:defRPr sz="1400"/>
            </a:lvl5pPr>
          </a:lstStyle>
          <a:p>
            <a:pPr lvl="0"/>
            <a:r>
              <a:rPr kumimoji="1" lang="ja-JP" altLang="en-US"/>
              <a:t>マスター テキストの書式設定</a:t>
            </a:r>
          </a:p>
        </p:txBody>
      </p:sp>
      <p:sp>
        <p:nvSpPr>
          <p:cNvPr id="12" name="正方形/長方形 11">
            <a:extLst>
              <a:ext uri="{FF2B5EF4-FFF2-40B4-BE49-F238E27FC236}">
                <a16:creationId xmlns:a16="http://schemas.microsoft.com/office/drawing/2014/main" id="{DB697497-06F6-E4A1-72F8-A3E89A0021AD}"/>
              </a:ext>
            </a:extLst>
          </p:cNvPr>
          <p:cNvSpPr/>
          <p:nvPr userDrawn="1"/>
        </p:nvSpPr>
        <p:spPr>
          <a:xfrm>
            <a:off x="604156" y="841268"/>
            <a:ext cx="163287" cy="267154"/>
          </a:xfrm>
          <a:prstGeom prst="rect">
            <a:avLst/>
          </a:prstGeom>
          <a:solidFill>
            <a:srgbClr val="0046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96882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B76D7B0F-66F8-8B1F-9CBB-8A84D98EEB2F}"/>
              </a:ext>
            </a:extLst>
          </p:cNvPr>
          <p:cNvSpPr/>
          <p:nvPr userDrawn="1"/>
        </p:nvSpPr>
        <p:spPr>
          <a:xfrm>
            <a:off x="0" y="0"/>
            <a:ext cx="12192000" cy="658041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cxnSp>
        <p:nvCxnSpPr>
          <p:cNvPr id="74" name="直線コネクタ 73">
            <a:extLst>
              <a:ext uri="{FF2B5EF4-FFF2-40B4-BE49-F238E27FC236}">
                <a16:creationId xmlns:a16="http://schemas.microsoft.com/office/drawing/2014/main" id="{2CC5BE40-2A44-7926-0F5C-DD32FA885B6A}"/>
              </a:ext>
            </a:extLst>
          </p:cNvPr>
          <p:cNvCxnSpPr>
            <a:cxnSpLocks/>
          </p:cNvCxnSpPr>
          <p:nvPr userDrawn="1"/>
        </p:nvCxnSpPr>
        <p:spPr>
          <a:xfrm>
            <a:off x="11840866" y="689596"/>
            <a:ext cx="351134" cy="0"/>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
        <p:nvSpPr>
          <p:cNvPr id="75" name="正方形/長方形 74">
            <a:extLst>
              <a:ext uri="{FF2B5EF4-FFF2-40B4-BE49-F238E27FC236}">
                <a16:creationId xmlns:a16="http://schemas.microsoft.com/office/drawing/2014/main" id="{1AA30417-3196-5F00-3311-B2BD6D20153C}"/>
              </a:ext>
            </a:extLst>
          </p:cNvPr>
          <p:cNvSpPr/>
          <p:nvPr userDrawn="1"/>
        </p:nvSpPr>
        <p:spPr>
          <a:xfrm>
            <a:off x="11868636" y="4857429"/>
            <a:ext cx="324000" cy="1739439"/>
          </a:xfrm>
          <a:prstGeom prst="rect">
            <a:avLst/>
          </a:prstGeom>
          <a:solidFill>
            <a:srgbClr val="E8E8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正方形/長方形 75">
            <a:extLst>
              <a:ext uri="{FF2B5EF4-FFF2-40B4-BE49-F238E27FC236}">
                <a16:creationId xmlns:a16="http://schemas.microsoft.com/office/drawing/2014/main" id="{706988C2-8012-9ECF-DD5F-355D27693E94}"/>
              </a:ext>
            </a:extLst>
          </p:cNvPr>
          <p:cNvSpPr/>
          <p:nvPr userDrawn="1"/>
        </p:nvSpPr>
        <p:spPr>
          <a:xfrm>
            <a:off x="11868636" y="2703415"/>
            <a:ext cx="324000" cy="1442927"/>
          </a:xfrm>
          <a:prstGeom prst="rect">
            <a:avLst/>
          </a:prstGeom>
          <a:solidFill>
            <a:srgbClr val="E8E8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7" name="直線コネクタ 76">
            <a:extLst>
              <a:ext uri="{FF2B5EF4-FFF2-40B4-BE49-F238E27FC236}">
                <a16:creationId xmlns:a16="http://schemas.microsoft.com/office/drawing/2014/main" id="{B79CC56D-5DED-2797-AA27-F49C628DA7C0}"/>
              </a:ext>
            </a:extLst>
          </p:cNvPr>
          <p:cNvCxnSpPr/>
          <p:nvPr userDrawn="1"/>
        </p:nvCxnSpPr>
        <p:spPr>
          <a:xfrm>
            <a:off x="11870871" y="1875473"/>
            <a:ext cx="321129" cy="0"/>
          </a:xfrm>
          <a:prstGeom prst="line">
            <a:avLst/>
          </a:prstGeom>
          <a:ln>
            <a:solidFill>
              <a:srgbClr val="004696"/>
            </a:solidFill>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13901352-F00C-C1D1-F04F-020F3A9D4A5E}"/>
              </a:ext>
            </a:extLst>
          </p:cNvPr>
          <p:cNvCxnSpPr/>
          <p:nvPr userDrawn="1"/>
        </p:nvCxnSpPr>
        <p:spPr>
          <a:xfrm>
            <a:off x="11870871" y="4863112"/>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cxnSp>
        <p:nvCxnSpPr>
          <p:cNvPr id="79" name="直線コネクタ 78">
            <a:extLst>
              <a:ext uri="{FF2B5EF4-FFF2-40B4-BE49-F238E27FC236}">
                <a16:creationId xmlns:a16="http://schemas.microsoft.com/office/drawing/2014/main" id="{34B0A7EB-D795-7909-00EF-9A81D724DD6B}"/>
              </a:ext>
            </a:extLst>
          </p:cNvPr>
          <p:cNvCxnSpPr/>
          <p:nvPr userDrawn="1"/>
        </p:nvCxnSpPr>
        <p:spPr>
          <a:xfrm>
            <a:off x="11870871" y="2708350"/>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cxnSp>
        <p:nvCxnSpPr>
          <p:cNvPr id="80" name="直線コネクタ 79">
            <a:extLst>
              <a:ext uri="{FF2B5EF4-FFF2-40B4-BE49-F238E27FC236}">
                <a16:creationId xmlns:a16="http://schemas.microsoft.com/office/drawing/2014/main" id="{C1B28DC2-7B17-C33E-ADC2-6261B561D7DF}"/>
              </a:ext>
            </a:extLst>
          </p:cNvPr>
          <p:cNvCxnSpPr/>
          <p:nvPr userDrawn="1"/>
        </p:nvCxnSpPr>
        <p:spPr>
          <a:xfrm>
            <a:off x="11870871" y="3187681"/>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cxnSp>
        <p:nvCxnSpPr>
          <p:cNvPr id="81" name="直線コネクタ 80">
            <a:extLst>
              <a:ext uri="{FF2B5EF4-FFF2-40B4-BE49-F238E27FC236}">
                <a16:creationId xmlns:a16="http://schemas.microsoft.com/office/drawing/2014/main" id="{7456F4A9-BEF3-25B8-3EDD-AD870E1FC077}"/>
              </a:ext>
            </a:extLst>
          </p:cNvPr>
          <p:cNvCxnSpPr/>
          <p:nvPr userDrawn="1"/>
        </p:nvCxnSpPr>
        <p:spPr>
          <a:xfrm>
            <a:off x="11870871" y="689596"/>
            <a:ext cx="321129" cy="0"/>
          </a:xfrm>
          <a:prstGeom prst="line">
            <a:avLst/>
          </a:prstGeom>
          <a:ln>
            <a:solidFill>
              <a:srgbClr val="004696"/>
            </a:solidFill>
          </a:ln>
        </p:spPr>
        <p:style>
          <a:lnRef idx="2">
            <a:schemeClr val="accent1"/>
          </a:lnRef>
          <a:fillRef idx="0">
            <a:schemeClr val="accent1"/>
          </a:fillRef>
          <a:effectRef idx="1">
            <a:schemeClr val="accent1"/>
          </a:effectRef>
          <a:fontRef idx="minor">
            <a:schemeClr val="tx1"/>
          </a:fontRef>
        </p:style>
      </p:cxnSp>
      <p:sp>
        <p:nvSpPr>
          <p:cNvPr id="82" name="テキスト ボックス 81">
            <a:extLst>
              <a:ext uri="{FF2B5EF4-FFF2-40B4-BE49-F238E27FC236}">
                <a16:creationId xmlns:a16="http://schemas.microsoft.com/office/drawing/2014/main" id="{E022B21A-EEE3-1630-2CCE-4EE0C5E5B9B5}"/>
              </a:ext>
            </a:extLst>
          </p:cNvPr>
          <p:cNvSpPr txBox="1"/>
          <p:nvPr userDrawn="1"/>
        </p:nvSpPr>
        <p:spPr>
          <a:xfrm>
            <a:off x="11843517" y="732470"/>
            <a:ext cx="346249" cy="1095813"/>
          </a:xfrm>
          <a:prstGeom prst="rect">
            <a:avLst/>
          </a:prstGeom>
          <a:noFill/>
        </p:spPr>
        <p:txBody>
          <a:bodyPr vert="eaVert" wrap="none" rtlCol="0">
            <a:spAutoFit/>
          </a:bodyPr>
          <a:lstStyle/>
          <a:p>
            <a:r>
              <a:rPr kumimoji="1" lang="ja-JP" altLang="en-US" sz="1050" dirty="0"/>
              <a:t>リスクアナリシス</a:t>
            </a:r>
            <a:endParaRPr kumimoji="1" lang="en-US" altLang="ja-JP" sz="1050" dirty="0"/>
          </a:p>
        </p:txBody>
      </p:sp>
      <p:cxnSp>
        <p:nvCxnSpPr>
          <p:cNvPr id="83" name="直線コネクタ 82">
            <a:extLst>
              <a:ext uri="{FF2B5EF4-FFF2-40B4-BE49-F238E27FC236}">
                <a16:creationId xmlns:a16="http://schemas.microsoft.com/office/drawing/2014/main" id="{5E77C726-5A90-41E8-1791-0C0DC9279405}"/>
              </a:ext>
            </a:extLst>
          </p:cNvPr>
          <p:cNvCxnSpPr>
            <a:cxnSpLocks/>
          </p:cNvCxnSpPr>
          <p:nvPr userDrawn="1"/>
        </p:nvCxnSpPr>
        <p:spPr>
          <a:xfrm>
            <a:off x="11870871" y="3667012"/>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sp>
        <p:nvSpPr>
          <p:cNvPr id="84" name="テキスト ボックス 83">
            <a:extLst>
              <a:ext uri="{FF2B5EF4-FFF2-40B4-BE49-F238E27FC236}">
                <a16:creationId xmlns:a16="http://schemas.microsoft.com/office/drawing/2014/main" id="{E670CD31-9DCB-2E71-9BBC-CBD6CA631F2E}"/>
              </a:ext>
            </a:extLst>
          </p:cNvPr>
          <p:cNvSpPr txBox="1"/>
          <p:nvPr userDrawn="1"/>
        </p:nvSpPr>
        <p:spPr>
          <a:xfrm>
            <a:off x="11840866" y="1918670"/>
            <a:ext cx="346249" cy="741550"/>
          </a:xfrm>
          <a:prstGeom prst="rect">
            <a:avLst/>
          </a:prstGeom>
          <a:noFill/>
        </p:spPr>
        <p:txBody>
          <a:bodyPr vert="eaVert" wrap="none" rtlCol="0">
            <a:spAutoFit/>
          </a:bodyPr>
          <a:lstStyle/>
          <a:p>
            <a:r>
              <a:rPr kumimoji="1" lang="ja-JP" altLang="en-US" sz="1050"/>
              <a:t>リスク評価</a:t>
            </a:r>
          </a:p>
        </p:txBody>
      </p:sp>
      <p:sp>
        <p:nvSpPr>
          <p:cNvPr id="85" name="テキスト ボックス 84">
            <a:extLst>
              <a:ext uri="{FF2B5EF4-FFF2-40B4-BE49-F238E27FC236}">
                <a16:creationId xmlns:a16="http://schemas.microsoft.com/office/drawing/2014/main" id="{97700616-13F5-9724-EE9F-56E5D49854A9}"/>
              </a:ext>
            </a:extLst>
          </p:cNvPr>
          <p:cNvSpPr txBox="1"/>
          <p:nvPr userDrawn="1"/>
        </p:nvSpPr>
        <p:spPr>
          <a:xfrm>
            <a:off x="11802640" y="2753957"/>
            <a:ext cx="369332" cy="400110"/>
          </a:xfrm>
          <a:prstGeom prst="rect">
            <a:avLst/>
          </a:prstGeom>
          <a:noFill/>
        </p:spPr>
        <p:txBody>
          <a:bodyPr vert="eaVert" wrap="none" rtlCol="0">
            <a:spAutoFit/>
          </a:bodyPr>
          <a:lstStyle/>
          <a:p>
            <a:pPr algn="ctr"/>
            <a:r>
              <a:rPr kumimoji="1" lang="ja-JP" altLang="en-US" sz="600"/>
              <a:t>健康影響</a:t>
            </a:r>
            <a:br>
              <a:rPr kumimoji="1" lang="en-US" altLang="ja-JP" sz="600"/>
            </a:br>
            <a:r>
              <a:rPr kumimoji="1" lang="ja-JP" altLang="en-US" sz="600"/>
              <a:t>（毒性）</a:t>
            </a:r>
            <a:endParaRPr kumimoji="1" lang="en-US" altLang="ja-JP" sz="800"/>
          </a:p>
        </p:txBody>
      </p:sp>
      <p:sp>
        <p:nvSpPr>
          <p:cNvPr id="86" name="テキスト ボックス 85">
            <a:extLst>
              <a:ext uri="{FF2B5EF4-FFF2-40B4-BE49-F238E27FC236}">
                <a16:creationId xmlns:a16="http://schemas.microsoft.com/office/drawing/2014/main" id="{BEE7BA60-D311-94DC-7B45-A35C5E73013C}"/>
              </a:ext>
            </a:extLst>
          </p:cNvPr>
          <p:cNvSpPr txBox="1"/>
          <p:nvPr userDrawn="1"/>
        </p:nvSpPr>
        <p:spPr>
          <a:xfrm>
            <a:off x="11891818" y="3295585"/>
            <a:ext cx="276999" cy="246221"/>
          </a:xfrm>
          <a:prstGeom prst="rect">
            <a:avLst/>
          </a:prstGeom>
          <a:noFill/>
        </p:spPr>
        <p:txBody>
          <a:bodyPr vert="eaVert" wrap="none" rtlCol="0">
            <a:spAutoFit/>
          </a:bodyPr>
          <a:lstStyle/>
          <a:p>
            <a:pPr algn="ctr"/>
            <a:r>
              <a:rPr kumimoji="1" lang="ja-JP" altLang="en-US" sz="600"/>
              <a:t>疫学</a:t>
            </a:r>
            <a:endParaRPr kumimoji="1" lang="en-US" altLang="ja-JP" sz="600"/>
          </a:p>
        </p:txBody>
      </p:sp>
      <p:sp>
        <p:nvSpPr>
          <p:cNvPr id="87" name="テキスト ボックス 86">
            <a:extLst>
              <a:ext uri="{FF2B5EF4-FFF2-40B4-BE49-F238E27FC236}">
                <a16:creationId xmlns:a16="http://schemas.microsoft.com/office/drawing/2014/main" id="{4F6CF358-0111-88F0-9B7A-AC5270F3EFC7}"/>
              </a:ext>
            </a:extLst>
          </p:cNvPr>
          <p:cNvSpPr txBox="1"/>
          <p:nvPr userDrawn="1"/>
        </p:nvSpPr>
        <p:spPr>
          <a:xfrm>
            <a:off x="11840866" y="4204945"/>
            <a:ext cx="346249" cy="605294"/>
          </a:xfrm>
          <a:prstGeom prst="rect">
            <a:avLst/>
          </a:prstGeom>
          <a:noFill/>
        </p:spPr>
        <p:txBody>
          <a:bodyPr vert="eaVert" wrap="none" rtlCol="0">
            <a:spAutoFit/>
          </a:bodyPr>
          <a:lstStyle/>
          <a:p>
            <a:r>
              <a:rPr kumimoji="1" lang="ja-JP" altLang="en-US" sz="1050"/>
              <a:t>ハザード</a:t>
            </a:r>
          </a:p>
        </p:txBody>
      </p:sp>
      <p:sp>
        <p:nvSpPr>
          <p:cNvPr id="88" name="テキスト ボックス 87">
            <a:extLst>
              <a:ext uri="{FF2B5EF4-FFF2-40B4-BE49-F238E27FC236}">
                <a16:creationId xmlns:a16="http://schemas.microsoft.com/office/drawing/2014/main" id="{BBAC5A84-F159-D84A-E1D2-094BA2DD50E3}"/>
              </a:ext>
            </a:extLst>
          </p:cNvPr>
          <p:cNvSpPr txBox="1"/>
          <p:nvPr userDrawn="1"/>
        </p:nvSpPr>
        <p:spPr>
          <a:xfrm>
            <a:off x="11817783" y="3722141"/>
            <a:ext cx="369332" cy="348813"/>
          </a:xfrm>
          <a:prstGeom prst="rect">
            <a:avLst/>
          </a:prstGeom>
          <a:noFill/>
        </p:spPr>
        <p:txBody>
          <a:bodyPr vert="eaVert" wrap="none" rtlCol="0">
            <a:spAutoFit/>
          </a:bodyPr>
          <a:lstStyle/>
          <a:p>
            <a:pPr algn="ctr"/>
            <a:r>
              <a:rPr kumimoji="1" lang="ja-JP" altLang="en-US" sz="600"/>
              <a:t>分析法</a:t>
            </a:r>
            <a:endParaRPr kumimoji="1" lang="en-US" altLang="ja-JP" sz="600"/>
          </a:p>
          <a:p>
            <a:pPr algn="ctr"/>
            <a:r>
              <a:rPr kumimoji="1" lang="ja-JP" altLang="en-US" sz="600"/>
              <a:t>単位 等</a:t>
            </a:r>
            <a:endParaRPr kumimoji="1" lang="en-US" altLang="ja-JP" sz="600"/>
          </a:p>
        </p:txBody>
      </p:sp>
      <p:cxnSp>
        <p:nvCxnSpPr>
          <p:cNvPr id="89" name="直線コネクタ 88">
            <a:extLst>
              <a:ext uri="{FF2B5EF4-FFF2-40B4-BE49-F238E27FC236}">
                <a16:creationId xmlns:a16="http://schemas.microsoft.com/office/drawing/2014/main" id="{0245B4DB-599D-B8E3-D509-CFB3F1B97623}"/>
              </a:ext>
            </a:extLst>
          </p:cNvPr>
          <p:cNvCxnSpPr>
            <a:cxnSpLocks/>
          </p:cNvCxnSpPr>
          <p:nvPr userDrawn="1"/>
        </p:nvCxnSpPr>
        <p:spPr>
          <a:xfrm>
            <a:off x="11870871" y="4146343"/>
            <a:ext cx="321129" cy="0"/>
          </a:xfrm>
          <a:prstGeom prst="line">
            <a:avLst/>
          </a:prstGeom>
          <a:ln>
            <a:solidFill>
              <a:srgbClr val="004696"/>
            </a:solidFill>
          </a:ln>
        </p:spPr>
        <p:style>
          <a:lnRef idx="2">
            <a:schemeClr val="accent1"/>
          </a:lnRef>
          <a:fillRef idx="0">
            <a:schemeClr val="accent1"/>
          </a:fillRef>
          <a:effectRef idx="1">
            <a:schemeClr val="accent1"/>
          </a:effectRef>
          <a:fontRef idx="minor">
            <a:schemeClr val="tx1"/>
          </a:fontRef>
        </p:style>
      </p:cxnSp>
      <p:cxnSp>
        <p:nvCxnSpPr>
          <p:cNvPr id="90" name="直線コネクタ 89">
            <a:extLst>
              <a:ext uri="{FF2B5EF4-FFF2-40B4-BE49-F238E27FC236}">
                <a16:creationId xmlns:a16="http://schemas.microsoft.com/office/drawing/2014/main" id="{BC686A0A-BA09-F097-EBBD-9B48A1647CCE}"/>
              </a:ext>
            </a:extLst>
          </p:cNvPr>
          <p:cNvCxnSpPr/>
          <p:nvPr userDrawn="1"/>
        </p:nvCxnSpPr>
        <p:spPr>
          <a:xfrm>
            <a:off x="11870871" y="5323292"/>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cxnSp>
        <p:nvCxnSpPr>
          <p:cNvPr id="91" name="直線コネクタ 90">
            <a:extLst>
              <a:ext uri="{FF2B5EF4-FFF2-40B4-BE49-F238E27FC236}">
                <a16:creationId xmlns:a16="http://schemas.microsoft.com/office/drawing/2014/main" id="{160B68B8-B7D7-1B57-AEB7-0D62142ADB89}"/>
              </a:ext>
            </a:extLst>
          </p:cNvPr>
          <p:cNvCxnSpPr>
            <a:cxnSpLocks/>
          </p:cNvCxnSpPr>
          <p:nvPr userDrawn="1"/>
        </p:nvCxnSpPr>
        <p:spPr>
          <a:xfrm>
            <a:off x="11870871" y="5700459"/>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sp>
        <p:nvSpPr>
          <p:cNvPr id="92" name="テキスト ボックス 91">
            <a:extLst>
              <a:ext uri="{FF2B5EF4-FFF2-40B4-BE49-F238E27FC236}">
                <a16:creationId xmlns:a16="http://schemas.microsoft.com/office/drawing/2014/main" id="{16F67B75-42FB-B917-37DF-CDC5CCFA4707}"/>
              </a:ext>
            </a:extLst>
          </p:cNvPr>
          <p:cNvSpPr txBox="1"/>
          <p:nvPr userDrawn="1"/>
        </p:nvSpPr>
        <p:spPr>
          <a:xfrm>
            <a:off x="11891818" y="4889567"/>
            <a:ext cx="276999" cy="400110"/>
          </a:xfrm>
          <a:prstGeom prst="rect">
            <a:avLst/>
          </a:prstGeom>
          <a:noFill/>
        </p:spPr>
        <p:txBody>
          <a:bodyPr vert="eaVert" wrap="none" rtlCol="0">
            <a:spAutoFit/>
          </a:bodyPr>
          <a:lstStyle/>
          <a:p>
            <a:pPr algn="ctr"/>
            <a:r>
              <a:rPr kumimoji="1" lang="ja-JP" altLang="en-US" sz="600"/>
              <a:t>化学物質</a:t>
            </a:r>
            <a:endParaRPr kumimoji="1" lang="en-US" altLang="ja-JP" sz="800"/>
          </a:p>
        </p:txBody>
      </p:sp>
      <p:sp>
        <p:nvSpPr>
          <p:cNvPr id="93" name="テキスト ボックス 92">
            <a:extLst>
              <a:ext uri="{FF2B5EF4-FFF2-40B4-BE49-F238E27FC236}">
                <a16:creationId xmlns:a16="http://schemas.microsoft.com/office/drawing/2014/main" id="{1F5DBD65-3603-7F37-A324-D5FA9F071227}"/>
              </a:ext>
            </a:extLst>
          </p:cNvPr>
          <p:cNvSpPr txBox="1"/>
          <p:nvPr userDrawn="1"/>
        </p:nvSpPr>
        <p:spPr>
          <a:xfrm>
            <a:off x="11891818" y="5390789"/>
            <a:ext cx="276999" cy="246221"/>
          </a:xfrm>
          <a:prstGeom prst="rect">
            <a:avLst/>
          </a:prstGeom>
          <a:noFill/>
        </p:spPr>
        <p:txBody>
          <a:bodyPr vert="eaVert" wrap="none" rtlCol="0">
            <a:spAutoFit/>
          </a:bodyPr>
          <a:lstStyle/>
          <a:p>
            <a:pPr algn="ctr"/>
            <a:r>
              <a:rPr kumimoji="1" lang="ja-JP" altLang="en-US" sz="600"/>
              <a:t>生物</a:t>
            </a:r>
            <a:endParaRPr kumimoji="1" lang="en-US" altLang="ja-JP" sz="600"/>
          </a:p>
        </p:txBody>
      </p:sp>
      <p:sp>
        <p:nvSpPr>
          <p:cNvPr id="94" name="テキスト ボックス 93">
            <a:extLst>
              <a:ext uri="{FF2B5EF4-FFF2-40B4-BE49-F238E27FC236}">
                <a16:creationId xmlns:a16="http://schemas.microsoft.com/office/drawing/2014/main" id="{EC256548-61FC-5A1B-3E80-2A3396BB1B96}"/>
              </a:ext>
            </a:extLst>
          </p:cNvPr>
          <p:cNvSpPr txBox="1"/>
          <p:nvPr userDrawn="1"/>
        </p:nvSpPr>
        <p:spPr>
          <a:xfrm>
            <a:off x="11891818" y="5763909"/>
            <a:ext cx="276999" cy="323165"/>
          </a:xfrm>
          <a:prstGeom prst="rect">
            <a:avLst/>
          </a:prstGeom>
          <a:noFill/>
        </p:spPr>
        <p:txBody>
          <a:bodyPr vert="eaVert" wrap="none" rtlCol="0">
            <a:spAutoFit/>
          </a:bodyPr>
          <a:lstStyle/>
          <a:p>
            <a:pPr algn="ctr"/>
            <a:r>
              <a:rPr kumimoji="1" lang="ja-JP" altLang="en-US" sz="600"/>
              <a:t>新食品</a:t>
            </a:r>
            <a:endParaRPr kumimoji="1" lang="en-US" altLang="ja-JP" sz="600"/>
          </a:p>
        </p:txBody>
      </p:sp>
      <p:cxnSp>
        <p:nvCxnSpPr>
          <p:cNvPr id="95" name="直線コネクタ 94">
            <a:extLst>
              <a:ext uri="{FF2B5EF4-FFF2-40B4-BE49-F238E27FC236}">
                <a16:creationId xmlns:a16="http://schemas.microsoft.com/office/drawing/2014/main" id="{AD6FA940-CFA8-E1D9-9D0F-4A41968D1894}"/>
              </a:ext>
            </a:extLst>
          </p:cNvPr>
          <p:cNvCxnSpPr>
            <a:cxnSpLocks/>
          </p:cNvCxnSpPr>
          <p:nvPr userDrawn="1"/>
        </p:nvCxnSpPr>
        <p:spPr>
          <a:xfrm>
            <a:off x="11870871" y="6133166"/>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sp>
        <p:nvSpPr>
          <p:cNvPr id="96" name="テキスト ボックス 95">
            <a:extLst>
              <a:ext uri="{FF2B5EF4-FFF2-40B4-BE49-F238E27FC236}">
                <a16:creationId xmlns:a16="http://schemas.microsoft.com/office/drawing/2014/main" id="{BF88DE08-B1CF-A4DC-3C4B-2CCC4F5D62B7}"/>
              </a:ext>
            </a:extLst>
          </p:cNvPr>
          <p:cNvSpPr txBox="1"/>
          <p:nvPr userDrawn="1"/>
        </p:nvSpPr>
        <p:spPr>
          <a:xfrm>
            <a:off x="11817783" y="6180357"/>
            <a:ext cx="369332" cy="323165"/>
          </a:xfrm>
          <a:prstGeom prst="rect">
            <a:avLst/>
          </a:prstGeom>
          <a:noFill/>
        </p:spPr>
        <p:txBody>
          <a:bodyPr vert="eaVert" wrap="none" rtlCol="0">
            <a:spAutoFit/>
          </a:bodyPr>
          <a:lstStyle/>
          <a:p>
            <a:pPr algn="ctr"/>
            <a:r>
              <a:rPr kumimoji="1" lang="ja-JP" altLang="en-US" sz="600"/>
              <a:t>放射性</a:t>
            </a:r>
            <a:endParaRPr kumimoji="1" lang="en-US" altLang="ja-JP" sz="600"/>
          </a:p>
          <a:p>
            <a:pPr algn="ctr"/>
            <a:r>
              <a:rPr kumimoji="1" lang="ja-JP" altLang="en-US" sz="600"/>
              <a:t>物質</a:t>
            </a:r>
            <a:endParaRPr kumimoji="1" lang="en-US" altLang="ja-JP" sz="600"/>
          </a:p>
        </p:txBody>
      </p:sp>
      <p:sp>
        <p:nvSpPr>
          <p:cNvPr id="8" name="正方形/長方形 7">
            <a:extLst>
              <a:ext uri="{FF2B5EF4-FFF2-40B4-BE49-F238E27FC236}">
                <a16:creationId xmlns:a16="http://schemas.microsoft.com/office/drawing/2014/main" id="{88625E64-534A-0E87-BF8B-43D7129D6C3D}"/>
              </a:ext>
            </a:extLst>
          </p:cNvPr>
          <p:cNvSpPr/>
          <p:nvPr userDrawn="1"/>
        </p:nvSpPr>
        <p:spPr>
          <a:xfrm>
            <a:off x="0" y="6549564"/>
            <a:ext cx="12192000" cy="61235"/>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1022890D-6D96-7CD3-1152-24BF6F5FD159}"/>
              </a:ext>
            </a:extLst>
          </p:cNvPr>
          <p:cNvSpPr>
            <a:spLocks noGrp="1"/>
          </p:cNvSpPr>
          <p:nvPr>
            <p:ph type="title"/>
          </p:nvPr>
        </p:nvSpPr>
        <p:spPr>
          <a:xfrm>
            <a:off x="831850" y="1709738"/>
            <a:ext cx="10515600" cy="2852737"/>
          </a:xfrm>
        </p:spPr>
        <p:txBody>
          <a:bodyPr anchor="b"/>
          <a:lstStyle>
            <a:lvl1pPr>
              <a:defRPr sz="48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437E9B0-5C40-B48C-B70B-E4BA50FCC13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5" name="フッター プレースホルダー 4">
            <a:extLst>
              <a:ext uri="{FF2B5EF4-FFF2-40B4-BE49-F238E27FC236}">
                <a16:creationId xmlns:a16="http://schemas.microsoft.com/office/drawing/2014/main" id="{29DB61A8-5D3D-7C58-3FE6-2F43DA532CB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7115D63-BB19-23C9-CE6B-FC5BC740920B}"/>
              </a:ext>
            </a:extLst>
          </p:cNvPr>
          <p:cNvSpPr>
            <a:spLocks noGrp="1"/>
          </p:cNvSpPr>
          <p:nvPr>
            <p:ph type="sldNum" sz="quarter" idx="12"/>
          </p:nvPr>
        </p:nvSpPr>
        <p:spPr/>
        <p:txBody>
          <a:bodyPr/>
          <a:lstStyle/>
          <a:p>
            <a:fld id="{93CC4A1B-1B1A-419F-8873-E2E6AFDD2F63}" type="slidenum">
              <a:rPr kumimoji="1" lang="ja-JP" altLang="en-US" smtClean="0"/>
              <a:t>‹#›</a:t>
            </a:fld>
            <a:endParaRPr kumimoji="1" lang="ja-JP" altLang="en-US"/>
          </a:p>
        </p:txBody>
      </p:sp>
    </p:spTree>
    <p:extLst>
      <p:ext uri="{BB962C8B-B14F-4D97-AF65-F5344CB8AC3E}">
        <p14:creationId xmlns:p14="http://schemas.microsoft.com/office/powerpoint/2010/main" val="616910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サブタイ2つ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60CA42-1B52-A8F1-84CC-B0AD8F5EC4C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6028DC6-B651-AE42-F723-81CAC6C14824}"/>
              </a:ext>
            </a:extLst>
          </p:cNvPr>
          <p:cNvSpPr>
            <a:spLocks noGrp="1"/>
          </p:cNvSpPr>
          <p:nvPr>
            <p:ph sz="half" idx="1"/>
          </p:nvPr>
        </p:nvSpPr>
        <p:spPr>
          <a:xfrm>
            <a:off x="838200" y="1610632"/>
            <a:ext cx="5181600" cy="4740049"/>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4532DEFA-D4C4-97EE-5B40-79364A476E47}"/>
              </a:ext>
            </a:extLst>
          </p:cNvPr>
          <p:cNvSpPr>
            <a:spLocks noGrp="1"/>
          </p:cNvSpPr>
          <p:nvPr>
            <p:ph sz="half" idx="2"/>
          </p:nvPr>
        </p:nvSpPr>
        <p:spPr>
          <a:xfrm>
            <a:off x="6172200" y="1610632"/>
            <a:ext cx="5181600" cy="4740049"/>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a:extLst>
              <a:ext uri="{FF2B5EF4-FFF2-40B4-BE49-F238E27FC236}">
                <a16:creationId xmlns:a16="http://schemas.microsoft.com/office/drawing/2014/main" id="{70E2409F-A4AC-A7CD-9378-3CCF8839713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E1CEDB3-BC59-79A8-E0E6-025885E88C10}"/>
              </a:ext>
            </a:extLst>
          </p:cNvPr>
          <p:cNvSpPr>
            <a:spLocks noGrp="1"/>
          </p:cNvSpPr>
          <p:nvPr>
            <p:ph type="sldNum" sz="quarter" idx="12"/>
          </p:nvPr>
        </p:nvSpPr>
        <p:spPr/>
        <p:txBody>
          <a:bodyPr/>
          <a:lstStyle/>
          <a:p>
            <a:fld id="{93CC4A1B-1B1A-419F-8873-E2E6AFDD2F63}" type="slidenum">
              <a:rPr kumimoji="1" lang="ja-JP" altLang="en-US" smtClean="0"/>
              <a:t>‹#›</a:t>
            </a:fld>
            <a:endParaRPr kumimoji="1" lang="ja-JP" altLang="en-US"/>
          </a:p>
        </p:txBody>
      </p:sp>
      <p:sp>
        <p:nvSpPr>
          <p:cNvPr id="11" name="テキスト プレースホルダー 10">
            <a:extLst>
              <a:ext uri="{FF2B5EF4-FFF2-40B4-BE49-F238E27FC236}">
                <a16:creationId xmlns:a16="http://schemas.microsoft.com/office/drawing/2014/main" id="{42FD757E-8466-9AD4-016F-4E8DA7B31FDE}"/>
              </a:ext>
            </a:extLst>
          </p:cNvPr>
          <p:cNvSpPr>
            <a:spLocks noGrp="1"/>
          </p:cNvSpPr>
          <p:nvPr>
            <p:ph type="body" sz="quarter" idx="13"/>
          </p:nvPr>
        </p:nvSpPr>
        <p:spPr>
          <a:xfrm>
            <a:off x="838199" y="741377"/>
            <a:ext cx="10575471" cy="466937"/>
          </a:xfrm>
        </p:spPr>
        <p:txBody>
          <a:bodyPr>
            <a:noAutofit/>
          </a:bodyPr>
          <a:lstStyle>
            <a:lvl1pPr marL="0" indent="0">
              <a:buNone/>
              <a:defRPr sz="2000"/>
            </a:lvl1pPr>
            <a:lvl2pPr>
              <a:defRPr sz="1800"/>
            </a:lvl2pPr>
            <a:lvl3pPr>
              <a:defRPr sz="1600"/>
            </a:lvl3pPr>
            <a:lvl4pPr>
              <a:defRPr sz="1400"/>
            </a:lvl4pPr>
            <a:lvl5pPr>
              <a:defRPr sz="1400"/>
            </a:lvl5pPr>
          </a:lstStyle>
          <a:p>
            <a:pPr lvl="0"/>
            <a:r>
              <a:rPr kumimoji="1" lang="ja-JP" altLang="en-US"/>
              <a:t>マスター テキストの書式設定</a:t>
            </a:r>
          </a:p>
        </p:txBody>
      </p:sp>
      <p:sp>
        <p:nvSpPr>
          <p:cNvPr id="12" name="正方形/長方形 11">
            <a:extLst>
              <a:ext uri="{FF2B5EF4-FFF2-40B4-BE49-F238E27FC236}">
                <a16:creationId xmlns:a16="http://schemas.microsoft.com/office/drawing/2014/main" id="{DB697497-06F6-E4A1-72F8-A3E89A0021AD}"/>
              </a:ext>
            </a:extLst>
          </p:cNvPr>
          <p:cNvSpPr/>
          <p:nvPr userDrawn="1"/>
        </p:nvSpPr>
        <p:spPr>
          <a:xfrm>
            <a:off x="604156" y="841268"/>
            <a:ext cx="163287" cy="267154"/>
          </a:xfrm>
          <a:prstGeom prst="rect">
            <a:avLst/>
          </a:prstGeom>
          <a:solidFill>
            <a:srgbClr val="0046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766748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要点スペース2つ">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60CA42-1B52-A8F1-84CC-B0AD8F5EC4C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6028DC6-B651-AE42-F723-81CAC6C14824}"/>
              </a:ext>
            </a:extLst>
          </p:cNvPr>
          <p:cNvSpPr>
            <a:spLocks noGrp="1"/>
          </p:cNvSpPr>
          <p:nvPr>
            <p:ph sz="half" idx="1"/>
          </p:nvPr>
        </p:nvSpPr>
        <p:spPr>
          <a:xfrm>
            <a:off x="481914" y="1915318"/>
            <a:ext cx="5331511"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a:extLst>
              <a:ext uri="{FF2B5EF4-FFF2-40B4-BE49-F238E27FC236}">
                <a16:creationId xmlns:a16="http://schemas.microsoft.com/office/drawing/2014/main" id="{70E2409F-A4AC-A7CD-9378-3CCF8839713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E1CEDB3-BC59-79A8-E0E6-025885E88C10}"/>
              </a:ext>
            </a:extLst>
          </p:cNvPr>
          <p:cNvSpPr>
            <a:spLocks noGrp="1"/>
          </p:cNvSpPr>
          <p:nvPr>
            <p:ph type="sldNum" sz="quarter" idx="12"/>
          </p:nvPr>
        </p:nvSpPr>
        <p:spPr/>
        <p:txBody>
          <a:bodyPr/>
          <a:lstStyle/>
          <a:p>
            <a:fld id="{93CC4A1B-1B1A-419F-8873-E2E6AFDD2F63}" type="slidenum">
              <a:rPr kumimoji="1" lang="ja-JP" altLang="en-US" smtClean="0"/>
              <a:t>‹#›</a:t>
            </a:fld>
            <a:endParaRPr kumimoji="1" lang="ja-JP" altLang="en-US"/>
          </a:p>
        </p:txBody>
      </p:sp>
      <p:sp>
        <p:nvSpPr>
          <p:cNvPr id="11" name="テキスト プレースホルダー 10">
            <a:extLst>
              <a:ext uri="{FF2B5EF4-FFF2-40B4-BE49-F238E27FC236}">
                <a16:creationId xmlns:a16="http://schemas.microsoft.com/office/drawing/2014/main" id="{42FD757E-8466-9AD4-016F-4E8DA7B31FDE}"/>
              </a:ext>
            </a:extLst>
          </p:cNvPr>
          <p:cNvSpPr>
            <a:spLocks noGrp="1"/>
          </p:cNvSpPr>
          <p:nvPr>
            <p:ph type="body" sz="quarter" idx="13"/>
          </p:nvPr>
        </p:nvSpPr>
        <p:spPr>
          <a:xfrm>
            <a:off x="481914" y="865833"/>
            <a:ext cx="11228172" cy="959792"/>
          </a:xfrm>
        </p:spPr>
        <p:txBody>
          <a:bodyPr>
            <a:noAutofit/>
          </a:bodyPr>
          <a:lstStyle>
            <a:lvl1pPr>
              <a:defRPr sz="2000"/>
            </a:lvl1pPr>
            <a:lvl2pPr>
              <a:defRPr sz="1800"/>
            </a:lvl2pPr>
            <a:lvl3pPr>
              <a:defRPr sz="1600"/>
            </a:lvl3pPr>
            <a:lvl4pPr>
              <a:defRPr sz="1400"/>
            </a:lvl4pPr>
            <a:lvl5pPr>
              <a:defRPr sz="1400"/>
            </a:lvl5pPr>
          </a:lstStyle>
          <a:p>
            <a:pPr lvl="0"/>
            <a:r>
              <a:rPr kumimoji="1" lang="ja-JP" altLang="en-US"/>
              <a:t>マスター テキストの書式設定</a:t>
            </a:r>
          </a:p>
        </p:txBody>
      </p:sp>
      <p:sp>
        <p:nvSpPr>
          <p:cNvPr id="9" name="コンテンツ プレースホルダー 8">
            <a:extLst>
              <a:ext uri="{FF2B5EF4-FFF2-40B4-BE49-F238E27FC236}">
                <a16:creationId xmlns:a16="http://schemas.microsoft.com/office/drawing/2014/main" id="{D4DF55EB-64C6-3169-FE38-B86342DA8132}"/>
              </a:ext>
            </a:extLst>
          </p:cNvPr>
          <p:cNvSpPr>
            <a:spLocks noGrp="1"/>
          </p:cNvSpPr>
          <p:nvPr>
            <p:ph sz="quarter" idx="14"/>
          </p:nvPr>
        </p:nvSpPr>
        <p:spPr>
          <a:xfrm>
            <a:off x="6188075" y="1914525"/>
            <a:ext cx="53721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1688970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上のみ（インデックスあり）">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CAE770-6F96-4634-9344-21FEB6279698}"/>
              </a:ext>
            </a:extLst>
          </p:cNvPr>
          <p:cNvSpPr>
            <a:spLocks noGrp="1"/>
          </p:cNvSpPr>
          <p:nvPr>
            <p:ph type="title"/>
          </p:nvPr>
        </p:nvSpPr>
        <p:spPr/>
        <p:txBody>
          <a:bodyPr/>
          <a:lstStyle/>
          <a:p>
            <a:r>
              <a:rPr kumimoji="1" lang="ja-JP" altLang="en-US"/>
              <a:t>マスター タイトルの書式設定</a:t>
            </a:r>
          </a:p>
        </p:txBody>
      </p:sp>
      <p:sp>
        <p:nvSpPr>
          <p:cNvPr id="4" name="フッター プレースホルダー 3">
            <a:extLst>
              <a:ext uri="{FF2B5EF4-FFF2-40B4-BE49-F238E27FC236}">
                <a16:creationId xmlns:a16="http://schemas.microsoft.com/office/drawing/2014/main" id="{90FDF686-0250-542A-038F-2A876D8F8A10}"/>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38377120-A30F-B622-FA46-63984D13FFDB}"/>
              </a:ext>
            </a:extLst>
          </p:cNvPr>
          <p:cNvSpPr>
            <a:spLocks noGrp="1"/>
          </p:cNvSpPr>
          <p:nvPr>
            <p:ph type="sldNum" sz="quarter" idx="12"/>
          </p:nvPr>
        </p:nvSpPr>
        <p:spPr/>
        <p:txBody>
          <a:bodyPr/>
          <a:lstStyle/>
          <a:p>
            <a:fld id="{93CC4A1B-1B1A-419F-8873-E2E6AFDD2F63}" type="slidenum">
              <a:rPr kumimoji="1" lang="ja-JP" altLang="en-US" smtClean="0"/>
              <a:t>‹#›</a:t>
            </a:fld>
            <a:endParaRPr kumimoji="1" lang="ja-JP" altLang="en-US"/>
          </a:p>
        </p:txBody>
      </p:sp>
      <p:sp>
        <p:nvSpPr>
          <p:cNvPr id="6" name="正方形/長方形 5">
            <a:extLst>
              <a:ext uri="{FF2B5EF4-FFF2-40B4-BE49-F238E27FC236}">
                <a16:creationId xmlns:a16="http://schemas.microsoft.com/office/drawing/2014/main" id="{3CC88C4F-6F09-DD09-A79F-9C77EDE4C7F4}"/>
              </a:ext>
            </a:extLst>
          </p:cNvPr>
          <p:cNvSpPr/>
          <p:nvPr userDrawn="1"/>
        </p:nvSpPr>
        <p:spPr>
          <a:xfrm>
            <a:off x="0" y="6264276"/>
            <a:ext cx="11813721" cy="56333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42587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下のみ（インデックスあり）">
    <p:spTree>
      <p:nvGrpSpPr>
        <p:cNvPr id="1" name=""/>
        <p:cNvGrpSpPr/>
        <p:nvPr/>
      </p:nvGrpSpPr>
      <p:grpSpPr>
        <a:xfrm>
          <a:off x="0" y="0"/>
          <a:ext cx="0" cy="0"/>
          <a:chOff x="0" y="0"/>
          <a:chExt cx="0" cy="0"/>
        </a:xfrm>
      </p:grpSpPr>
      <p:sp>
        <p:nvSpPr>
          <p:cNvPr id="3" name="フッター プレースホルダー 2">
            <a:extLst>
              <a:ext uri="{FF2B5EF4-FFF2-40B4-BE49-F238E27FC236}">
                <a16:creationId xmlns:a16="http://schemas.microsoft.com/office/drawing/2014/main" id="{D491331E-EA6B-9C5E-6F34-4A58FE6E1DDE}"/>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92E02282-3B03-262B-7783-E0CF4A14592A}"/>
              </a:ext>
            </a:extLst>
          </p:cNvPr>
          <p:cNvSpPr>
            <a:spLocks noGrp="1"/>
          </p:cNvSpPr>
          <p:nvPr>
            <p:ph type="sldNum" sz="quarter" idx="12"/>
          </p:nvPr>
        </p:nvSpPr>
        <p:spPr/>
        <p:txBody>
          <a:bodyPr/>
          <a:lstStyle/>
          <a:p>
            <a:fld id="{93CC4A1B-1B1A-419F-8873-E2E6AFDD2F63}" type="slidenum">
              <a:rPr kumimoji="1" lang="ja-JP" altLang="en-US" smtClean="0"/>
              <a:t>‹#›</a:t>
            </a:fld>
            <a:endParaRPr kumimoji="1" lang="ja-JP" altLang="en-US"/>
          </a:p>
        </p:txBody>
      </p:sp>
      <p:sp>
        <p:nvSpPr>
          <p:cNvPr id="5" name="正方形/長方形 4">
            <a:extLst>
              <a:ext uri="{FF2B5EF4-FFF2-40B4-BE49-F238E27FC236}">
                <a16:creationId xmlns:a16="http://schemas.microsoft.com/office/drawing/2014/main" id="{3A93569C-DC18-BFF0-EDBC-B7A14BDA0CDA}"/>
              </a:ext>
            </a:extLst>
          </p:cNvPr>
          <p:cNvSpPr/>
          <p:nvPr userDrawn="1"/>
        </p:nvSpPr>
        <p:spPr>
          <a:xfrm>
            <a:off x="244929" y="334736"/>
            <a:ext cx="11576957" cy="56333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09292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447BA70-29A6-A548-B3F3-C42E14F80CDD}"/>
              </a:ext>
            </a:extLst>
          </p:cNvPr>
          <p:cNvSpPr>
            <a:spLocks noGrp="1"/>
          </p:cNvSpPr>
          <p:nvPr>
            <p:ph type="title"/>
          </p:nvPr>
        </p:nvSpPr>
        <p:spPr>
          <a:xfrm>
            <a:off x="481914" y="88944"/>
            <a:ext cx="11228172" cy="568312"/>
          </a:xfrm>
          <a:prstGeom prst="rect">
            <a:avLst/>
          </a:prstGeom>
        </p:spPr>
        <p:txBody>
          <a:bodyPr vert="horz" lIns="91440" tIns="45720" rIns="91440" bIns="45720" rtlCol="0" anchor="ctr">
            <a:no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A2623B4-38AA-24DE-C66D-BF7C71E21BAE}"/>
              </a:ext>
            </a:extLst>
          </p:cNvPr>
          <p:cNvSpPr>
            <a:spLocks noGrp="1"/>
          </p:cNvSpPr>
          <p:nvPr>
            <p:ph type="body" idx="1"/>
          </p:nvPr>
        </p:nvSpPr>
        <p:spPr>
          <a:xfrm>
            <a:off x="453081" y="947064"/>
            <a:ext cx="11228173" cy="551905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a:extLst>
              <a:ext uri="{FF2B5EF4-FFF2-40B4-BE49-F238E27FC236}">
                <a16:creationId xmlns:a16="http://schemas.microsoft.com/office/drawing/2014/main" id="{30245ADD-3F5D-DDDF-8B4B-A0B79636EB92}"/>
              </a:ext>
            </a:extLst>
          </p:cNvPr>
          <p:cNvSpPr>
            <a:spLocks noGrp="1"/>
          </p:cNvSpPr>
          <p:nvPr>
            <p:ph type="ftr" sz="quarter" idx="3"/>
          </p:nvPr>
        </p:nvSpPr>
        <p:spPr>
          <a:xfrm>
            <a:off x="4555671" y="6653893"/>
            <a:ext cx="4114800" cy="173718"/>
          </a:xfrm>
          <a:prstGeom prst="rect">
            <a:avLst/>
          </a:prstGeom>
        </p:spPr>
        <p:txBody>
          <a:bodyPr vert="horz" lIns="91440" tIns="45720" rIns="91440" bIns="45720" rtlCol="0" anchor="ctr"/>
          <a:lstStyle>
            <a:lvl1pPr algn="l">
              <a:defRPr sz="1050">
                <a:solidFill>
                  <a:schemeClr val="tx1">
                    <a:lumMod val="95000"/>
                    <a:lumOff val="5000"/>
                  </a:schemeClr>
                </a:solidFill>
              </a:defRPr>
            </a:lvl1pPr>
          </a:lstStyle>
          <a:p>
            <a:endParaRPr lang="ja-JP" altLang="en-US"/>
          </a:p>
        </p:txBody>
      </p:sp>
      <p:sp>
        <p:nvSpPr>
          <p:cNvPr id="6" name="スライド番号プレースホルダー 5">
            <a:extLst>
              <a:ext uri="{FF2B5EF4-FFF2-40B4-BE49-F238E27FC236}">
                <a16:creationId xmlns:a16="http://schemas.microsoft.com/office/drawing/2014/main" id="{457A4336-3601-73B2-B618-ABDBACA90D89}"/>
              </a:ext>
            </a:extLst>
          </p:cNvPr>
          <p:cNvSpPr>
            <a:spLocks noGrp="1"/>
          </p:cNvSpPr>
          <p:nvPr>
            <p:ph type="sldNum" sz="quarter" idx="4"/>
          </p:nvPr>
        </p:nvSpPr>
        <p:spPr>
          <a:xfrm>
            <a:off x="9448800" y="6642588"/>
            <a:ext cx="2743200" cy="215412"/>
          </a:xfrm>
          <a:prstGeom prst="rect">
            <a:avLst/>
          </a:prstGeom>
        </p:spPr>
        <p:txBody>
          <a:bodyPr vert="horz" lIns="91440" tIns="45720" rIns="91440" bIns="45720" rtlCol="0" anchor="ctr"/>
          <a:lstStyle>
            <a:lvl1pPr algn="r">
              <a:defRPr sz="1050">
                <a:solidFill>
                  <a:schemeClr val="tx1">
                    <a:lumMod val="95000"/>
                    <a:lumOff val="5000"/>
                  </a:schemeClr>
                </a:solidFill>
              </a:defRPr>
            </a:lvl1pPr>
          </a:lstStyle>
          <a:p>
            <a:fld id="{93CC4A1B-1B1A-419F-8873-E2E6AFDD2F63}" type="slidenum">
              <a:rPr lang="ja-JP" altLang="en-US" smtClean="0"/>
              <a:pPr/>
              <a:t>‹#›</a:t>
            </a:fld>
            <a:endParaRPr lang="ja-JP" altLang="en-US"/>
          </a:p>
        </p:txBody>
      </p:sp>
      <p:cxnSp>
        <p:nvCxnSpPr>
          <p:cNvPr id="26" name="直線コネクタ 25">
            <a:extLst>
              <a:ext uri="{FF2B5EF4-FFF2-40B4-BE49-F238E27FC236}">
                <a16:creationId xmlns:a16="http://schemas.microsoft.com/office/drawing/2014/main" id="{C21D1B83-0BC9-7EA9-7DDB-2AD7C1AE1627}"/>
              </a:ext>
            </a:extLst>
          </p:cNvPr>
          <p:cNvCxnSpPr>
            <a:cxnSpLocks/>
          </p:cNvCxnSpPr>
          <p:nvPr userDrawn="1"/>
        </p:nvCxnSpPr>
        <p:spPr>
          <a:xfrm>
            <a:off x="-4885" y="6642588"/>
            <a:ext cx="12192000" cy="0"/>
          </a:xfrm>
          <a:prstGeom prst="line">
            <a:avLst/>
          </a:prstGeom>
          <a:ln>
            <a:solidFill>
              <a:srgbClr val="004696"/>
            </a:solidFill>
          </a:ln>
        </p:spPr>
        <p:style>
          <a:lnRef idx="2">
            <a:schemeClr val="accent1"/>
          </a:lnRef>
          <a:fillRef idx="0">
            <a:schemeClr val="accent1"/>
          </a:fillRef>
          <a:effectRef idx="1">
            <a:schemeClr val="accent1"/>
          </a:effectRef>
          <a:fontRef idx="minor">
            <a:schemeClr val="tx1"/>
          </a:fontRef>
        </p:style>
      </p:cxnSp>
      <p:sp>
        <p:nvSpPr>
          <p:cNvPr id="28" name="テキスト ボックス 27">
            <a:extLst>
              <a:ext uri="{FF2B5EF4-FFF2-40B4-BE49-F238E27FC236}">
                <a16:creationId xmlns:a16="http://schemas.microsoft.com/office/drawing/2014/main" id="{46DC2567-1A62-63D4-7E25-7CA889562A81}"/>
              </a:ext>
            </a:extLst>
          </p:cNvPr>
          <p:cNvSpPr txBox="1"/>
          <p:nvPr userDrawn="1"/>
        </p:nvSpPr>
        <p:spPr>
          <a:xfrm>
            <a:off x="0" y="6611794"/>
            <a:ext cx="2792752"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t>食品安全委員会 食品安全関係素材集 （</a:t>
            </a:r>
            <a:r>
              <a:rPr lang="en-US" altLang="ja-JP" sz="1050" dirty="0"/>
              <a:t>1.1</a:t>
            </a:r>
            <a:r>
              <a:rPr lang="ja-JP" altLang="en-US" sz="1050" dirty="0"/>
              <a:t>）</a:t>
            </a:r>
          </a:p>
        </p:txBody>
      </p:sp>
      <p:sp>
        <p:nvSpPr>
          <p:cNvPr id="29" name="正方形/長方形 28">
            <a:extLst>
              <a:ext uri="{FF2B5EF4-FFF2-40B4-BE49-F238E27FC236}">
                <a16:creationId xmlns:a16="http://schemas.microsoft.com/office/drawing/2014/main" id="{4DB49CD5-8AB3-109D-E353-D8476D14F23C}"/>
              </a:ext>
            </a:extLst>
          </p:cNvPr>
          <p:cNvSpPr/>
          <p:nvPr userDrawn="1"/>
        </p:nvSpPr>
        <p:spPr>
          <a:xfrm>
            <a:off x="0" y="6611794"/>
            <a:ext cx="12187115" cy="45719"/>
          </a:xfrm>
          <a:prstGeom prst="rect">
            <a:avLst/>
          </a:prstGeom>
          <a:solidFill>
            <a:srgbClr val="004696"/>
          </a:solidFill>
          <a:ln>
            <a:solidFill>
              <a:srgbClr val="00469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88B45B40-3B56-4575-9346-D5728D0F63E3}"/>
              </a:ext>
            </a:extLst>
          </p:cNvPr>
          <p:cNvSpPr/>
          <p:nvPr userDrawn="1"/>
        </p:nvSpPr>
        <p:spPr>
          <a:xfrm>
            <a:off x="549075" y="666202"/>
            <a:ext cx="11079195" cy="54723"/>
          </a:xfrm>
          <a:prstGeom prst="rect">
            <a:avLst/>
          </a:prstGeom>
          <a:solidFill>
            <a:srgbClr val="0046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411D2752-35D5-23C9-26B3-DF1B511D2DBC}"/>
              </a:ext>
            </a:extLst>
          </p:cNvPr>
          <p:cNvSpPr/>
          <p:nvPr userDrawn="1"/>
        </p:nvSpPr>
        <p:spPr>
          <a:xfrm>
            <a:off x="11868636" y="4857429"/>
            <a:ext cx="324000" cy="1739439"/>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C8E7851D-7D72-59CA-5F1F-E9145FC00D54}"/>
              </a:ext>
            </a:extLst>
          </p:cNvPr>
          <p:cNvSpPr/>
          <p:nvPr userDrawn="1"/>
        </p:nvSpPr>
        <p:spPr>
          <a:xfrm>
            <a:off x="11868636" y="2703415"/>
            <a:ext cx="324000" cy="1442927"/>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 name="直線コネクタ 7">
            <a:extLst>
              <a:ext uri="{FF2B5EF4-FFF2-40B4-BE49-F238E27FC236}">
                <a16:creationId xmlns:a16="http://schemas.microsoft.com/office/drawing/2014/main" id="{8B7FD0B0-C7F5-AC4C-2112-D25AE98C2875}"/>
              </a:ext>
            </a:extLst>
          </p:cNvPr>
          <p:cNvCxnSpPr/>
          <p:nvPr userDrawn="1"/>
        </p:nvCxnSpPr>
        <p:spPr>
          <a:xfrm>
            <a:off x="11870871" y="1875473"/>
            <a:ext cx="321129" cy="0"/>
          </a:xfrm>
          <a:prstGeom prst="line">
            <a:avLst/>
          </a:prstGeom>
          <a:ln>
            <a:solidFill>
              <a:srgbClr val="004696"/>
            </a:solidFill>
          </a:ln>
        </p:spPr>
        <p:style>
          <a:lnRef idx="2">
            <a:schemeClr val="accent1"/>
          </a:lnRef>
          <a:fillRef idx="0">
            <a:schemeClr val="accent1"/>
          </a:fillRef>
          <a:effectRef idx="1">
            <a:schemeClr val="accent1"/>
          </a:effectRef>
          <a:fontRef idx="minor">
            <a:schemeClr val="tx1"/>
          </a:fontRef>
        </p:style>
      </p:cxnSp>
      <p:cxnSp>
        <p:nvCxnSpPr>
          <p:cNvPr id="9" name="直線コネクタ 8">
            <a:extLst>
              <a:ext uri="{FF2B5EF4-FFF2-40B4-BE49-F238E27FC236}">
                <a16:creationId xmlns:a16="http://schemas.microsoft.com/office/drawing/2014/main" id="{E53AE2B7-FB61-D058-7789-C03AB961D94F}"/>
              </a:ext>
            </a:extLst>
          </p:cNvPr>
          <p:cNvCxnSpPr/>
          <p:nvPr userDrawn="1"/>
        </p:nvCxnSpPr>
        <p:spPr>
          <a:xfrm>
            <a:off x="11870871" y="4863112"/>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cxnSp>
        <p:nvCxnSpPr>
          <p:cNvPr id="10" name="直線コネクタ 9">
            <a:extLst>
              <a:ext uri="{FF2B5EF4-FFF2-40B4-BE49-F238E27FC236}">
                <a16:creationId xmlns:a16="http://schemas.microsoft.com/office/drawing/2014/main" id="{EBF93527-088F-A153-BF18-F0A7B5324EE9}"/>
              </a:ext>
            </a:extLst>
          </p:cNvPr>
          <p:cNvCxnSpPr/>
          <p:nvPr userDrawn="1"/>
        </p:nvCxnSpPr>
        <p:spPr>
          <a:xfrm>
            <a:off x="11870871" y="2708350"/>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cxnSp>
        <p:nvCxnSpPr>
          <p:cNvPr id="11" name="直線コネクタ 10">
            <a:extLst>
              <a:ext uri="{FF2B5EF4-FFF2-40B4-BE49-F238E27FC236}">
                <a16:creationId xmlns:a16="http://schemas.microsoft.com/office/drawing/2014/main" id="{9ABA01A5-5D02-E710-6370-2ED72CC861B0}"/>
              </a:ext>
            </a:extLst>
          </p:cNvPr>
          <p:cNvCxnSpPr/>
          <p:nvPr userDrawn="1"/>
        </p:nvCxnSpPr>
        <p:spPr>
          <a:xfrm>
            <a:off x="11870871" y="3187681"/>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cxnSp>
        <p:nvCxnSpPr>
          <p:cNvPr id="16" name="直線コネクタ 15">
            <a:extLst>
              <a:ext uri="{FF2B5EF4-FFF2-40B4-BE49-F238E27FC236}">
                <a16:creationId xmlns:a16="http://schemas.microsoft.com/office/drawing/2014/main" id="{C843102D-FD8E-310E-50B4-3CD50D75BC37}"/>
              </a:ext>
            </a:extLst>
          </p:cNvPr>
          <p:cNvCxnSpPr>
            <a:cxnSpLocks/>
          </p:cNvCxnSpPr>
          <p:nvPr userDrawn="1"/>
        </p:nvCxnSpPr>
        <p:spPr>
          <a:xfrm>
            <a:off x="11761470" y="666202"/>
            <a:ext cx="430530" cy="0"/>
          </a:xfrm>
          <a:prstGeom prst="line">
            <a:avLst/>
          </a:prstGeom>
          <a:ln>
            <a:solidFill>
              <a:srgbClr val="004696"/>
            </a:solidFill>
          </a:ln>
        </p:spPr>
        <p:style>
          <a:lnRef idx="2">
            <a:schemeClr val="accent1"/>
          </a:lnRef>
          <a:fillRef idx="0">
            <a:schemeClr val="accent1"/>
          </a:fillRef>
          <a:effectRef idx="1">
            <a:schemeClr val="accent1"/>
          </a:effectRef>
          <a:fontRef idx="minor">
            <a:schemeClr val="tx1"/>
          </a:fontRef>
        </p:style>
      </p:cxnSp>
      <p:sp>
        <p:nvSpPr>
          <p:cNvPr id="17" name="テキスト ボックス 16">
            <a:extLst>
              <a:ext uri="{FF2B5EF4-FFF2-40B4-BE49-F238E27FC236}">
                <a16:creationId xmlns:a16="http://schemas.microsoft.com/office/drawing/2014/main" id="{0B3A4541-F2CF-129A-49F2-C6D608438EE6}"/>
              </a:ext>
            </a:extLst>
          </p:cNvPr>
          <p:cNvSpPr txBox="1"/>
          <p:nvPr userDrawn="1"/>
        </p:nvSpPr>
        <p:spPr>
          <a:xfrm>
            <a:off x="11843517" y="732470"/>
            <a:ext cx="346249" cy="1095813"/>
          </a:xfrm>
          <a:prstGeom prst="rect">
            <a:avLst/>
          </a:prstGeom>
          <a:noFill/>
        </p:spPr>
        <p:txBody>
          <a:bodyPr vert="eaVert" wrap="none" rtlCol="0">
            <a:spAutoFit/>
          </a:bodyPr>
          <a:lstStyle/>
          <a:p>
            <a:r>
              <a:rPr kumimoji="1" lang="ja-JP" altLang="en-US" sz="1050"/>
              <a:t>リスクアナリシス</a:t>
            </a:r>
            <a:endParaRPr kumimoji="1" lang="en-US" altLang="ja-JP" sz="1050"/>
          </a:p>
        </p:txBody>
      </p:sp>
      <p:cxnSp>
        <p:nvCxnSpPr>
          <p:cNvPr id="27" name="直線コネクタ 26">
            <a:extLst>
              <a:ext uri="{FF2B5EF4-FFF2-40B4-BE49-F238E27FC236}">
                <a16:creationId xmlns:a16="http://schemas.microsoft.com/office/drawing/2014/main" id="{E7103726-FB62-25A3-78C0-7F89DEE1770B}"/>
              </a:ext>
            </a:extLst>
          </p:cNvPr>
          <p:cNvCxnSpPr>
            <a:cxnSpLocks/>
          </p:cNvCxnSpPr>
          <p:nvPr userDrawn="1"/>
        </p:nvCxnSpPr>
        <p:spPr>
          <a:xfrm>
            <a:off x="11870871" y="3667012"/>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sp>
        <p:nvSpPr>
          <p:cNvPr id="31" name="テキスト ボックス 30">
            <a:extLst>
              <a:ext uri="{FF2B5EF4-FFF2-40B4-BE49-F238E27FC236}">
                <a16:creationId xmlns:a16="http://schemas.microsoft.com/office/drawing/2014/main" id="{78051020-3124-9AF1-51FC-461EE5996C02}"/>
              </a:ext>
            </a:extLst>
          </p:cNvPr>
          <p:cNvSpPr txBox="1"/>
          <p:nvPr userDrawn="1"/>
        </p:nvSpPr>
        <p:spPr>
          <a:xfrm>
            <a:off x="11840866" y="1918670"/>
            <a:ext cx="346249" cy="741550"/>
          </a:xfrm>
          <a:prstGeom prst="rect">
            <a:avLst/>
          </a:prstGeom>
          <a:noFill/>
        </p:spPr>
        <p:txBody>
          <a:bodyPr vert="eaVert" wrap="none" rtlCol="0">
            <a:spAutoFit/>
          </a:bodyPr>
          <a:lstStyle/>
          <a:p>
            <a:r>
              <a:rPr kumimoji="1" lang="ja-JP" altLang="en-US" sz="1050"/>
              <a:t>リスク評価</a:t>
            </a:r>
          </a:p>
        </p:txBody>
      </p:sp>
      <p:sp>
        <p:nvSpPr>
          <p:cNvPr id="32" name="テキスト ボックス 31">
            <a:extLst>
              <a:ext uri="{FF2B5EF4-FFF2-40B4-BE49-F238E27FC236}">
                <a16:creationId xmlns:a16="http://schemas.microsoft.com/office/drawing/2014/main" id="{B7AD76C1-5EEE-70AE-2A3D-2070EC2801B7}"/>
              </a:ext>
            </a:extLst>
          </p:cNvPr>
          <p:cNvSpPr txBox="1"/>
          <p:nvPr userDrawn="1"/>
        </p:nvSpPr>
        <p:spPr>
          <a:xfrm>
            <a:off x="11802640" y="2753957"/>
            <a:ext cx="369332" cy="400110"/>
          </a:xfrm>
          <a:prstGeom prst="rect">
            <a:avLst/>
          </a:prstGeom>
          <a:noFill/>
        </p:spPr>
        <p:txBody>
          <a:bodyPr vert="eaVert" wrap="none" rtlCol="0">
            <a:spAutoFit/>
          </a:bodyPr>
          <a:lstStyle/>
          <a:p>
            <a:pPr algn="ctr"/>
            <a:r>
              <a:rPr kumimoji="1" lang="ja-JP" altLang="en-US" sz="600"/>
              <a:t>健康影響</a:t>
            </a:r>
            <a:br>
              <a:rPr kumimoji="1" lang="en-US" altLang="ja-JP" sz="600"/>
            </a:br>
            <a:r>
              <a:rPr kumimoji="1" lang="ja-JP" altLang="en-US" sz="600"/>
              <a:t>（毒性）</a:t>
            </a:r>
            <a:endParaRPr kumimoji="1" lang="en-US" altLang="ja-JP" sz="800"/>
          </a:p>
        </p:txBody>
      </p:sp>
      <p:sp>
        <p:nvSpPr>
          <p:cNvPr id="33" name="テキスト ボックス 32">
            <a:extLst>
              <a:ext uri="{FF2B5EF4-FFF2-40B4-BE49-F238E27FC236}">
                <a16:creationId xmlns:a16="http://schemas.microsoft.com/office/drawing/2014/main" id="{A91AB6C8-61E5-8463-9D36-01C3E3A67FC6}"/>
              </a:ext>
            </a:extLst>
          </p:cNvPr>
          <p:cNvSpPr txBox="1"/>
          <p:nvPr userDrawn="1"/>
        </p:nvSpPr>
        <p:spPr>
          <a:xfrm>
            <a:off x="11876429" y="3282761"/>
            <a:ext cx="292388" cy="271869"/>
          </a:xfrm>
          <a:prstGeom prst="rect">
            <a:avLst/>
          </a:prstGeom>
          <a:noFill/>
        </p:spPr>
        <p:txBody>
          <a:bodyPr vert="eaVert" wrap="none" rtlCol="0">
            <a:spAutoFit/>
          </a:bodyPr>
          <a:lstStyle/>
          <a:p>
            <a:pPr algn="ctr"/>
            <a:r>
              <a:rPr kumimoji="1" lang="ja-JP" altLang="en-US" sz="700"/>
              <a:t>疫学</a:t>
            </a:r>
            <a:endParaRPr kumimoji="1" lang="en-US" altLang="ja-JP" sz="700"/>
          </a:p>
        </p:txBody>
      </p:sp>
      <p:sp>
        <p:nvSpPr>
          <p:cNvPr id="34" name="テキスト ボックス 33">
            <a:extLst>
              <a:ext uri="{FF2B5EF4-FFF2-40B4-BE49-F238E27FC236}">
                <a16:creationId xmlns:a16="http://schemas.microsoft.com/office/drawing/2014/main" id="{69A011A9-BCF5-05FC-7019-3C0696824170}"/>
              </a:ext>
            </a:extLst>
          </p:cNvPr>
          <p:cNvSpPr txBox="1"/>
          <p:nvPr userDrawn="1"/>
        </p:nvSpPr>
        <p:spPr>
          <a:xfrm>
            <a:off x="11840866" y="4204945"/>
            <a:ext cx="346249" cy="605294"/>
          </a:xfrm>
          <a:prstGeom prst="rect">
            <a:avLst/>
          </a:prstGeom>
          <a:noFill/>
        </p:spPr>
        <p:txBody>
          <a:bodyPr vert="eaVert" wrap="none" rtlCol="0">
            <a:spAutoFit/>
          </a:bodyPr>
          <a:lstStyle/>
          <a:p>
            <a:r>
              <a:rPr kumimoji="1" lang="ja-JP" altLang="en-US" sz="1050"/>
              <a:t>ハザード</a:t>
            </a:r>
          </a:p>
        </p:txBody>
      </p:sp>
      <p:sp>
        <p:nvSpPr>
          <p:cNvPr id="36" name="テキスト ボックス 35">
            <a:extLst>
              <a:ext uri="{FF2B5EF4-FFF2-40B4-BE49-F238E27FC236}">
                <a16:creationId xmlns:a16="http://schemas.microsoft.com/office/drawing/2014/main" id="{21BB28B1-CA99-842D-C71D-FFF6BAECD8C8}"/>
              </a:ext>
            </a:extLst>
          </p:cNvPr>
          <p:cNvSpPr txBox="1"/>
          <p:nvPr userDrawn="1"/>
        </p:nvSpPr>
        <p:spPr>
          <a:xfrm>
            <a:off x="11817783" y="3722141"/>
            <a:ext cx="369332" cy="348813"/>
          </a:xfrm>
          <a:prstGeom prst="rect">
            <a:avLst/>
          </a:prstGeom>
          <a:noFill/>
        </p:spPr>
        <p:txBody>
          <a:bodyPr vert="eaVert" wrap="none" rtlCol="0">
            <a:spAutoFit/>
          </a:bodyPr>
          <a:lstStyle/>
          <a:p>
            <a:pPr algn="ctr"/>
            <a:r>
              <a:rPr kumimoji="1" lang="ja-JP" altLang="en-US" sz="600"/>
              <a:t>分析法</a:t>
            </a:r>
            <a:endParaRPr kumimoji="1" lang="en-US" altLang="ja-JP" sz="600"/>
          </a:p>
          <a:p>
            <a:pPr algn="ctr"/>
            <a:r>
              <a:rPr kumimoji="1" lang="ja-JP" altLang="en-US" sz="600"/>
              <a:t>単位 等</a:t>
            </a:r>
            <a:endParaRPr kumimoji="1" lang="en-US" altLang="ja-JP" sz="600"/>
          </a:p>
        </p:txBody>
      </p:sp>
      <p:cxnSp>
        <p:nvCxnSpPr>
          <p:cNvPr id="37" name="直線コネクタ 36">
            <a:extLst>
              <a:ext uri="{FF2B5EF4-FFF2-40B4-BE49-F238E27FC236}">
                <a16:creationId xmlns:a16="http://schemas.microsoft.com/office/drawing/2014/main" id="{9E1D0D74-7D8A-B393-BD66-399DC49D63F4}"/>
              </a:ext>
            </a:extLst>
          </p:cNvPr>
          <p:cNvCxnSpPr>
            <a:cxnSpLocks/>
          </p:cNvCxnSpPr>
          <p:nvPr userDrawn="1"/>
        </p:nvCxnSpPr>
        <p:spPr>
          <a:xfrm>
            <a:off x="11870871" y="4146343"/>
            <a:ext cx="321129" cy="0"/>
          </a:xfrm>
          <a:prstGeom prst="line">
            <a:avLst/>
          </a:prstGeom>
          <a:ln>
            <a:solidFill>
              <a:srgbClr val="004696"/>
            </a:solidFill>
          </a:ln>
        </p:spPr>
        <p:style>
          <a:lnRef idx="2">
            <a:schemeClr val="accent1"/>
          </a:lnRef>
          <a:fillRef idx="0">
            <a:schemeClr val="accent1"/>
          </a:fillRef>
          <a:effectRef idx="1">
            <a:schemeClr val="accent1"/>
          </a:effectRef>
          <a:fontRef idx="minor">
            <a:schemeClr val="tx1"/>
          </a:fontRef>
        </p:style>
      </p:cxnSp>
      <p:cxnSp>
        <p:nvCxnSpPr>
          <p:cNvPr id="38" name="直線コネクタ 37">
            <a:extLst>
              <a:ext uri="{FF2B5EF4-FFF2-40B4-BE49-F238E27FC236}">
                <a16:creationId xmlns:a16="http://schemas.microsoft.com/office/drawing/2014/main" id="{BCAA25C7-CFFD-95E5-7D1F-6C59A51A21CF}"/>
              </a:ext>
            </a:extLst>
          </p:cNvPr>
          <p:cNvCxnSpPr/>
          <p:nvPr userDrawn="1"/>
        </p:nvCxnSpPr>
        <p:spPr>
          <a:xfrm>
            <a:off x="11870871" y="5323292"/>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cxnSp>
        <p:nvCxnSpPr>
          <p:cNvPr id="39" name="直線コネクタ 38">
            <a:extLst>
              <a:ext uri="{FF2B5EF4-FFF2-40B4-BE49-F238E27FC236}">
                <a16:creationId xmlns:a16="http://schemas.microsoft.com/office/drawing/2014/main" id="{93B64BB8-CD52-CFA3-7AF0-04A1D1B49207}"/>
              </a:ext>
            </a:extLst>
          </p:cNvPr>
          <p:cNvCxnSpPr>
            <a:cxnSpLocks/>
          </p:cNvCxnSpPr>
          <p:nvPr userDrawn="1"/>
        </p:nvCxnSpPr>
        <p:spPr>
          <a:xfrm>
            <a:off x="11870871" y="5700459"/>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sp>
        <p:nvSpPr>
          <p:cNvPr id="40" name="テキスト ボックス 39">
            <a:extLst>
              <a:ext uri="{FF2B5EF4-FFF2-40B4-BE49-F238E27FC236}">
                <a16:creationId xmlns:a16="http://schemas.microsoft.com/office/drawing/2014/main" id="{83CEFCEC-3C3A-ED01-2B9E-9893F664F444}"/>
              </a:ext>
            </a:extLst>
          </p:cNvPr>
          <p:cNvSpPr txBox="1"/>
          <p:nvPr userDrawn="1"/>
        </p:nvSpPr>
        <p:spPr>
          <a:xfrm>
            <a:off x="11891818" y="4889567"/>
            <a:ext cx="276999" cy="400110"/>
          </a:xfrm>
          <a:prstGeom prst="rect">
            <a:avLst/>
          </a:prstGeom>
          <a:noFill/>
        </p:spPr>
        <p:txBody>
          <a:bodyPr vert="eaVert" wrap="none" rtlCol="0">
            <a:spAutoFit/>
          </a:bodyPr>
          <a:lstStyle/>
          <a:p>
            <a:pPr algn="ctr"/>
            <a:r>
              <a:rPr kumimoji="1" lang="ja-JP" altLang="en-US" sz="600"/>
              <a:t>化学物質</a:t>
            </a:r>
            <a:endParaRPr kumimoji="1" lang="en-US" altLang="ja-JP" sz="800"/>
          </a:p>
        </p:txBody>
      </p:sp>
      <p:sp>
        <p:nvSpPr>
          <p:cNvPr id="41" name="テキスト ボックス 40">
            <a:extLst>
              <a:ext uri="{FF2B5EF4-FFF2-40B4-BE49-F238E27FC236}">
                <a16:creationId xmlns:a16="http://schemas.microsoft.com/office/drawing/2014/main" id="{FB20EE40-34F3-9815-41C0-6C9919A0AF67}"/>
              </a:ext>
            </a:extLst>
          </p:cNvPr>
          <p:cNvSpPr txBox="1"/>
          <p:nvPr userDrawn="1"/>
        </p:nvSpPr>
        <p:spPr>
          <a:xfrm>
            <a:off x="11891818" y="5390789"/>
            <a:ext cx="276999" cy="246221"/>
          </a:xfrm>
          <a:prstGeom prst="rect">
            <a:avLst/>
          </a:prstGeom>
          <a:noFill/>
        </p:spPr>
        <p:txBody>
          <a:bodyPr vert="eaVert" wrap="none" rtlCol="0">
            <a:spAutoFit/>
          </a:bodyPr>
          <a:lstStyle/>
          <a:p>
            <a:pPr algn="ctr"/>
            <a:r>
              <a:rPr kumimoji="1" lang="ja-JP" altLang="en-US" sz="600"/>
              <a:t>生物</a:t>
            </a:r>
            <a:endParaRPr kumimoji="1" lang="en-US" altLang="ja-JP" sz="600"/>
          </a:p>
        </p:txBody>
      </p:sp>
      <p:sp>
        <p:nvSpPr>
          <p:cNvPr id="42" name="テキスト ボックス 41">
            <a:extLst>
              <a:ext uri="{FF2B5EF4-FFF2-40B4-BE49-F238E27FC236}">
                <a16:creationId xmlns:a16="http://schemas.microsoft.com/office/drawing/2014/main" id="{95A58374-9097-D2B2-AAF2-9424A54E7C46}"/>
              </a:ext>
            </a:extLst>
          </p:cNvPr>
          <p:cNvSpPr txBox="1"/>
          <p:nvPr userDrawn="1"/>
        </p:nvSpPr>
        <p:spPr>
          <a:xfrm>
            <a:off x="11891818" y="5763909"/>
            <a:ext cx="276999" cy="323165"/>
          </a:xfrm>
          <a:prstGeom prst="rect">
            <a:avLst/>
          </a:prstGeom>
          <a:noFill/>
        </p:spPr>
        <p:txBody>
          <a:bodyPr vert="eaVert" wrap="none" rtlCol="0">
            <a:spAutoFit/>
          </a:bodyPr>
          <a:lstStyle/>
          <a:p>
            <a:pPr algn="ctr"/>
            <a:r>
              <a:rPr kumimoji="1" lang="ja-JP" altLang="en-US" sz="600"/>
              <a:t>新食品</a:t>
            </a:r>
            <a:endParaRPr kumimoji="1" lang="en-US" altLang="ja-JP" sz="600"/>
          </a:p>
        </p:txBody>
      </p:sp>
      <p:cxnSp>
        <p:nvCxnSpPr>
          <p:cNvPr id="43" name="直線コネクタ 42">
            <a:extLst>
              <a:ext uri="{FF2B5EF4-FFF2-40B4-BE49-F238E27FC236}">
                <a16:creationId xmlns:a16="http://schemas.microsoft.com/office/drawing/2014/main" id="{4B21A35E-8F87-C16E-A57B-D9BAE7F10692}"/>
              </a:ext>
            </a:extLst>
          </p:cNvPr>
          <p:cNvCxnSpPr>
            <a:cxnSpLocks/>
          </p:cNvCxnSpPr>
          <p:nvPr userDrawn="1"/>
        </p:nvCxnSpPr>
        <p:spPr>
          <a:xfrm>
            <a:off x="11870871" y="6133166"/>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sp>
        <p:nvSpPr>
          <p:cNvPr id="44" name="テキスト ボックス 43">
            <a:extLst>
              <a:ext uri="{FF2B5EF4-FFF2-40B4-BE49-F238E27FC236}">
                <a16:creationId xmlns:a16="http://schemas.microsoft.com/office/drawing/2014/main" id="{261572EE-B86A-1429-3400-31CEA8460BCE}"/>
              </a:ext>
            </a:extLst>
          </p:cNvPr>
          <p:cNvSpPr txBox="1"/>
          <p:nvPr userDrawn="1"/>
        </p:nvSpPr>
        <p:spPr>
          <a:xfrm>
            <a:off x="11817783" y="6180357"/>
            <a:ext cx="369332" cy="323165"/>
          </a:xfrm>
          <a:prstGeom prst="rect">
            <a:avLst/>
          </a:prstGeom>
          <a:noFill/>
        </p:spPr>
        <p:txBody>
          <a:bodyPr vert="eaVert" wrap="none" rtlCol="0">
            <a:spAutoFit/>
          </a:bodyPr>
          <a:lstStyle/>
          <a:p>
            <a:pPr algn="ctr"/>
            <a:r>
              <a:rPr kumimoji="1" lang="ja-JP" altLang="en-US" sz="600"/>
              <a:t>放射性</a:t>
            </a:r>
            <a:endParaRPr kumimoji="1" lang="en-US" altLang="ja-JP" sz="600"/>
          </a:p>
          <a:p>
            <a:pPr algn="ctr"/>
            <a:r>
              <a:rPr kumimoji="1" lang="ja-JP" altLang="en-US" sz="600"/>
              <a:t>物質</a:t>
            </a:r>
            <a:endParaRPr kumimoji="1" lang="en-US" altLang="ja-JP" sz="600"/>
          </a:p>
        </p:txBody>
      </p:sp>
    </p:spTree>
    <p:extLst>
      <p:ext uri="{BB962C8B-B14F-4D97-AF65-F5344CB8AC3E}">
        <p14:creationId xmlns:p14="http://schemas.microsoft.com/office/powerpoint/2010/main" val="1013309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 id="2147483651" r:id="rId5"/>
    <p:sldLayoutId id="2147483652" r:id="rId6"/>
    <p:sldLayoutId id="2147483660" r:id="rId7"/>
    <p:sldLayoutId id="2147483654" r:id="rId8"/>
    <p:sldLayoutId id="2147483655" r:id="rId9"/>
    <p:sldLayoutId id="2147483663" r:id="rId10"/>
    <p:sldLayoutId id="2147483664" r:id="rId11"/>
  </p:sldLayoutIdLst>
  <p:txStyles>
    <p:title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p:titleStyle>
    <p:body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3ED0471-DE48-CE7F-B0AC-B040DE4007E7}"/>
              </a:ext>
            </a:extLst>
          </p:cNvPr>
          <p:cNvSpPr>
            <a:spLocks noGrp="1"/>
          </p:cNvSpPr>
          <p:nvPr>
            <p:ph type="ctrTitle"/>
          </p:nvPr>
        </p:nvSpPr>
        <p:spPr>
          <a:xfrm>
            <a:off x="1524000" y="3065962"/>
            <a:ext cx="9144000" cy="1524181"/>
          </a:xfrm>
        </p:spPr>
        <p:txBody>
          <a:bodyPr anchor="ctr"/>
          <a:lstStyle/>
          <a:p>
            <a:r>
              <a:rPr lang="ja-JP" altLang="en-US" sz="4800"/>
              <a:t>食品安全関係素材集</a:t>
            </a:r>
            <a:endParaRPr kumimoji="1" lang="ja-JP" altLang="en-US" sz="4800"/>
          </a:p>
        </p:txBody>
      </p:sp>
      <p:sp>
        <p:nvSpPr>
          <p:cNvPr id="3" name="字幕 2">
            <a:extLst>
              <a:ext uri="{FF2B5EF4-FFF2-40B4-BE49-F238E27FC236}">
                <a16:creationId xmlns:a16="http://schemas.microsoft.com/office/drawing/2014/main" id="{9989E548-A1CE-A400-322C-3C802909335D}"/>
              </a:ext>
            </a:extLst>
          </p:cNvPr>
          <p:cNvSpPr>
            <a:spLocks noGrp="1"/>
          </p:cNvSpPr>
          <p:nvPr>
            <p:ph type="subTitle" idx="1"/>
          </p:nvPr>
        </p:nvSpPr>
        <p:spPr>
          <a:xfrm>
            <a:off x="5237301" y="4922854"/>
            <a:ext cx="3842903" cy="762091"/>
          </a:xfrm>
        </p:spPr>
        <p:txBody>
          <a:bodyPr>
            <a:normAutofit/>
          </a:bodyPr>
          <a:lstStyle/>
          <a:p>
            <a:r>
              <a:rPr lang="ja-JP" altLang="en-US" sz="2800">
                <a:solidFill>
                  <a:srgbClr val="242424"/>
                </a:solidFill>
              </a:rPr>
              <a:t>食品安全委員会事務局</a:t>
            </a:r>
            <a:endParaRPr lang="en-US" altLang="ja-JP" sz="2800">
              <a:solidFill>
                <a:srgbClr val="242424"/>
              </a:solidFill>
            </a:endParaRPr>
          </a:p>
        </p:txBody>
      </p:sp>
      <p:pic>
        <p:nvPicPr>
          <p:cNvPr id="6" name="図 5">
            <a:extLst>
              <a:ext uri="{FF2B5EF4-FFF2-40B4-BE49-F238E27FC236}">
                <a16:creationId xmlns:a16="http://schemas.microsoft.com/office/drawing/2014/main" id="{7E4811D9-E750-DDDC-53C8-D812B39C5915}"/>
              </a:ext>
            </a:extLst>
          </p:cNvPr>
          <p:cNvPicPr>
            <a:picLocks noChangeAspect="1"/>
          </p:cNvPicPr>
          <p:nvPr/>
        </p:nvPicPr>
        <p:blipFill>
          <a:blip r:embed="rId2"/>
          <a:stretch>
            <a:fillRect/>
          </a:stretch>
        </p:blipFill>
        <p:spPr>
          <a:xfrm>
            <a:off x="3033063" y="4879550"/>
            <a:ext cx="2204239" cy="805395"/>
          </a:xfrm>
          <a:prstGeom prst="rect">
            <a:avLst/>
          </a:prstGeom>
        </p:spPr>
      </p:pic>
      <p:sp>
        <p:nvSpPr>
          <p:cNvPr id="4" name="テキスト ボックス 7">
            <a:extLst>
              <a:ext uri="{FF2B5EF4-FFF2-40B4-BE49-F238E27FC236}">
                <a16:creationId xmlns:a16="http://schemas.microsoft.com/office/drawing/2014/main" id="{832953AE-85BF-C5A4-0B59-F216603D98B8}"/>
              </a:ext>
            </a:extLst>
          </p:cNvPr>
          <p:cNvSpPr txBox="1"/>
          <p:nvPr/>
        </p:nvSpPr>
        <p:spPr>
          <a:xfrm>
            <a:off x="4544870" y="6286283"/>
            <a:ext cx="3973603" cy="303096"/>
          </a:xfrm>
          <a:prstGeom prst="rect">
            <a:avLst/>
          </a:prstGeom>
          <a:noFill/>
        </p:spPr>
        <p:txBody>
          <a:bodyPr wrap="square" lIns="91440" tIns="45720" rIns="91440" bIns="4572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lnSpc>
                <a:spcPct val="125000"/>
              </a:lnSpc>
              <a:spcBef>
                <a:spcPts val="1000"/>
              </a:spcBef>
              <a:defRPr/>
            </a:pPr>
            <a:r>
              <a:rPr kumimoji="1" lang="en-US" altLang="ja-JP" sz="1200" b="0" i="0" u="none" strike="noStrike" kern="1200" cap="none" spc="0" normalizeH="0" baseline="0" noProof="0" dirty="0">
                <a:ln>
                  <a:noFill/>
                </a:ln>
                <a:solidFill>
                  <a:srgbClr val="242424"/>
                </a:solidFill>
                <a:effectLst/>
                <a:uLnTx/>
                <a:uFillTx/>
                <a:latin typeface="BIZ UDPゴシック"/>
                <a:ea typeface="BIZ UDPゴシック"/>
                <a:cs typeface="+mn-cs"/>
              </a:rPr>
              <a:t>Ver</a:t>
            </a:r>
            <a:r>
              <a:rPr kumimoji="1" lang="ja-JP" altLang="en-US" sz="1200" b="0" i="0" u="none" strike="noStrike" kern="1200" cap="none" spc="0" normalizeH="0" baseline="0" noProof="0" dirty="0">
                <a:ln>
                  <a:noFill/>
                </a:ln>
                <a:solidFill>
                  <a:srgbClr val="242424"/>
                </a:solidFill>
                <a:effectLst/>
                <a:uLnTx/>
                <a:uFillTx/>
                <a:latin typeface="BIZ UDPゴシック"/>
                <a:ea typeface="BIZ UDPゴシック"/>
                <a:cs typeface="+mn-cs"/>
              </a:rPr>
              <a:t> </a:t>
            </a:r>
            <a:r>
              <a:rPr lang="ja-JP" altLang="en-US" sz="1200" dirty="0">
                <a:solidFill>
                  <a:srgbClr val="242424"/>
                </a:solidFill>
                <a:latin typeface="BIZ UDPゴシック"/>
                <a:ea typeface="BIZ UDPゴシック"/>
              </a:rPr>
              <a:t>1.1　20</a:t>
            </a:r>
            <a:r>
              <a:rPr kumimoji="1" lang="ja-JP" altLang="en-US" sz="1200" b="0" i="0" u="none" strike="noStrike" kern="1200" cap="none" spc="0" normalizeH="0" baseline="0" noProof="0" dirty="0">
                <a:ln>
                  <a:noFill/>
                </a:ln>
                <a:solidFill>
                  <a:srgbClr val="242424"/>
                </a:solidFill>
                <a:effectLst/>
                <a:uLnTx/>
                <a:uFillTx/>
                <a:latin typeface="BIZ UDPゴシック"/>
                <a:ea typeface="BIZ UDPゴシック"/>
                <a:cs typeface="+mn-cs"/>
              </a:rPr>
              <a:t>２４．</a:t>
            </a:r>
            <a:r>
              <a:rPr lang="ja-JP" altLang="en-US" sz="1200" dirty="0">
                <a:solidFill>
                  <a:srgbClr val="242424"/>
                </a:solidFill>
                <a:latin typeface="BIZ UDPゴシック"/>
                <a:ea typeface="BIZ UDPゴシック"/>
              </a:rPr>
              <a:t>５発行　2024.11改訂</a:t>
            </a:r>
            <a:endParaRPr kumimoji="1" lang="ja-JP" altLang="en-US" sz="1200" b="0" i="0" u="none" strike="noStrike" kern="1200" cap="none" spc="0" normalizeH="0" baseline="0" noProof="0" dirty="0">
              <a:ln>
                <a:noFill/>
              </a:ln>
              <a:solidFill>
                <a:srgbClr val="242424"/>
              </a:solidFill>
              <a:effectLst/>
              <a:uLnTx/>
              <a:uFillTx/>
              <a:latin typeface="BIZ UDPゴシック"/>
              <a:ea typeface="BIZ UDPゴシック"/>
              <a:cs typeface="+mn-cs"/>
            </a:endParaRPr>
          </a:p>
        </p:txBody>
      </p:sp>
    </p:spTree>
    <p:extLst>
      <p:ext uri="{BB962C8B-B14F-4D97-AF65-F5344CB8AC3E}">
        <p14:creationId xmlns:p14="http://schemas.microsoft.com/office/powerpoint/2010/main" val="14394140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933D8A-F632-746F-5BF5-2BEA35F3B44B}"/>
            </a:ext>
          </a:extLst>
        </p:cNvPr>
        <p:cNvGrpSpPr/>
        <p:nvPr/>
      </p:nvGrpSpPr>
      <p:grpSpPr>
        <a:xfrm>
          <a:off x="0" y="0"/>
          <a:ext cx="0" cy="0"/>
          <a:chOff x="0" y="0"/>
          <a:chExt cx="0" cy="0"/>
        </a:xfrm>
      </p:grpSpPr>
      <p:sp>
        <p:nvSpPr>
          <p:cNvPr id="22" name="矢印: 下 21">
            <a:extLst>
              <a:ext uri="{FF2B5EF4-FFF2-40B4-BE49-F238E27FC236}">
                <a16:creationId xmlns:a16="http://schemas.microsoft.com/office/drawing/2014/main" id="{1CD4A699-4772-5D28-55C1-FC86BBE60D6A}"/>
              </a:ext>
            </a:extLst>
          </p:cNvPr>
          <p:cNvSpPr/>
          <p:nvPr/>
        </p:nvSpPr>
        <p:spPr>
          <a:xfrm>
            <a:off x="8105516" y="4662501"/>
            <a:ext cx="614954" cy="376589"/>
          </a:xfrm>
          <a:prstGeom prst="downArrow">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四角形: 角を丸くする 22">
            <a:extLst>
              <a:ext uri="{FF2B5EF4-FFF2-40B4-BE49-F238E27FC236}">
                <a16:creationId xmlns:a16="http://schemas.microsoft.com/office/drawing/2014/main" id="{98643FE3-7877-B4A7-3971-DC248F9EDC2A}"/>
              </a:ext>
            </a:extLst>
          </p:cNvPr>
          <p:cNvSpPr/>
          <p:nvPr/>
        </p:nvSpPr>
        <p:spPr>
          <a:xfrm>
            <a:off x="5112373" y="3751007"/>
            <a:ext cx="6458721" cy="794830"/>
          </a:xfrm>
          <a:prstGeom prst="round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6A391BA4-1DB3-C240-CE69-9105AB921E9B}"/>
              </a:ext>
            </a:extLst>
          </p:cNvPr>
          <p:cNvSpPr>
            <a:spLocks noGrp="1"/>
          </p:cNvSpPr>
          <p:nvPr>
            <p:ph type="title"/>
          </p:nvPr>
        </p:nvSpPr>
        <p:spPr>
          <a:xfrm>
            <a:off x="481914" y="122806"/>
            <a:ext cx="10879177" cy="568312"/>
          </a:xfrm>
        </p:spPr>
        <p:txBody>
          <a:bodyPr/>
          <a:lstStyle/>
          <a:p>
            <a:r>
              <a:rPr kumimoji="1" lang="ja-JP" altLang="en-US"/>
              <a:t>リスクの判定</a:t>
            </a:r>
          </a:p>
        </p:txBody>
      </p:sp>
      <p:sp>
        <p:nvSpPr>
          <p:cNvPr id="3" name="コンテンツ プレースホルダー 2">
            <a:extLst>
              <a:ext uri="{FF2B5EF4-FFF2-40B4-BE49-F238E27FC236}">
                <a16:creationId xmlns:a16="http://schemas.microsoft.com/office/drawing/2014/main" id="{81F9ACE4-DAD6-8C87-9DA6-A1B6E715E9F5}"/>
              </a:ext>
            </a:extLst>
          </p:cNvPr>
          <p:cNvSpPr>
            <a:spLocks noGrp="1"/>
          </p:cNvSpPr>
          <p:nvPr>
            <p:ph idx="1"/>
          </p:nvPr>
        </p:nvSpPr>
        <p:spPr>
          <a:xfrm>
            <a:off x="452628" y="1103302"/>
            <a:ext cx="4435971" cy="2901455"/>
          </a:xfrm>
        </p:spPr>
        <p:txBody>
          <a:bodyPr/>
          <a:lstStyle/>
          <a:p>
            <a:pPr marL="90488" indent="0">
              <a:buNone/>
            </a:pPr>
            <a:r>
              <a:rPr kumimoji="1" lang="ja-JP" altLang="en-US" sz="1800"/>
              <a:t>ハザードの特定、ハザードの特性評価及びばく露評価に基づき、ある集団における既知の又は今後起こり得る健康への有害影響が生じる可能性と影響の程度について、付随する不確実性を含めて判定すること</a:t>
            </a:r>
          </a:p>
        </p:txBody>
      </p:sp>
      <p:sp>
        <p:nvSpPr>
          <p:cNvPr id="7" name="四角形: 角を丸くする 6">
            <a:extLst>
              <a:ext uri="{FF2B5EF4-FFF2-40B4-BE49-F238E27FC236}">
                <a16:creationId xmlns:a16="http://schemas.microsoft.com/office/drawing/2014/main" id="{D3E32B3F-B7F3-4C3E-0024-8070FAA61D35}"/>
              </a:ext>
            </a:extLst>
          </p:cNvPr>
          <p:cNvSpPr/>
          <p:nvPr/>
        </p:nvSpPr>
        <p:spPr>
          <a:xfrm>
            <a:off x="5178756" y="1923232"/>
            <a:ext cx="2219113" cy="1115371"/>
          </a:xfrm>
          <a:prstGeom prst="roundRect">
            <a:avLst/>
          </a:prstGeom>
          <a:solidFill>
            <a:srgbClr val="59A2C3"/>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a:solidFill>
                  <a:schemeClr val="bg1"/>
                </a:solidFill>
              </a:rPr>
              <a:t>健康影響に</a:t>
            </a:r>
          </a:p>
          <a:p>
            <a:pPr algn="ctr"/>
            <a:r>
              <a:rPr kumimoji="1" lang="ja-JP" altLang="en-US">
                <a:solidFill>
                  <a:schemeClr val="bg1"/>
                </a:solidFill>
              </a:rPr>
              <a:t>基づく指標値</a:t>
            </a:r>
          </a:p>
        </p:txBody>
      </p:sp>
      <p:sp>
        <p:nvSpPr>
          <p:cNvPr id="8" name="コンテンツ プレースホルダー 2">
            <a:extLst>
              <a:ext uri="{FF2B5EF4-FFF2-40B4-BE49-F238E27FC236}">
                <a16:creationId xmlns:a16="http://schemas.microsoft.com/office/drawing/2014/main" id="{025AD5AE-ED88-FC94-8719-A5D026FF07A3}"/>
              </a:ext>
            </a:extLst>
          </p:cNvPr>
          <p:cNvSpPr txBox="1">
            <a:spLocks/>
          </p:cNvSpPr>
          <p:nvPr/>
        </p:nvSpPr>
        <p:spPr>
          <a:xfrm>
            <a:off x="5087658" y="3869153"/>
            <a:ext cx="2656699" cy="591232"/>
          </a:xfrm>
          <a:prstGeom prst="rect">
            <a:avLst/>
          </a:prstGeom>
        </p:spPr>
        <p:txBody>
          <a:bodyPr vert="horz" lIns="91440" tIns="45720" rIns="91440" bIns="45720" rtlCol="0">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92075" indent="0">
              <a:buFont typeface="Arial" panose="020B0604020202020204" pitchFamily="34" charset="0"/>
              <a:buNone/>
            </a:pPr>
            <a:r>
              <a:rPr lang="ja-JP" altLang="en-US" sz="1400"/>
              <a:t>  一生涯の場合 → 　　</a:t>
            </a:r>
            <a:r>
              <a:rPr lang="en-US" altLang="ja-JP" sz="1400"/>
              <a:t>TDI</a:t>
            </a:r>
            <a:r>
              <a:rPr lang="ja-JP" altLang="en-US" sz="1400"/>
              <a:t> </a:t>
            </a:r>
            <a:br>
              <a:rPr lang="en-US" altLang="ja-JP" sz="1400"/>
            </a:br>
            <a:r>
              <a:rPr lang="ja-JP" altLang="en-US" sz="1100"/>
              <a:t>　 　　　　　　　　　 　 （耐用一日摂取量）</a:t>
            </a:r>
            <a:endParaRPr lang="en-US" altLang="ja-JP" sz="1100"/>
          </a:p>
        </p:txBody>
      </p:sp>
      <p:sp>
        <p:nvSpPr>
          <p:cNvPr id="10" name="テキスト ボックス 9">
            <a:extLst>
              <a:ext uri="{FF2B5EF4-FFF2-40B4-BE49-F238E27FC236}">
                <a16:creationId xmlns:a16="http://schemas.microsoft.com/office/drawing/2014/main" id="{9A076605-9149-3333-B838-514CAFD15385}"/>
              </a:ext>
            </a:extLst>
          </p:cNvPr>
          <p:cNvSpPr txBox="1"/>
          <p:nvPr/>
        </p:nvSpPr>
        <p:spPr>
          <a:xfrm>
            <a:off x="5120042" y="1324411"/>
            <a:ext cx="2328067" cy="584775"/>
          </a:xfrm>
          <a:prstGeom prst="rect">
            <a:avLst/>
          </a:prstGeom>
          <a:noFill/>
        </p:spPr>
        <p:txBody>
          <a:bodyPr wrap="square">
            <a:spAutoFit/>
          </a:bodyPr>
          <a:lstStyle/>
          <a:p>
            <a:r>
              <a:rPr lang="ja-JP" altLang="en-US" sz="1600"/>
              <a:t>手順②</a:t>
            </a:r>
            <a:endParaRPr lang="en-US" altLang="ja-JP" sz="1600"/>
          </a:p>
          <a:p>
            <a:r>
              <a:rPr lang="ja-JP" altLang="en-US" sz="1600"/>
              <a:t>ハザードの特性評価</a:t>
            </a:r>
          </a:p>
        </p:txBody>
      </p:sp>
      <p:sp>
        <p:nvSpPr>
          <p:cNvPr id="11" name="四角形: 角を丸くする 10">
            <a:extLst>
              <a:ext uri="{FF2B5EF4-FFF2-40B4-BE49-F238E27FC236}">
                <a16:creationId xmlns:a16="http://schemas.microsoft.com/office/drawing/2014/main" id="{750D6395-65CE-17BE-D7C4-EE3A00BF519E}"/>
              </a:ext>
            </a:extLst>
          </p:cNvPr>
          <p:cNvSpPr/>
          <p:nvPr/>
        </p:nvSpPr>
        <p:spPr>
          <a:xfrm>
            <a:off x="9155836" y="1923232"/>
            <a:ext cx="2219113" cy="1115371"/>
          </a:xfrm>
          <a:prstGeom prst="roundRect">
            <a:avLst/>
          </a:prstGeom>
          <a:solidFill>
            <a:schemeClr val="tx1">
              <a:lumMod val="65000"/>
              <a:lumOff val="35000"/>
            </a:schemeClr>
          </a:solidFill>
          <a:ln>
            <a:noFill/>
          </a:ln>
        </p:spPr>
        <p:style>
          <a:lnRef idx="2">
            <a:schemeClr val="accent1"/>
          </a:lnRef>
          <a:fillRef idx="1">
            <a:schemeClr val="lt1"/>
          </a:fillRef>
          <a:effectRef idx="0">
            <a:schemeClr val="accent1"/>
          </a:effectRef>
          <a:fontRef idx="minor">
            <a:schemeClr val="dk1"/>
          </a:fontRef>
        </p:style>
        <p:txBody>
          <a:bodyPr wrap="none" rtlCol="0" anchor="ctr"/>
          <a:lstStyle/>
          <a:p>
            <a:pPr algn="ctr"/>
            <a:r>
              <a:rPr lang="ja-JP" altLang="en-US">
                <a:solidFill>
                  <a:schemeClr val="bg1"/>
                </a:solidFill>
              </a:rPr>
              <a:t>ばく露量</a:t>
            </a:r>
            <a:endParaRPr lang="en-US" altLang="ja-JP">
              <a:solidFill>
                <a:schemeClr val="bg1"/>
              </a:solidFill>
            </a:endParaRPr>
          </a:p>
          <a:p>
            <a:pPr algn="ctr"/>
            <a:endParaRPr lang="en-US" altLang="ja-JP" sz="900">
              <a:solidFill>
                <a:schemeClr val="bg1"/>
              </a:solidFill>
            </a:endParaRPr>
          </a:p>
          <a:p>
            <a:pPr algn="ctr"/>
            <a:r>
              <a:rPr kumimoji="1" lang="ja-JP" altLang="en-US" sz="1400">
                <a:solidFill>
                  <a:schemeClr val="bg1"/>
                </a:solidFill>
              </a:rPr>
              <a:t>（</a:t>
            </a:r>
            <a:r>
              <a:rPr lang="ja-JP" altLang="en-US" sz="1400">
                <a:solidFill>
                  <a:schemeClr val="bg1"/>
                </a:solidFill>
              </a:rPr>
              <a:t>摂取量）</a:t>
            </a:r>
            <a:endParaRPr kumimoji="1" lang="ja-JP" altLang="en-US" sz="1400">
              <a:solidFill>
                <a:schemeClr val="bg1"/>
              </a:solidFill>
            </a:endParaRPr>
          </a:p>
        </p:txBody>
      </p:sp>
      <p:sp>
        <p:nvSpPr>
          <p:cNvPr id="12" name="コンテンツ プレースホルダー 2">
            <a:extLst>
              <a:ext uri="{FF2B5EF4-FFF2-40B4-BE49-F238E27FC236}">
                <a16:creationId xmlns:a16="http://schemas.microsoft.com/office/drawing/2014/main" id="{D9648801-B60C-DE2D-BE69-A350C5D212E9}"/>
              </a:ext>
            </a:extLst>
          </p:cNvPr>
          <p:cNvSpPr txBox="1">
            <a:spLocks/>
          </p:cNvSpPr>
          <p:nvPr/>
        </p:nvSpPr>
        <p:spPr>
          <a:xfrm>
            <a:off x="8999100" y="3885086"/>
            <a:ext cx="2571994" cy="417777"/>
          </a:xfrm>
          <a:prstGeom prst="rect">
            <a:avLst/>
          </a:prstGeom>
        </p:spPr>
        <p:txBody>
          <a:bodyPr vert="horz" lIns="91440" tIns="45720" rIns="91440" bIns="45720" rtlCol="0">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92075" indent="0">
              <a:buFont typeface="Arial" panose="020B0604020202020204" pitchFamily="34" charset="0"/>
              <a:buNone/>
            </a:pPr>
            <a:r>
              <a:rPr lang="ja-JP" altLang="en-US" sz="1600"/>
              <a:t>一生涯の平均的な摂取量</a:t>
            </a:r>
            <a:endParaRPr lang="en-US" altLang="ja-JP" sz="1600"/>
          </a:p>
        </p:txBody>
      </p:sp>
      <p:sp>
        <p:nvSpPr>
          <p:cNvPr id="13" name="テキスト ボックス 12">
            <a:extLst>
              <a:ext uri="{FF2B5EF4-FFF2-40B4-BE49-F238E27FC236}">
                <a16:creationId xmlns:a16="http://schemas.microsoft.com/office/drawing/2014/main" id="{21C20693-F2A4-C474-55BE-17AA0979884E}"/>
              </a:ext>
            </a:extLst>
          </p:cNvPr>
          <p:cNvSpPr txBox="1"/>
          <p:nvPr/>
        </p:nvSpPr>
        <p:spPr>
          <a:xfrm>
            <a:off x="9151598" y="1324411"/>
            <a:ext cx="2328067" cy="584775"/>
          </a:xfrm>
          <a:prstGeom prst="rect">
            <a:avLst/>
          </a:prstGeom>
          <a:noFill/>
        </p:spPr>
        <p:txBody>
          <a:bodyPr wrap="square">
            <a:spAutoFit/>
          </a:bodyPr>
          <a:lstStyle/>
          <a:p>
            <a:r>
              <a:rPr lang="ja-JP" altLang="en-US" sz="1600"/>
              <a:t>手順③</a:t>
            </a:r>
            <a:endParaRPr lang="en-US" altLang="ja-JP" sz="1600"/>
          </a:p>
          <a:p>
            <a:r>
              <a:rPr lang="ja-JP" altLang="en-US" sz="1600"/>
              <a:t>ばく露評価</a:t>
            </a:r>
          </a:p>
        </p:txBody>
      </p:sp>
      <p:sp>
        <p:nvSpPr>
          <p:cNvPr id="14" name="矢印: 左右 13">
            <a:extLst>
              <a:ext uri="{FF2B5EF4-FFF2-40B4-BE49-F238E27FC236}">
                <a16:creationId xmlns:a16="http://schemas.microsoft.com/office/drawing/2014/main" id="{84FA0471-24C0-978A-008E-DC964A5DE4A4}"/>
              </a:ext>
            </a:extLst>
          </p:cNvPr>
          <p:cNvSpPr/>
          <p:nvPr/>
        </p:nvSpPr>
        <p:spPr>
          <a:xfrm>
            <a:off x="7527266" y="2289372"/>
            <a:ext cx="1471834" cy="383089"/>
          </a:xfrm>
          <a:prstGeom prst="leftRightArrow">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 name="直線矢印コネクタ 15">
            <a:extLst>
              <a:ext uri="{FF2B5EF4-FFF2-40B4-BE49-F238E27FC236}">
                <a16:creationId xmlns:a16="http://schemas.microsoft.com/office/drawing/2014/main" id="{D055F773-5860-1899-8A1B-690D6D07615D}"/>
              </a:ext>
            </a:extLst>
          </p:cNvPr>
          <p:cNvCxnSpPr>
            <a:cxnSpLocks/>
          </p:cNvCxnSpPr>
          <p:nvPr/>
        </p:nvCxnSpPr>
        <p:spPr>
          <a:xfrm>
            <a:off x="7731313" y="4075764"/>
            <a:ext cx="1210144" cy="0"/>
          </a:xfrm>
          <a:prstGeom prst="straightConnector1">
            <a:avLst/>
          </a:prstGeom>
          <a:ln>
            <a:solidFill>
              <a:schemeClr val="tx1">
                <a:lumMod val="65000"/>
                <a:lumOff val="35000"/>
              </a:schemeClr>
            </a:solidFill>
            <a:headEnd type="triangle"/>
            <a:tailEnd type="triangle"/>
          </a:ln>
        </p:spPr>
        <p:style>
          <a:lnRef idx="2">
            <a:schemeClr val="dk1"/>
          </a:lnRef>
          <a:fillRef idx="0">
            <a:schemeClr val="dk1"/>
          </a:fillRef>
          <a:effectRef idx="1">
            <a:schemeClr val="dk1"/>
          </a:effectRef>
          <a:fontRef idx="minor">
            <a:schemeClr val="tx1"/>
          </a:fontRef>
        </p:style>
      </p:cxnSp>
      <p:sp>
        <p:nvSpPr>
          <p:cNvPr id="18" name="テキスト ボックス 17">
            <a:extLst>
              <a:ext uri="{FF2B5EF4-FFF2-40B4-BE49-F238E27FC236}">
                <a16:creationId xmlns:a16="http://schemas.microsoft.com/office/drawing/2014/main" id="{64A0D2B9-E56A-E1A1-06A8-11E58712A409}"/>
              </a:ext>
            </a:extLst>
          </p:cNvPr>
          <p:cNvSpPr txBox="1"/>
          <p:nvPr/>
        </p:nvSpPr>
        <p:spPr>
          <a:xfrm>
            <a:off x="7584909" y="2707361"/>
            <a:ext cx="1356548" cy="369332"/>
          </a:xfrm>
          <a:prstGeom prst="rect">
            <a:avLst/>
          </a:prstGeom>
          <a:noFill/>
        </p:spPr>
        <p:txBody>
          <a:bodyPr wrap="square">
            <a:spAutoFit/>
          </a:bodyPr>
          <a:lstStyle/>
          <a:p>
            <a:pPr algn="ctr"/>
            <a:r>
              <a:rPr lang="ja-JP" altLang="en-US"/>
              <a:t>比 較</a:t>
            </a:r>
          </a:p>
        </p:txBody>
      </p:sp>
      <p:sp>
        <p:nvSpPr>
          <p:cNvPr id="27" name="テキスト ボックス 26">
            <a:extLst>
              <a:ext uri="{FF2B5EF4-FFF2-40B4-BE49-F238E27FC236}">
                <a16:creationId xmlns:a16="http://schemas.microsoft.com/office/drawing/2014/main" id="{C4D6DDC1-B154-3272-245C-1417916E6852}"/>
              </a:ext>
            </a:extLst>
          </p:cNvPr>
          <p:cNvSpPr txBox="1"/>
          <p:nvPr/>
        </p:nvSpPr>
        <p:spPr>
          <a:xfrm>
            <a:off x="5109994" y="3093599"/>
            <a:ext cx="2571994" cy="584775"/>
          </a:xfrm>
          <a:prstGeom prst="rect">
            <a:avLst/>
          </a:prstGeom>
          <a:noFill/>
        </p:spPr>
        <p:txBody>
          <a:bodyPr wrap="square">
            <a:spAutoFit/>
          </a:bodyPr>
          <a:lstStyle/>
          <a:p>
            <a:pPr marL="92075"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a:ln>
                  <a:noFill/>
                </a:ln>
                <a:solidFill>
                  <a:prstClr val="black"/>
                </a:solidFill>
                <a:effectLst/>
                <a:uLnTx/>
                <a:uFillTx/>
                <a:latin typeface="BIZ UDPゴシック"/>
                <a:ea typeface="BIZ UDPゴシック"/>
                <a:cs typeface="+mn-cs"/>
              </a:rPr>
              <a:t>ヒトが摂取しても</a:t>
            </a:r>
            <a:br>
              <a:rPr kumimoji="1" lang="en-US" altLang="ja-JP" sz="1600" b="0" i="0" u="none" strike="noStrike" kern="1200" cap="none" spc="0" normalizeH="0" baseline="0" noProof="0">
                <a:ln>
                  <a:noFill/>
                </a:ln>
                <a:solidFill>
                  <a:prstClr val="black"/>
                </a:solidFill>
                <a:effectLst/>
                <a:uLnTx/>
                <a:uFillTx/>
                <a:latin typeface="BIZ UDPゴシック"/>
                <a:ea typeface="BIZ UDPゴシック"/>
                <a:cs typeface="+mn-cs"/>
              </a:rPr>
            </a:br>
            <a:r>
              <a:rPr kumimoji="1" lang="ja-JP" altLang="en-US" sz="1600" b="0" i="0" u="none" strike="noStrike" kern="1200" cap="none" spc="0" normalizeH="0" baseline="0" noProof="0">
                <a:ln>
                  <a:noFill/>
                </a:ln>
                <a:solidFill>
                  <a:prstClr val="black"/>
                </a:solidFill>
                <a:effectLst/>
                <a:uLnTx/>
                <a:uFillTx/>
                <a:latin typeface="BIZ UDPゴシック"/>
                <a:ea typeface="BIZ UDPゴシック"/>
                <a:cs typeface="+mn-cs"/>
              </a:rPr>
              <a:t>有害作用を示さない量</a:t>
            </a:r>
            <a:endParaRPr kumimoji="1" lang="en-US" altLang="ja-JP" sz="1600" b="0" i="0" u="none" strike="noStrike" kern="1200" cap="none" spc="0" normalizeH="0" baseline="0" noProof="0">
              <a:ln>
                <a:noFill/>
              </a:ln>
              <a:solidFill>
                <a:prstClr val="black"/>
              </a:solidFill>
              <a:effectLst/>
              <a:uLnTx/>
              <a:uFillTx/>
              <a:latin typeface="BIZ UDPゴシック"/>
              <a:ea typeface="BIZ UDPゴシック"/>
              <a:cs typeface="+mn-cs"/>
            </a:endParaRPr>
          </a:p>
        </p:txBody>
      </p:sp>
      <p:sp>
        <p:nvSpPr>
          <p:cNvPr id="28" name="テキスト ボックス 27">
            <a:extLst>
              <a:ext uri="{FF2B5EF4-FFF2-40B4-BE49-F238E27FC236}">
                <a16:creationId xmlns:a16="http://schemas.microsoft.com/office/drawing/2014/main" id="{99E95B39-77FE-CEF8-DB01-74B2031454F8}"/>
              </a:ext>
            </a:extLst>
          </p:cNvPr>
          <p:cNvSpPr txBox="1"/>
          <p:nvPr/>
        </p:nvSpPr>
        <p:spPr>
          <a:xfrm>
            <a:off x="9101358" y="3093599"/>
            <a:ext cx="2571994" cy="600164"/>
          </a:xfrm>
          <a:prstGeom prst="rect">
            <a:avLst/>
          </a:prstGeom>
          <a:noFill/>
        </p:spPr>
        <p:txBody>
          <a:bodyPr wrap="square">
            <a:spAutoFit/>
          </a:bodyPr>
          <a:lstStyle/>
          <a:p>
            <a:pPr marL="92075" indent="0">
              <a:buFont typeface="Arial" panose="020B0604020202020204" pitchFamily="34" charset="0"/>
              <a:buNone/>
            </a:pPr>
            <a:r>
              <a:rPr lang="ja-JP" altLang="en-US" sz="1600"/>
              <a:t>実際にどのくらい</a:t>
            </a:r>
            <a:br>
              <a:rPr lang="en-US" altLang="ja-JP" sz="1600"/>
            </a:br>
            <a:r>
              <a:rPr lang="ja-JP" altLang="en-US" sz="1600"/>
              <a:t>摂取しているのか</a:t>
            </a:r>
            <a:endParaRPr lang="en-US" altLang="ja-JP" sz="1600"/>
          </a:p>
          <a:p>
            <a:pPr marL="92075" indent="0">
              <a:buFont typeface="Arial" panose="020B0604020202020204" pitchFamily="34" charset="0"/>
              <a:buNone/>
            </a:pPr>
            <a:endParaRPr lang="en-US" altLang="ja-JP" sz="100"/>
          </a:p>
        </p:txBody>
      </p:sp>
      <p:sp>
        <p:nvSpPr>
          <p:cNvPr id="29" name="四角形: 角を丸くする 28">
            <a:extLst>
              <a:ext uri="{FF2B5EF4-FFF2-40B4-BE49-F238E27FC236}">
                <a16:creationId xmlns:a16="http://schemas.microsoft.com/office/drawing/2014/main" id="{5CDA635F-E20D-E991-A659-7F0C74940A6A}"/>
              </a:ext>
            </a:extLst>
          </p:cNvPr>
          <p:cNvSpPr/>
          <p:nvPr/>
        </p:nvSpPr>
        <p:spPr>
          <a:xfrm>
            <a:off x="5216666" y="5058937"/>
            <a:ext cx="2219113" cy="1340541"/>
          </a:xfrm>
          <a:prstGeom prst="roundRect">
            <a:avLst/>
          </a:prstGeom>
          <a:solidFill>
            <a:srgbClr val="FF80A9"/>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2000">
                <a:solidFill>
                  <a:schemeClr val="bg1"/>
                </a:solidFill>
              </a:rPr>
              <a:t>④リスクの</a:t>
            </a:r>
            <a:r>
              <a:rPr kumimoji="1" lang="ja-JP" altLang="en-US" sz="2000">
                <a:solidFill>
                  <a:schemeClr val="bg1"/>
                </a:solidFill>
              </a:rPr>
              <a:t>判定</a:t>
            </a:r>
            <a:endParaRPr kumimoji="1" lang="en-US" altLang="ja-JP" sz="2000">
              <a:solidFill>
                <a:schemeClr val="bg1"/>
              </a:solidFill>
            </a:endParaRPr>
          </a:p>
        </p:txBody>
      </p:sp>
      <p:sp>
        <p:nvSpPr>
          <p:cNvPr id="30" name="コンテンツ プレースホルダー 2">
            <a:extLst>
              <a:ext uri="{FF2B5EF4-FFF2-40B4-BE49-F238E27FC236}">
                <a16:creationId xmlns:a16="http://schemas.microsoft.com/office/drawing/2014/main" id="{D487BCF7-C907-A818-F8D5-B0A089D299D4}"/>
              </a:ext>
            </a:extLst>
          </p:cNvPr>
          <p:cNvSpPr txBox="1">
            <a:spLocks/>
          </p:cNvSpPr>
          <p:nvPr/>
        </p:nvSpPr>
        <p:spPr>
          <a:xfrm>
            <a:off x="7527266" y="5309661"/>
            <a:ext cx="3908068" cy="1288911"/>
          </a:xfrm>
          <a:prstGeom prst="rect">
            <a:avLst/>
          </a:prstGeom>
        </p:spPr>
        <p:txBody>
          <a:bodyPr vert="horz" lIns="91440" tIns="45720" rIns="91440" bIns="45720" rtlCol="0" anchor="t">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spcBef>
                <a:spcPts val="0"/>
              </a:spcBef>
              <a:buNone/>
            </a:pPr>
            <a:r>
              <a:rPr lang="ja-JP" altLang="en-US" sz="1800">
                <a:solidFill>
                  <a:srgbClr val="000000"/>
                </a:solidFill>
                <a:latin typeface="BIZ UDPゴシック" panose="020B0400000000000000" pitchFamily="50" charset="-128"/>
                <a:ea typeface="BIZ UDPゴシック" panose="020B0400000000000000" pitchFamily="50" charset="-128"/>
              </a:rPr>
              <a:t>どのくらいの・どのようなリスクか</a:t>
            </a:r>
            <a:endParaRPr lang="en-US" altLang="ja-JP" sz="1800">
              <a:solidFill>
                <a:srgbClr val="000000"/>
              </a:solidFill>
              <a:latin typeface="BIZ UDPゴシック" panose="020B0400000000000000" pitchFamily="50" charset="-128"/>
              <a:ea typeface="BIZ UDPゴシック" panose="020B0400000000000000" pitchFamily="50" charset="-128"/>
            </a:endParaRPr>
          </a:p>
          <a:p>
            <a:pPr marL="0" indent="0">
              <a:spcBef>
                <a:spcPts val="0"/>
              </a:spcBef>
              <a:buNone/>
            </a:pPr>
            <a:endParaRPr lang="en-US" altLang="ja-JP" sz="800">
              <a:solidFill>
                <a:srgbClr val="000000"/>
              </a:solidFill>
              <a:latin typeface="BIZ UDPゴシック" panose="020B0400000000000000" pitchFamily="50" charset="-128"/>
              <a:ea typeface="BIZ UDPゴシック" panose="020B0400000000000000" pitchFamily="50" charset="-128"/>
            </a:endParaRPr>
          </a:p>
          <a:p>
            <a:pPr marL="0" indent="0">
              <a:spcBef>
                <a:spcPts val="0"/>
              </a:spcBef>
              <a:buNone/>
            </a:pPr>
            <a:r>
              <a:rPr lang="ja-JP" altLang="en-US" sz="1300">
                <a:solidFill>
                  <a:srgbClr val="000000"/>
                </a:solidFill>
                <a:latin typeface="BIZ UDPゴシック" panose="020B0400000000000000" pitchFamily="50" charset="-128"/>
                <a:ea typeface="BIZ UDPゴシック" panose="020B0400000000000000" pitchFamily="50" charset="-128"/>
              </a:rPr>
              <a:t>評価結果はどのくらい不確実性があるか</a:t>
            </a:r>
            <a:endParaRPr lang="en-US" altLang="ja-JP" sz="1300">
              <a:solidFill>
                <a:srgbClr val="000000"/>
              </a:solidFill>
              <a:latin typeface="BIZ UDPゴシック" panose="020B0400000000000000" pitchFamily="50" charset="-128"/>
              <a:ea typeface="BIZ UDPゴシック" panose="020B0400000000000000" pitchFamily="50" charset="-128"/>
            </a:endParaRPr>
          </a:p>
        </p:txBody>
      </p:sp>
      <p:sp>
        <p:nvSpPr>
          <p:cNvPr id="15" name="正方形/長方形 14">
            <a:extLst>
              <a:ext uri="{FF2B5EF4-FFF2-40B4-BE49-F238E27FC236}">
                <a16:creationId xmlns:a16="http://schemas.microsoft.com/office/drawing/2014/main" id="{53EEB7DB-1156-11B4-1006-584431D18991}"/>
              </a:ext>
            </a:extLst>
          </p:cNvPr>
          <p:cNvSpPr/>
          <p:nvPr/>
        </p:nvSpPr>
        <p:spPr>
          <a:xfrm>
            <a:off x="11871960" y="1909186"/>
            <a:ext cx="320040" cy="798454"/>
          </a:xfrm>
          <a:prstGeom prst="rect">
            <a:avLst/>
          </a:prstGeom>
          <a:solidFill>
            <a:schemeClr val="tx2">
              <a:lumMod val="25000"/>
              <a:lumOff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lang="ja-JP" altLang="en-US" sz="900"/>
              <a:t>リスク評価</a:t>
            </a:r>
          </a:p>
        </p:txBody>
      </p:sp>
      <p:sp>
        <p:nvSpPr>
          <p:cNvPr id="19" name="正方形/長方形 18">
            <a:extLst>
              <a:ext uri="{FF2B5EF4-FFF2-40B4-BE49-F238E27FC236}">
                <a16:creationId xmlns:a16="http://schemas.microsoft.com/office/drawing/2014/main" id="{45F7D808-4113-B18D-CFC7-EB74E7DCD43D}"/>
              </a:ext>
            </a:extLst>
          </p:cNvPr>
          <p:cNvSpPr/>
          <p:nvPr/>
        </p:nvSpPr>
        <p:spPr>
          <a:xfrm>
            <a:off x="11871959" y="667304"/>
            <a:ext cx="330089" cy="1241882"/>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a:t>リスクアナリシス</a:t>
            </a:r>
          </a:p>
        </p:txBody>
      </p:sp>
      <p:sp>
        <p:nvSpPr>
          <p:cNvPr id="5" name="四角形: 角を丸くする 4">
            <a:extLst>
              <a:ext uri="{FF2B5EF4-FFF2-40B4-BE49-F238E27FC236}">
                <a16:creationId xmlns:a16="http://schemas.microsoft.com/office/drawing/2014/main" id="{52314DDE-294B-5D76-C3F9-9385DB58439B}"/>
              </a:ext>
            </a:extLst>
          </p:cNvPr>
          <p:cNvSpPr/>
          <p:nvPr/>
        </p:nvSpPr>
        <p:spPr>
          <a:xfrm>
            <a:off x="1980858" y="140992"/>
            <a:ext cx="2296501" cy="464216"/>
          </a:xfrm>
          <a:prstGeom prst="roundRect">
            <a:avLst>
              <a:gd name="adj" fmla="val 26641"/>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ctr"/>
          <a:lstStyle/>
          <a:p>
            <a:pPr algn="ctr"/>
            <a:r>
              <a:rPr kumimoji="1" lang="ja-JP" altLang="en-US" sz="1200"/>
              <a:t> </a:t>
            </a:r>
            <a:r>
              <a:rPr kumimoji="1" lang="ja-JP" altLang="en-US"/>
              <a:t>リスク評価 手順</a:t>
            </a:r>
            <a:r>
              <a:rPr lang="ja-JP" altLang="en-US"/>
              <a:t>④</a:t>
            </a:r>
            <a:endParaRPr kumimoji="1" lang="ja-JP" altLang="en-US"/>
          </a:p>
        </p:txBody>
      </p:sp>
      <p:sp>
        <p:nvSpPr>
          <p:cNvPr id="4" name="テキスト ボックス 3">
            <a:extLst>
              <a:ext uri="{FF2B5EF4-FFF2-40B4-BE49-F238E27FC236}">
                <a16:creationId xmlns:a16="http://schemas.microsoft.com/office/drawing/2014/main" id="{0C38743B-41A7-5D63-8665-4302B7B2049E}"/>
              </a:ext>
            </a:extLst>
          </p:cNvPr>
          <p:cNvSpPr txBox="1"/>
          <p:nvPr/>
        </p:nvSpPr>
        <p:spPr>
          <a:xfrm>
            <a:off x="6768547" y="926457"/>
            <a:ext cx="2986715" cy="369332"/>
          </a:xfrm>
          <a:prstGeom prst="rect">
            <a:avLst/>
          </a:prstGeom>
          <a:noFill/>
        </p:spPr>
        <p:txBody>
          <a:bodyPr wrap="none" rtlCol="0">
            <a:spAutoFit/>
          </a:bodyPr>
          <a:lstStyle/>
          <a:p>
            <a:r>
              <a:rPr kumimoji="1" lang="ja-JP" altLang="en-US" u="sng"/>
              <a:t>例：汚染物質のリスクの判定</a:t>
            </a:r>
          </a:p>
        </p:txBody>
      </p:sp>
    </p:spTree>
    <p:extLst>
      <p:ext uri="{BB962C8B-B14F-4D97-AF65-F5344CB8AC3E}">
        <p14:creationId xmlns:p14="http://schemas.microsoft.com/office/powerpoint/2010/main" val="24378856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FB2B38-5616-5F7C-684A-B4F0CDE8E168}"/>
              </a:ext>
            </a:extLst>
          </p:cNvPr>
          <p:cNvSpPr>
            <a:spLocks noGrp="1"/>
          </p:cNvSpPr>
          <p:nvPr>
            <p:ph type="title"/>
          </p:nvPr>
        </p:nvSpPr>
        <p:spPr>
          <a:xfrm>
            <a:off x="481914" y="88944"/>
            <a:ext cx="10907446" cy="568312"/>
          </a:xfrm>
        </p:spPr>
        <p:txBody>
          <a:bodyPr/>
          <a:lstStyle/>
          <a:p>
            <a:r>
              <a:rPr kumimoji="1" lang="ja-JP" altLang="en-US"/>
              <a:t>自ら評価</a:t>
            </a:r>
          </a:p>
        </p:txBody>
      </p:sp>
      <p:sp>
        <p:nvSpPr>
          <p:cNvPr id="3" name="コンテンツ プレースホルダー 2">
            <a:extLst>
              <a:ext uri="{FF2B5EF4-FFF2-40B4-BE49-F238E27FC236}">
                <a16:creationId xmlns:a16="http://schemas.microsoft.com/office/drawing/2014/main" id="{F480846D-5D02-44D4-25D5-829164E5C7A8}"/>
              </a:ext>
            </a:extLst>
          </p:cNvPr>
          <p:cNvSpPr>
            <a:spLocks noGrp="1"/>
          </p:cNvSpPr>
          <p:nvPr>
            <p:ph idx="1"/>
          </p:nvPr>
        </p:nvSpPr>
        <p:spPr>
          <a:xfrm>
            <a:off x="453081" y="947064"/>
            <a:ext cx="5901998" cy="5519052"/>
          </a:xfrm>
        </p:spPr>
        <p:txBody>
          <a:bodyPr/>
          <a:lstStyle/>
          <a:p>
            <a:pPr marL="0" indent="0">
              <a:buNone/>
            </a:pPr>
            <a:r>
              <a:rPr kumimoji="1" lang="ja-JP" altLang="en-US"/>
              <a:t>自ら評価</a:t>
            </a:r>
            <a:endParaRPr kumimoji="1" lang="en-US" altLang="ja-JP"/>
          </a:p>
          <a:p>
            <a:pPr marL="0" indent="0">
              <a:buNone/>
            </a:pPr>
            <a:endParaRPr kumimoji="1" lang="en-US" altLang="ja-JP" sz="500"/>
          </a:p>
          <a:p>
            <a:pPr marL="92075" indent="0">
              <a:buNone/>
            </a:pPr>
            <a:r>
              <a:rPr kumimoji="1" lang="ja-JP" altLang="en-US" sz="1800"/>
              <a:t>食品安全委員会が、食品の安全性に関する情報の収集・分析や、国民からの意見等をもとに、ハザードを自ら</a:t>
            </a:r>
            <a:br>
              <a:rPr kumimoji="1" lang="en-US" altLang="ja-JP" sz="1800"/>
            </a:br>
            <a:r>
              <a:rPr kumimoji="1" lang="ja-JP" altLang="en-US" sz="1800"/>
              <a:t>選定して行うリスク評価のこと</a:t>
            </a:r>
            <a:br>
              <a:rPr kumimoji="1" lang="en-US" altLang="ja-JP" sz="1800"/>
            </a:br>
            <a:endParaRPr kumimoji="1" lang="en-US" altLang="ja-JP" sz="100"/>
          </a:p>
          <a:p>
            <a:pPr marL="92075" indent="0">
              <a:buNone/>
            </a:pPr>
            <a:r>
              <a:rPr kumimoji="1" lang="ja-JP" altLang="en-US" sz="2000"/>
              <a:t> </a:t>
            </a:r>
            <a:r>
              <a:rPr kumimoji="1" lang="ja-JP" altLang="en-US" sz="1600"/>
              <a:t>（⇔ リスク管理機関からの依頼により実施するリスク評価）</a:t>
            </a:r>
            <a:endParaRPr kumimoji="1" lang="en-US" altLang="ja-JP" sz="1600"/>
          </a:p>
          <a:p>
            <a:pPr marL="92075" indent="0">
              <a:buNone/>
            </a:pPr>
            <a:endParaRPr lang="en-US" altLang="ja-JP" sz="1800"/>
          </a:p>
          <a:p>
            <a:pPr marL="92075" indent="0">
              <a:buNone/>
            </a:pPr>
            <a:endParaRPr kumimoji="1" lang="ja-JP" altLang="en-US" sz="1800"/>
          </a:p>
        </p:txBody>
      </p:sp>
      <p:sp>
        <p:nvSpPr>
          <p:cNvPr id="4" name="正方形/長方形 3">
            <a:extLst>
              <a:ext uri="{FF2B5EF4-FFF2-40B4-BE49-F238E27FC236}">
                <a16:creationId xmlns:a16="http://schemas.microsoft.com/office/drawing/2014/main" id="{8C64BDFB-FDFF-AFDB-1670-C3CDFB6436D5}"/>
              </a:ext>
            </a:extLst>
          </p:cNvPr>
          <p:cNvSpPr/>
          <p:nvPr/>
        </p:nvSpPr>
        <p:spPr>
          <a:xfrm>
            <a:off x="11871960" y="1909186"/>
            <a:ext cx="320040" cy="798454"/>
          </a:xfrm>
          <a:prstGeom prst="rect">
            <a:avLst/>
          </a:prstGeom>
          <a:solidFill>
            <a:schemeClr val="tx2">
              <a:lumMod val="25000"/>
              <a:lumOff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lang="ja-JP" altLang="en-US" sz="900"/>
              <a:t>リスク評価</a:t>
            </a:r>
          </a:p>
        </p:txBody>
      </p:sp>
      <p:sp>
        <p:nvSpPr>
          <p:cNvPr id="5" name="正方形/長方形 4">
            <a:extLst>
              <a:ext uri="{FF2B5EF4-FFF2-40B4-BE49-F238E27FC236}">
                <a16:creationId xmlns:a16="http://schemas.microsoft.com/office/drawing/2014/main" id="{C9F48829-892A-4C00-BE92-4DB4BB7C2309}"/>
              </a:ext>
            </a:extLst>
          </p:cNvPr>
          <p:cNvSpPr/>
          <p:nvPr/>
        </p:nvSpPr>
        <p:spPr>
          <a:xfrm>
            <a:off x="11871959" y="667304"/>
            <a:ext cx="330089" cy="1241882"/>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a:t>リスクアナリシス</a:t>
            </a:r>
          </a:p>
        </p:txBody>
      </p:sp>
      <p:sp>
        <p:nvSpPr>
          <p:cNvPr id="7" name="四角形: 角を丸くする 6">
            <a:extLst>
              <a:ext uri="{FF2B5EF4-FFF2-40B4-BE49-F238E27FC236}">
                <a16:creationId xmlns:a16="http://schemas.microsoft.com/office/drawing/2014/main" id="{4BEDBA69-ED86-114A-4576-02D937158081}"/>
              </a:ext>
            </a:extLst>
          </p:cNvPr>
          <p:cNvSpPr/>
          <p:nvPr/>
        </p:nvSpPr>
        <p:spPr>
          <a:xfrm>
            <a:off x="6578600" y="1728316"/>
            <a:ext cx="4899660" cy="4508114"/>
          </a:xfrm>
          <a:prstGeom prst="roundRect">
            <a:avLst>
              <a:gd name="adj" fmla="val 12838"/>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t>　</a:t>
            </a:r>
          </a:p>
        </p:txBody>
      </p:sp>
      <p:sp>
        <p:nvSpPr>
          <p:cNvPr id="6" name="コンテンツ プレースホルダー 2">
            <a:extLst>
              <a:ext uri="{FF2B5EF4-FFF2-40B4-BE49-F238E27FC236}">
                <a16:creationId xmlns:a16="http://schemas.microsoft.com/office/drawing/2014/main" id="{9977FE88-B359-9A86-BA43-73DF141D5166}"/>
              </a:ext>
            </a:extLst>
          </p:cNvPr>
          <p:cNvSpPr txBox="1">
            <a:spLocks/>
          </p:cNvSpPr>
          <p:nvPr/>
        </p:nvSpPr>
        <p:spPr bwMode="auto">
          <a:xfrm>
            <a:off x="6840108" y="1077553"/>
            <a:ext cx="4173221" cy="4906963"/>
          </a:xfrm>
          <a:prstGeom prst="rect">
            <a:avLst/>
          </a:prstGeom>
        </p:spPr>
        <p:txBody>
          <a:bodyPr vert="horz" lIns="91440" tIns="45720" rIns="91440" bIns="45720" rtlCol="0">
            <a:normAutofit fontScale="92500" lnSpcReduction="10000"/>
          </a:bodyPr>
          <a:lstStyle>
            <a:lvl1pPr indent="0">
              <a:lnSpc>
                <a:spcPct val="125000"/>
              </a:lnSpc>
              <a:spcBef>
                <a:spcPts val="1000"/>
              </a:spcBef>
              <a:buFont typeface="Arial" panose="020B0604020202020204" pitchFamily="34" charset="0"/>
              <a:buNone/>
              <a:defRPr sz="2400"/>
            </a:lvl1pPr>
            <a:lvl2pPr marL="685800" indent="-228600">
              <a:lnSpc>
                <a:spcPct val="125000"/>
              </a:lnSpc>
              <a:spcBef>
                <a:spcPts val="500"/>
              </a:spcBef>
              <a:buFont typeface="Arial" panose="020B0604020202020204" pitchFamily="34" charset="0"/>
              <a:buChar char="•"/>
              <a:defRPr sz="2000"/>
            </a:lvl2pPr>
            <a:lvl3pPr marL="1143000" indent="-228600">
              <a:lnSpc>
                <a:spcPct val="125000"/>
              </a:lnSpc>
              <a:spcBef>
                <a:spcPts val="500"/>
              </a:spcBef>
              <a:buFont typeface="Arial" panose="020B0604020202020204" pitchFamily="34" charset="0"/>
              <a:buChar char="•"/>
            </a:lvl3pPr>
            <a:lvl4pPr marL="1600200" indent="-228600">
              <a:lnSpc>
                <a:spcPct val="125000"/>
              </a:lnSpc>
              <a:spcBef>
                <a:spcPts val="500"/>
              </a:spcBef>
              <a:buFont typeface="Arial" panose="020B0604020202020204" pitchFamily="34" charset="0"/>
              <a:buChar char="•"/>
              <a:defRPr sz="1600"/>
            </a:lvl4pPr>
            <a:lvl5pPr marL="2057400" indent="-228600">
              <a:lnSpc>
                <a:spcPct val="125000"/>
              </a:lnSpc>
              <a:spcBef>
                <a:spcPts val="500"/>
              </a:spcBef>
              <a:buFont typeface="Arial" panose="020B0604020202020204" pitchFamily="34" charset="0"/>
              <a:buChar char="•"/>
              <a:defRPr sz="16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47675" indent="-447675" algn="ctr"/>
            <a:r>
              <a:rPr lang="ja-JP" altLang="en-US" sz="1800"/>
              <a:t>自ら評価の選定基準</a:t>
            </a:r>
            <a:endParaRPr lang="en-US" altLang="ja-JP" sz="1800"/>
          </a:p>
          <a:p>
            <a:pPr marL="447675" indent="-447675" algn="ctr"/>
            <a:endParaRPr lang="en-US" altLang="ja-JP" sz="700"/>
          </a:p>
          <a:p>
            <a:pPr marL="447675" indent="-447675" algn="ctr"/>
            <a:r>
              <a:rPr lang="ja-JP" altLang="en-US" sz="100"/>
              <a:t> </a:t>
            </a:r>
            <a:endParaRPr lang="en-US" altLang="ja-JP" sz="100"/>
          </a:p>
          <a:p>
            <a:pPr marL="447675" indent="-447675" algn="ctr"/>
            <a:endParaRPr lang="en-US" altLang="ja-JP" sz="100"/>
          </a:p>
          <a:p>
            <a:pPr marL="630238" indent="-447675"/>
            <a:r>
              <a:rPr lang="ja-JP" altLang="en-US" sz="1600"/>
              <a:t>（１） 健康被害の発生が確認されており、</a:t>
            </a:r>
            <a:br>
              <a:rPr lang="en-US" altLang="ja-JP" sz="1600"/>
            </a:br>
            <a:r>
              <a:rPr lang="ja-JP" altLang="en-US" sz="1600"/>
              <a:t>適切な対応のために、必要性が高いと判断されること</a:t>
            </a:r>
            <a:endParaRPr lang="ja-JP" altLang="en-US" sz="300"/>
          </a:p>
          <a:p>
            <a:pPr marL="447675" indent="-447675"/>
            <a:r>
              <a:rPr lang="ja-JP" altLang="en-US" sz="1600"/>
              <a:t> または</a:t>
            </a:r>
            <a:endParaRPr lang="en-US" altLang="ja-JP" sz="1600"/>
          </a:p>
          <a:p>
            <a:pPr marL="630238" indent="-447675"/>
            <a:r>
              <a:rPr lang="ja-JP" altLang="en-US" sz="1600"/>
              <a:t>（２） 健康被害の発生が明確に確認されていないが、今後、その発生の恐れが</a:t>
            </a:r>
            <a:br>
              <a:rPr lang="en-US" altLang="ja-JP" sz="1600"/>
            </a:br>
            <a:r>
              <a:rPr lang="ja-JP" altLang="en-US" sz="1600"/>
              <a:t>あり、適切に対応するために必要性が高いと判断されること</a:t>
            </a:r>
            <a:endParaRPr lang="en-US" altLang="ja-JP" sz="1600"/>
          </a:p>
          <a:p>
            <a:endParaRPr lang="ja-JP" altLang="en-US" sz="1600"/>
          </a:p>
          <a:p>
            <a:r>
              <a:rPr lang="ja-JP" altLang="en-US" sz="1600"/>
              <a:t>　なお、選定に当たっては、</a:t>
            </a:r>
            <a:br>
              <a:rPr lang="en-US" altLang="ja-JP" sz="1600"/>
            </a:br>
            <a:r>
              <a:rPr lang="ja-JP" altLang="en-US" sz="1600"/>
              <a:t>　　　　　国民の評価ニーズ、</a:t>
            </a:r>
            <a:endParaRPr lang="en-US" altLang="ja-JP" sz="1600"/>
          </a:p>
          <a:p>
            <a:pPr>
              <a:spcBef>
                <a:spcPts val="0"/>
              </a:spcBef>
            </a:pPr>
            <a:r>
              <a:rPr lang="ja-JP" altLang="en-US" sz="1600"/>
              <a:t>          科学的知見の充足状況も考慮される</a:t>
            </a:r>
          </a:p>
        </p:txBody>
      </p:sp>
      <p:sp>
        <p:nvSpPr>
          <p:cNvPr id="8" name="Rectangle 3">
            <a:extLst>
              <a:ext uri="{FF2B5EF4-FFF2-40B4-BE49-F238E27FC236}">
                <a16:creationId xmlns:a16="http://schemas.microsoft.com/office/drawing/2014/main" id="{8E6E41B6-5C7A-D1FA-204B-391F957C0944}"/>
              </a:ext>
            </a:extLst>
          </p:cNvPr>
          <p:cNvSpPr txBox="1">
            <a:spLocks noChangeArrowheads="1"/>
          </p:cNvSpPr>
          <p:nvPr/>
        </p:nvSpPr>
        <p:spPr bwMode="auto">
          <a:xfrm>
            <a:off x="543561" y="3651615"/>
            <a:ext cx="5641339" cy="2942225"/>
          </a:xfrm>
          <a:prstGeom prst="rect">
            <a:avLst/>
          </a:prstGeom>
          <a:noFill/>
          <a:ln>
            <a:noFill/>
          </a:ln>
          <a:effec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spcBef>
                <a:spcPts val="1000"/>
              </a:spcBef>
              <a:buFontTx/>
              <a:buNone/>
              <a:defRPr/>
            </a:pPr>
            <a:r>
              <a:rPr lang="ja-JP" altLang="en-US" sz="1400" kern="0">
                <a:latin typeface="+mj-ea"/>
                <a:ea typeface="+mj-ea"/>
              </a:rPr>
              <a:t>自ら評価は、公募（食品安全モニターからの提案を含む）の上、</a:t>
            </a:r>
            <a:br>
              <a:rPr lang="en-US" altLang="ja-JP" sz="1400" kern="0">
                <a:latin typeface="+mj-ea"/>
                <a:ea typeface="+mj-ea"/>
              </a:rPr>
            </a:br>
            <a:r>
              <a:rPr lang="ja-JP" altLang="en-US" sz="1400" kern="0">
                <a:latin typeface="+mj-ea"/>
                <a:ea typeface="+mj-ea"/>
              </a:rPr>
              <a:t>食品安全委員会が選定し、実施する</a:t>
            </a:r>
            <a:br>
              <a:rPr lang="en-US" altLang="ja-JP" sz="1400" kern="0">
                <a:latin typeface="+mj-ea"/>
                <a:ea typeface="+mj-ea"/>
              </a:rPr>
            </a:br>
            <a:r>
              <a:rPr lang="ja-JP" altLang="en-US" sz="1400" kern="0">
                <a:latin typeface="+mj-ea"/>
                <a:ea typeface="+mj-ea"/>
              </a:rPr>
              <a:t>自ら評価の対象とならなくても、ファクトシートの作成や、積極的な</a:t>
            </a:r>
            <a:br>
              <a:rPr lang="en-US" altLang="ja-JP" sz="1400" kern="0">
                <a:latin typeface="+mj-ea"/>
                <a:ea typeface="+mj-ea"/>
              </a:rPr>
            </a:br>
            <a:r>
              <a:rPr lang="ja-JP" altLang="en-US" sz="1400" kern="0">
                <a:latin typeface="+mj-ea"/>
                <a:ea typeface="+mj-ea"/>
              </a:rPr>
              <a:t>情報収集・提供等につながる場合がある</a:t>
            </a:r>
            <a:endParaRPr lang="en-US" altLang="ja-JP" sz="1400" kern="0">
              <a:latin typeface="+mj-ea"/>
              <a:ea typeface="+mj-ea"/>
            </a:endParaRPr>
          </a:p>
          <a:p>
            <a:pPr marL="0" indent="0" eaLnBrk="1" hangingPunct="1">
              <a:spcBef>
                <a:spcPts val="1000"/>
              </a:spcBef>
              <a:buFontTx/>
              <a:buNone/>
              <a:defRPr/>
            </a:pPr>
            <a:endParaRPr lang="en-US" altLang="ja-JP" sz="600" kern="0">
              <a:latin typeface="+mj-ea"/>
              <a:ea typeface="+mj-ea"/>
            </a:endParaRPr>
          </a:p>
          <a:p>
            <a:pPr marL="0" indent="0" eaLnBrk="1" hangingPunct="1">
              <a:spcBef>
                <a:spcPts val="1000"/>
              </a:spcBef>
              <a:buFontTx/>
              <a:buNone/>
              <a:defRPr/>
            </a:pPr>
            <a:endParaRPr lang="ja-JP" altLang="en-US" sz="600" kern="0">
              <a:latin typeface="+mj-ea"/>
              <a:ea typeface="+mj-ea"/>
            </a:endParaRPr>
          </a:p>
          <a:p>
            <a:pPr marL="444500" indent="-444500" eaLnBrk="1" hangingPunct="1">
              <a:spcBef>
                <a:spcPts val="1000"/>
              </a:spcBef>
              <a:buFontTx/>
              <a:buNone/>
              <a:defRPr/>
            </a:pPr>
            <a:r>
              <a:rPr lang="ja-JP" altLang="en-US" sz="1600" kern="0">
                <a:latin typeface="+mj-ea"/>
                <a:ea typeface="+mj-ea"/>
              </a:rPr>
              <a:t> 自ら評価事例：</a:t>
            </a:r>
            <a:endParaRPr lang="en-US" altLang="ja-JP" sz="1600" kern="0">
              <a:latin typeface="+mj-ea"/>
              <a:ea typeface="+mj-ea"/>
            </a:endParaRPr>
          </a:p>
          <a:p>
            <a:pPr marL="182563" indent="-9525" eaLnBrk="1" hangingPunct="1">
              <a:spcBef>
                <a:spcPts val="1000"/>
              </a:spcBef>
              <a:buFontTx/>
              <a:buNone/>
              <a:defRPr/>
            </a:pPr>
            <a:r>
              <a:rPr lang="ja-JP" altLang="en-US" sz="1400">
                <a:latin typeface="+mj-ea"/>
                <a:ea typeface="+mj-ea"/>
              </a:rPr>
              <a:t>食中毒原因微生物</a:t>
            </a:r>
            <a:r>
              <a:rPr lang="ja-JP" altLang="en-US" sz="1400" kern="0">
                <a:latin typeface="+mj-ea"/>
                <a:ea typeface="+mj-ea"/>
              </a:rPr>
              <a:t>、</a:t>
            </a:r>
            <a:r>
              <a:rPr lang="ja-JP" altLang="en-US" sz="1400">
                <a:solidFill>
                  <a:prstClr val="black"/>
                </a:solidFill>
                <a:latin typeface="+mj-ea"/>
                <a:ea typeface="+mj-ea"/>
              </a:rPr>
              <a:t>輸入牛肉等、食品及び器具・容器包装中の鉛</a:t>
            </a:r>
            <a:br>
              <a:rPr lang="ja-JP" altLang="en-US" sz="1400">
                <a:solidFill>
                  <a:prstClr val="black"/>
                </a:solidFill>
                <a:latin typeface="+mj-ea"/>
                <a:ea typeface="+mj-ea"/>
              </a:rPr>
            </a:br>
            <a:r>
              <a:rPr lang="ja-JP" altLang="en-US" sz="1400">
                <a:solidFill>
                  <a:prstClr val="black"/>
                </a:solidFill>
                <a:latin typeface="+mj-ea"/>
                <a:ea typeface="+mj-ea"/>
              </a:rPr>
              <a:t>食品中のトランス脂肪酸、ヒ素、加熱時に生じるアクリルアミド</a:t>
            </a:r>
            <a:endParaRPr lang="en-US" altLang="ja-JP" sz="1400">
              <a:solidFill>
                <a:prstClr val="black"/>
              </a:solidFill>
              <a:latin typeface="+mj-ea"/>
              <a:ea typeface="+mj-ea"/>
            </a:endParaRPr>
          </a:p>
          <a:p>
            <a:pPr marL="182563" indent="-9525" eaLnBrk="1" hangingPunct="1">
              <a:spcBef>
                <a:spcPts val="0"/>
              </a:spcBef>
              <a:buFontTx/>
              <a:buNone/>
              <a:defRPr/>
            </a:pPr>
            <a:r>
              <a:rPr lang="ja-JP" altLang="en-US" sz="1400">
                <a:solidFill>
                  <a:prstClr val="black"/>
                </a:solidFill>
                <a:latin typeface="+mj-ea"/>
                <a:ea typeface="+mj-ea"/>
              </a:rPr>
              <a:t>デオキシニバレノール及びニバレノール、アレルギー物質を含む食品、有機フッ素化合物（</a:t>
            </a:r>
            <a:r>
              <a:rPr lang="en-US" altLang="ja-JP" sz="1400">
                <a:solidFill>
                  <a:prstClr val="black"/>
                </a:solidFill>
                <a:latin typeface="+mj-ea"/>
                <a:ea typeface="+mj-ea"/>
              </a:rPr>
              <a:t>PFAS</a:t>
            </a:r>
            <a:r>
              <a:rPr lang="ja-JP" altLang="en-US" sz="1400">
                <a:solidFill>
                  <a:prstClr val="black"/>
                </a:solidFill>
                <a:latin typeface="+mj-ea"/>
                <a:ea typeface="+mj-ea"/>
              </a:rPr>
              <a:t>）　など</a:t>
            </a:r>
            <a:endParaRPr lang="en-US" altLang="ja-JP" sz="1400">
              <a:solidFill>
                <a:prstClr val="black"/>
              </a:solidFill>
              <a:latin typeface="+mj-ea"/>
              <a:ea typeface="+mj-ea"/>
            </a:endParaRPr>
          </a:p>
        </p:txBody>
      </p:sp>
      <p:sp>
        <p:nvSpPr>
          <p:cNvPr id="9" name="四角形: 角を丸くする 8">
            <a:extLst>
              <a:ext uri="{FF2B5EF4-FFF2-40B4-BE49-F238E27FC236}">
                <a16:creationId xmlns:a16="http://schemas.microsoft.com/office/drawing/2014/main" id="{543BFA67-C3AD-4953-6ACD-261883C97D94}"/>
              </a:ext>
            </a:extLst>
          </p:cNvPr>
          <p:cNvSpPr/>
          <p:nvPr/>
        </p:nvSpPr>
        <p:spPr>
          <a:xfrm>
            <a:off x="2657661" y="140992"/>
            <a:ext cx="1897935" cy="464216"/>
          </a:xfrm>
          <a:prstGeom prst="roundRect">
            <a:avLst>
              <a:gd name="adj" fmla="val 26641"/>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ctr"/>
          <a:lstStyle/>
          <a:p>
            <a:pPr algn="ctr"/>
            <a:r>
              <a:rPr kumimoji="1" lang="ja-JP" altLang="en-US" sz="1200"/>
              <a:t> </a:t>
            </a:r>
            <a:r>
              <a:rPr kumimoji="1" lang="ja-JP" altLang="en-US"/>
              <a:t>リスク評価</a:t>
            </a:r>
          </a:p>
        </p:txBody>
      </p:sp>
    </p:spTree>
    <p:extLst>
      <p:ext uri="{BB962C8B-B14F-4D97-AF65-F5344CB8AC3E}">
        <p14:creationId xmlns:p14="http://schemas.microsoft.com/office/powerpoint/2010/main" val="34199470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楕円 16">
            <a:extLst>
              <a:ext uri="{FF2B5EF4-FFF2-40B4-BE49-F238E27FC236}">
                <a16:creationId xmlns:a16="http://schemas.microsoft.com/office/drawing/2014/main" id="{3B598A2A-570D-9BBF-6544-F8BB446309A3}"/>
              </a:ext>
            </a:extLst>
          </p:cNvPr>
          <p:cNvSpPr/>
          <p:nvPr/>
        </p:nvSpPr>
        <p:spPr>
          <a:xfrm>
            <a:off x="7210757" y="1909186"/>
            <a:ext cx="3554433" cy="3554433"/>
          </a:xfrm>
          <a:prstGeom prst="ellipse">
            <a:avLst/>
          </a:prstGeom>
          <a:solidFill>
            <a:srgbClr val="B5D6E5"/>
          </a:solidFill>
          <a:ln w="168275">
            <a:solidFill>
              <a:srgbClr val="E6F1F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F0E81B83-CAE6-88CC-049A-6C85999BBF3F}"/>
              </a:ext>
            </a:extLst>
          </p:cNvPr>
          <p:cNvSpPr>
            <a:spLocks noGrp="1"/>
          </p:cNvSpPr>
          <p:nvPr>
            <p:ph type="title"/>
          </p:nvPr>
        </p:nvSpPr>
        <p:spPr/>
        <p:txBody>
          <a:bodyPr/>
          <a:lstStyle/>
          <a:p>
            <a:r>
              <a:rPr kumimoji="1" lang="ja-JP" altLang="en-US"/>
              <a:t>リスクコミュニケーション</a:t>
            </a:r>
          </a:p>
        </p:txBody>
      </p:sp>
      <p:sp>
        <p:nvSpPr>
          <p:cNvPr id="3" name="コンテンツ プレースホルダー 2">
            <a:extLst>
              <a:ext uri="{FF2B5EF4-FFF2-40B4-BE49-F238E27FC236}">
                <a16:creationId xmlns:a16="http://schemas.microsoft.com/office/drawing/2014/main" id="{7AD032F0-06DD-08D3-7956-4E5102C6146C}"/>
              </a:ext>
            </a:extLst>
          </p:cNvPr>
          <p:cNvSpPr>
            <a:spLocks noGrp="1"/>
          </p:cNvSpPr>
          <p:nvPr>
            <p:ph idx="1"/>
          </p:nvPr>
        </p:nvSpPr>
        <p:spPr>
          <a:xfrm>
            <a:off x="453082" y="947064"/>
            <a:ext cx="6018056" cy="5519052"/>
          </a:xfrm>
        </p:spPr>
        <p:txBody>
          <a:bodyPr>
            <a:noAutofit/>
          </a:bodyPr>
          <a:lstStyle/>
          <a:p>
            <a:pPr marL="0" indent="0">
              <a:buNone/>
            </a:pPr>
            <a:r>
              <a:rPr kumimoji="1" lang="ja-JP" altLang="en-US" sz="2600"/>
              <a:t>リスクコミュニケーション</a:t>
            </a:r>
            <a:endParaRPr kumimoji="1" lang="en-US" altLang="ja-JP" sz="2600"/>
          </a:p>
          <a:p>
            <a:endParaRPr lang="en-US" altLang="ja-JP" sz="100"/>
          </a:p>
          <a:p>
            <a:pPr marL="90488" indent="0">
              <a:buNone/>
            </a:pPr>
            <a:r>
              <a:rPr kumimoji="1" lang="ja-JP" altLang="en-US" sz="1800"/>
              <a:t>リスクアナリシスの全過程において、リスクやリスクに</a:t>
            </a:r>
            <a:br>
              <a:rPr kumimoji="1" lang="en-US" altLang="ja-JP" sz="1800"/>
            </a:br>
            <a:r>
              <a:rPr kumimoji="1" lang="ja-JP" altLang="en-US" sz="1800"/>
              <a:t>関連する要因などについて、関係者（ステークホルダー）が</a:t>
            </a:r>
            <a:br>
              <a:rPr kumimoji="1" lang="en-US" altLang="ja-JP" sz="1800"/>
            </a:br>
            <a:r>
              <a:rPr kumimoji="1" lang="ja-JP" altLang="en-US" sz="1800"/>
              <a:t>それぞれの立場から相互に情報や意見を交換する</a:t>
            </a:r>
            <a:r>
              <a:rPr lang="ja-JP" altLang="en-US" sz="1800"/>
              <a:t>こと</a:t>
            </a:r>
            <a:endParaRPr lang="en-US" altLang="ja-JP" sz="1800"/>
          </a:p>
          <a:p>
            <a:pPr marL="90488" indent="0">
              <a:buNone/>
            </a:pPr>
            <a:r>
              <a:rPr lang="ja-JP" altLang="en-US" sz="1800"/>
              <a:t>国民が、ものごとの決定に関係者として関わるべきと</a:t>
            </a:r>
            <a:br>
              <a:rPr lang="en-US" altLang="ja-JP" sz="1800"/>
            </a:br>
            <a:r>
              <a:rPr lang="ja-JP" altLang="en-US" sz="1800"/>
              <a:t>いう考えによるもので、</a:t>
            </a:r>
            <a:r>
              <a:rPr kumimoji="1" lang="ja-JP" altLang="en-US" sz="1800"/>
              <a:t>その目的</a:t>
            </a:r>
            <a:r>
              <a:rPr lang="ja-JP" altLang="en-US" sz="1800"/>
              <a:t>は、説得ではなく</a:t>
            </a:r>
            <a:br>
              <a:rPr lang="en-US" altLang="ja-JP" sz="1800"/>
            </a:br>
            <a:r>
              <a:rPr lang="ja-JP" altLang="en-US" sz="1800"/>
              <a:t>「</a:t>
            </a:r>
            <a:r>
              <a:rPr kumimoji="1" lang="ja-JP" altLang="en-US" sz="1800"/>
              <a:t>対話・共考・協働」である</a:t>
            </a:r>
          </a:p>
          <a:p>
            <a:pPr marL="180975" indent="-90488">
              <a:buNone/>
            </a:pPr>
            <a:endParaRPr kumimoji="1" lang="en-US" altLang="ja-JP" sz="700"/>
          </a:p>
          <a:p>
            <a:pPr marL="180975" indent="-90488">
              <a:buNone/>
            </a:pPr>
            <a:r>
              <a:rPr kumimoji="1" lang="ja-JP" altLang="en-US" sz="1600"/>
              <a:t>リスクコミュニケーションを行うことで</a:t>
            </a:r>
            <a:r>
              <a:rPr lang="en-US" altLang="ja-JP" sz="1600"/>
              <a:t>...</a:t>
            </a:r>
            <a:br>
              <a:rPr lang="en-US" altLang="ja-JP" sz="1400"/>
            </a:br>
            <a:r>
              <a:rPr kumimoji="1" lang="ja-JP" altLang="en-US" sz="1400"/>
              <a:t>検討すべきリスクの特性やその影響に関する知識を深め、</a:t>
            </a:r>
            <a:br>
              <a:rPr kumimoji="1" lang="en-US" altLang="ja-JP" sz="1400"/>
            </a:br>
            <a:r>
              <a:rPr kumimoji="1" lang="ja-JP" altLang="en-US" sz="1400"/>
              <a:t>その過程で関係者間の相互理解を深め、信頼を構築し、</a:t>
            </a:r>
            <a:br>
              <a:rPr kumimoji="1" lang="en-US" altLang="ja-JP" sz="1400"/>
            </a:br>
            <a:r>
              <a:rPr kumimoji="1" lang="ja-JP" altLang="en-US" sz="1400"/>
              <a:t>リスク管理やリスク評価を有効に機能させることができる</a:t>
            </a:r>
          </a:p>
          <a:p>
            <a:pPr marL="90488" indent="0">
              <a:buNone/>
            </a:pPr>
            <a:endParaRPr kumimoji="1" lang="ja-JP" altLang="en-US" sz="1800"/>
          </a:p>
        </p:txBody>
      </p:sp>
      <p:sp>
        <p:nvSpPr>
          <p:cNvPr id="10" name="楕円 9">
            <a:extLst>
              <a:ext uri="{FF2B5EF4-FFF2-40B4-BE49-F238E27FC236}">
                <a16:creationId xmlns:a16="http://schemas.microsoft.com/office/drawing/2014/main" id="{922FA9C5-7B0F-ECE9-3C9D-460E8111120F}"/>
              </a:ext>
            </a:extLst>
          </p:cNvPr>
          <p:cNvSpPr/>
          <p:nvPr/>
        </p:nvSpPr>
        <p:spPr>
          <a:xfrm>
            <a:off x="8220363" y="1208355"/>
            <a:ext cx="1581439" cy="1581439"/>
          </a:xfrm>
          <a:prstGeom prst="ellipse">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a:t>一般市民</a:t>
            </a:r>
            <a:endParaRPr kumimoji="1" lang="en-US" altLang="ja-JP"/>
          </a:p>
          <a:p>
            <a:pPr algn="ctr"/>
            <a:endParaRPr kumimoji="1" lang="en-US" altLang="ja-JP" sz="600"/>
          </a:p>
          <a:p>
            <a:pPr algn="ctr"/>
            <a:r>
              <a:rPr kumimoji="1" lang="ja-JP" altLang="en-US" sz="1200"/>
              <a:t>消費者</a:t>
            </a:r>
            <a:br>
              <a:rPr kumimoji="1" lang="en-US" altLang="ja-JP" sz="1200"/>
            </a:br>
            <a:r>
              <a:rPr kumimoji="1" lang="ja-JP" altLang="en-US" sz="1200"/>
              <a:t>消費者団体</a:t>
            </a:r>
          </a:p>
        </p:txBody>
      </p:sp>
      <p:sp>
        <p:nvSpPr>
          <p:cNvPr id="11" name="楕円 10">
            <a:extLst>
              <a:ext uri="{FF2B5EF4-FFF2-40B4-BE49-F238E27FC236}">
                <a16:creationId xmlns:a16="http://schemas.microsoft.com/office/drawing/2014/main" id="{F6B959DD-E3EF-6E84-D974-08AC9134EA35}"/>
              </a:ext>
            </a:extLst>
          </p:cNvPr>
          <p:cNvSpPr/>
          <p:nvPr/>
        </p:nvSpPr>
        <p:spPr>
          <a:xfrm>
            <a:off x="7056400" y="4620838"/>
            <a:ext cx="1581439" cy="1581439"/>
          </a:xfrm>
          <a:prstGeom prst="ellipse">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a:t>行政</a:t>
            </a:r>
            <a:endParaRPr kumimoji="1" lang="en-US" altLang="ja-JP"/>
          </a:p>
          <a:p>
            <a:pPr algn="ctr"/>
            <a:endParaRPr kumimoji="1" lang="en-US" altLang="ja-JP" sz="600"/>
          </a:p>
          <a:p>
            <a:pPr algn="ctr"/>
            <a:r>
              <a:rPr kumimoji="1" lang="ja-JP" altLang="en-US" sz="1200"/>
              <a:t>リスク管理機関</a:t>
            </a:r>
            <a:br>
              <a:rPr kumimoji="1" lang="en-US" altLang="ja-JP" sz="1200"/>
            </a:br>
            <a:r>
              <a:rPr lang="ja-JP" altLang="en-US" sz="1200"/>
              <a:t>リスク評価機関</a:t>
            </a:r>
            <a:endParaRPr kumimoji="1" lang="ja-JP" altLang="en-US" sz="1200"/>
          </a:p>
        </p:txBody>
      </p:sp>
      <p:sp>
        <p:nvSpPr>
          <p:cNvPr id="12" name="楕円 11">
            <a:extLst>
              <a:ext uri="{FF2B5EF4-FFF2-40B4-BE49-F238E27FC236}">
                <a16:creationId xmlns:a16="http://schemas.microsoft.com/office/drawing/2014/main" id="{08731E1A-7E71-6BD0-0C48-3B4CDC66BA65}"/>
              </a:ext>
            </a:extLst>
          </p:cNvPr>
          <p:cNvSpPr/>
          <p:nvPr/>
        </p:nvSpPr>
        <p:spPr>
          <a:xfrm>
            <a:off x="9969588" y="2661492"/>
            <a:ext cx="1581439" cy="1581439"/>
          </a:xfrm>
          <a:prstGeom prst="ellipse">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a:t>メディア</a:t>
            </a:r>
            <a:endParaRPr kumimoji="1" lang="ja-JP" altLang="en-US" sz="1200"/>
          </a:p>
        </p:txBody>
      </p:sp>
      <p:sp>
        <p:nvSpPr>
          <p:cNvPr id="13" name="楕円 12">
            <a:extLst>
              <a:ext uri="{FF2B5EF4-FFF2-40B4-BE49-F238E27FC236}">
                <a16:creationId xmlns:a16="http://schemas.microsoft.com/office/drawing/2014/main" id="{5A9EB798-E9A9-0232-2135-9D9E690714E0}"/>
              </a:ext>
            </a:extLst>
          </p:cNvPr>
          <p:cNvSpPr/>
          <p:nvPr/>
        </p:nvSpPr>
        <p:spPr>
          <a:xfrm>
            <a:off x="6471138" y="2661492"/>
            <a:ext cx="1581439" cy="1581439"/>
          </a:xfrm>
          <a:prstGeom prst="ellipse">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a:t>事業者</a:t>
            </a:r>
            <a:endParaRPr kumimoji="1" lang="en-US" altLang="ja-JP"/>
          </a:p>
          <a:p>
            <a:pPr algn="ctr"/>
            <a:endParaRPr kumimoji="1" lang="en-US" altLang="ja-JP" sz="800"/>
          </a:p>
          <a:p>
            <a:pPr algn="ctr"/>
            <a:r>
              <a:rPr lang="ja-JP" altLang="en-US" sz="1100" spc="-110"/>
              <a:t>一次生産者、製造業者、</a:t>
            </a:r>
            <a:endParaRPr lang="en-US" altLang="ja-JP" sz="1100" spc="-110"/>
          </a:p>
          <a:p>
            <a:pPr algn="ctr"/>
            <a:r>
              <a:rPr lang="ja-JP" altLang="en-US" sz="1100" spc="-110"/>
              <a:t>流通業者、</a:t>
            </a:r>
            <a:br>
              <a:rPr lang="en-US" altLang="ja-JP" sz="1100" spc="-110"/>
            </a:br>
            <a:r>
              <a:rPr lang="ja-JP" altLang="en-US" sz="1100" spc="-110"/>
              <a:t>　業界団体など</a:t>
            </a:r>
            <a:endParaRPr kumimoji="1" lang="ja-JP" altLang="en-US" sz="1100" spc="-110"/>
          </a:p>
        </p:txBody>
      </p:sp>
      <p:sp>
        <p:nvSpPr>
          <p:cNvPr id="14" name="楕円 13">
            <a:extLst>
              <a:ext uri="{FF2B5EF4-FFF2-40B4-BE49-F238E27FC236}">
                <a16:creationId xmlns:a16="http://schemas.microsoft.com/office/drawing/2014/main" id="{948891DE-AFB6-8747-F677-C27D9018FC8B}"/>
              </a:ext>
            </a:extLst>
          </p:cNvPr>
          <p:cNvSpPr/>
          <p:nvPr/>
        </p:nvSpPr>
        <p:spPr>
          <a:xfrm>
            <a:off x="9407938" y="4588517"/>
            <a:ext cx="1581439" cy="1581439"/>
          </a:xfrm>
          <a:prstGeom prst="ellipse">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a:t>専門家</a:t>
            </a:r>
            <a:endParaRPr kumimoji="1" lang="en-US" altLang="ja-JP"/>
          </a:p>
          <a:p>
            <a:pPr algn="ctr"/>
            <a:endParaRPr kumimoji="1" lang="en-US" altLang="ja-JP" sz="400"/>
          </a:p>
          <a:p>
            <a:pPr algn="ctr"/>
            <a:r>
              <a:rPr lang="ja-JP" altLang="en-US" sz="1200"/>
              <a:t>研究者</a:t>
            </a:r>
            <a:endParaRPr lang="en-US" altLang="ja-JP" sz="1200"/>
          </a:p>
          <a:p>
            <a:pPr algn="ctr"/>
            <a:r>
              <a:rPr lang="ja-JP" altLang="en-US" sz="1200"/>
              <a:t>研究・教育機関</a:t>
            </a:r>
            <a:br>
              <a:rPr lang="en-US" altLang="ja-JP" sz="1200"/>
            </a:br>
            <a:r>
              <a:rPr lang="ja-JP" altLang="en-US" sz="1200"/>
              <a:t>　医療機関 </a:t>
            </a:r>
            <a:r>
              <a:rPr lang="ja-JP" altLang="en-US" sz="1050"/>
              <a:t>など</a:t>
            </a:r>
            <a:endParaRPr kumimoji="1" lang="ja-JP" altLang="en-US" sz="1200"/>
          </a:p>
        </p:txBody>
      </p:sp>
      <p:sp>
        <p:nvSpPr>
          <p:cNvPr id="16" name="テキスト ボックス 15">
            <a:extLst>
              <a:ext uri="{FF2B5EF4-FFF2-40B4-BE49-F238E27FC236}">
                <a16:creationId xmlns:a16="http://schemas.microsoft.com/office/drawing/2014/main" id="{DD3DE6F8-4B4C-25CD-83C7-303A0A2519FB}"/>
              </a:ext>
            </a:extLst>
          </p:cNvPr>
          <p:cNvSpPr txBox="1"/>
          <p:nvPr/>
        </p:nvSpPr>
        <p:spPr>
          <a:xfrm>
            <a:off x="7910771" y="2980280"/>
            <a:ext cx="2078658" cy="1077218"/>
          </a:xfrm>
          <a:prstGeom prst="rect">
            <a:avLst/>
          </a:prstGeom>
          <a:noFill/>
        </p:spPr>
        <p:txBody>
          <a:bodyPr wrap="square">
            <a:spAutoFit/>
          </a:bodyPr>
          <a:lstStyle/>
          <a:p>
            <a:pPr algn="ctr"/>
            <a:r>
              <a:rPr lang="ja-JP" altLang="en-US" sz="1600"/>
              <a:t>それぞれの</a:t>
            </a:r>
            <a:endParaRPr lang="en-US" altLang="ja-JP" sz="1600"/>
          </a:p>
          <a:p>
            <a:pPr algn="ctr"/>
            <a:r>
              <a:rPr lang="ja-JP" altLang="en-US" sz="1600"/>
              <a:t>立場から相互に</a:t>
            </a:r>
            <a:endParaRPr lang="en-US" altLang="ja-JP" sz="1600"/>
          </a:p>
          <a:p>
            <a:pPr algn="ctr"/>
            <a:r>
              <a:rPr lang="ja-JP" altLang="en-US" sz="1600"/>
              <a:t>情報や意見を</a:t>
            </a:r>
            <a:endParaRPr lang="en-US" altLang="ja-JP" sz="1600"/>
          </a:p>
          <a:p>
            <a:pPr algn="ctr"/>
            <a:r>
              <a:rPr lang="ja-JP" altLang="en-US" sz="1600"/>
              <a:t>交換する</a:t>
            </a:r>
          </a:p>
        </p:txBody>
      </p:sp>
      <p:sp>
        <p:nvSpPr>
          <p:cNvPr id="19" name="テキスト ボックス 18">
            <a:extLst>
              <a:ext uri="{FF2B5EF4-FFF2-40B4-BE49-F238E27FC236}">
                <a16:creationId xmlns:a16="http://schemas.microsoft.com/office/drawing/2014/main" id="{3ECF6606-35DA-EF4E-721E-68FCA7100A7A}"/>
              </a:ext>
            </a:extLst>
          </p:cNvPr>
          <p:cNvSpPr txBox="1"/>
          <p:nvPr/>
        </p:nvSpPr>
        <p:spPr>
          <a:xfrm>
            <a:off x="7652950" y="4060672"/>
            <a:ext cx="2594299" cy="400110"/>
          </a:xfrm>
          <a:prstGeom prst="rect">
            <a:avLst/>
          </a:prstGeom>
          <a:noFill/>
        </p:spPr>
        <p:txBody>
          <a:bodyPr wrap="square">
            <a:spAutoFit/>
          </a:bodyPr>
          <a:lstStyle/>
          <a:p>
            <a:pPr algn="ctr"/>
            <a:r>
              <a:rPr lang="ja-JP" altLang="en-US" sz="2000" b="1"/>
              <a:t>対話・共考・協働</a:t>
            </a:r>
          </a:p>
        </p:txBody>
      </p:sp>
      <p:sp>
        <p:nvSpPr>
          <p:cNvPr id="5" name="正方形/長方形 4">
            <a:extLst>
              <a:ext uri="{FF2B5EF4-FFF2-40B4-BE49-F238E27FC236}">
                <a16:creationId xmlns:a16="http://schemas.microsoft.com/office/drawing/2014/main" id="{37B115C2-801C-BE63-A0B3-4382E6C322C7}"/>
              </a:ext>
            </a:extLst>
          </p:cNvPr>
          <p:cNvSpPr/>
          <p:nvPr/>
        </p:nvSpPr>
        <p:spPr>
          <a:xfrm>
            <a:off x="11871959" y="667304"/>
            <a:ext cx="330089" cy="1241882"/>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a:t>リスクアナリシス</a:t>
            </a:r>
          </a:p>
        </p:txBody>
      </p:sp>
    </p:spTree>
    <p:extLst>
      <p:ext uri="{BB962C8B-B14F-4D97-AF65-F5344CB8AC3E}">
        <p14:creationId xmlns:p14="http://schemas.microsoft.com/office/powerpoint/2010/main" val="14585146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17B379-1597-90D4-73EC-7BFE1C592CB3}"/>
              </a:ext>
            </a:extLst>
          </p:cNvPr>
          <p:cNvSpPr>
            <a:spLocks noGrp="1"/>
          </p:cNvSpPr>
          <p:nvPr>
            <p:ph type="title"/>
          </p:nvPr>
        </p:nvSpPr>
        <p:spPr/>
        <p:txBody>
          <a:bodyPr/>
          <a:lstStyle/>
          <a:p>
            <a:r>
              <a:rPr kumimoji="1" lang="en-US" altLang="ja-JP"/>
              <a:t>ALARA</a:t>
            </a:r>
            <a:r>
              <a:rPr kumimoji="1" lang="ja-JP" altLang="en-US"/>
              <a:t>の原則</a:t>
            </a:r>
            <a:r>
              <a:rPr kumimoji="1" lang="en-US" altLang="ja-JP"/>
              <a:t>(ALARA</a:t>
            </a:r>
            <a:r>
              <a:rPr kumimoji="1" lang="ja-JP" altLang="en-US"/>
              <a:t>：</a:t>
            </a:r>
            <a:r>
              <a:rPr kumimoji="1" lang="en-US" altLang="ja-JP" sz="2000"/>
              <a:t>As Low as Reasonably Achievable</a:t>
            </a:r>
            <a:r>
              <a:rPr kumimoji="1" lang="en-US" altLang="ja-JP"/>
              <a:t>)</a:t>
            </a:r>
            <a:endParaRPr kumimoji="1" lang="ja-JP" altLang="en-US"/>
          </a:p>
        </p:txBody>
      </p:sp>
      <p:sp>
        <p:nvSpPr>
          <p:cNvPr id="3" name="コンテンツ プレースホルダー 2">
            <a:extLst>
              <a:ext uri="{FF2B5EF4-FFF2-40B4-BE49-F238E27FC236}">
                <a16:creationId xmlns:a16="http://schemas.microsoft.com/office/drawing/2014/main" id="{1032E2E8-F873-85F0-4465-5C73C41D0038}"/>
              </a:ext>
            </a:extLst>
          </p:cNvPr>
          <p:cNvSpPr>
            <a:spLocks noGrp="1"/>
          </p:cNvSpPr>
          <p:nvPr>
            <p:ph idx="1"/>
          </p:nvPr>
        </p:nvSpPr>
        <p:spPr>
          <a:xfrm>
            <a:off x="453081" y="947064"/>
            <a:ext cx="5642919" cy="5519052"/>
          </a:xfrm>
        </p:spPr>
        <p:txBody>
          <a:bodyPr vert="horz" lIns="91440" tIns="45720" rIns="91440" bIns="45720" rtlCol="0" anchor="t">
            <a:normAutofit/>
          </a:bodyPr>
          <a:lstStyle/>
          <a:p>
            <a:pPr marL="92075" indent="0">
              <a:buNone/>
            </a:pPr>
            <a:r>
              <a:rPr kumimoji="1" lang="ja-JP" altLang="en-US" sz="1800"/>
              <a:t>国際的に汚染物質等の基準値</a:t>
            </a:r>
            <a:r>
              <a:rPr lang="ja-JP" altLang="en-US" sz="1800"/>
              <a:t>※</a:t>
            </a:r>
            <a:r>
              <a:rPr kumimoji="1" lang="ja-JP" altLang="en-US" sz="1800"/>
              <a:t>作成の基本と</a:t>
            </a:r>
            <a:br>
              <a:rPr kumimoji="1" lang="en-US" altLang="ja-JP" sz="1800"/>
            </a:br>
            <a:r>
              <a:rPr kumimoji="1" lang="ja-JP" altLang="en-US" sz="1800"/>
              <a:t>なっている考え方及び原則</a:t>
            </a:r>
            <a:br>
              <a:rPr kumimoji="1" lang="en-US" altLang="ja-JP" sz="1800"/>
            </a:br>
            <a:endParaRPr lang="en-US" altLang="ja-JP" sz="800"/>
          </a:p>
          <a:p>
            <a:pPr marL="92075" indent="0">
              <a:buNone/>
            </a:pPr>
            <a:r>
              <a:rPr kumimoji="1" lang="ja-JP" altLang="en-US" sz="1800"/>
              <a:t>食品中の汚染物質を、</a:t>
            </a:r>
            <a:endParaRPr kumimoji="1" lang="en-US" altLang="ja-JP" sz="1800"/>
          </a:p>
          <a:p>
            <a:pPr marL="92075" indent="0">
              <a:buNone/>
            </a:pPr>
            <a:r>
              <a:rPr lang="ja-JP" altLang="en-US" sz="1800" b="1"/>
              <a:t> </a:t>
            </a:r>
            <a:r>
              <a:rPr kumimoji="1" lang="ja-JP" altLang="en-US" sz="1800" b="1"/>
              <a:t>無理なく到達可能な範囲で、できるだけ低く</a:t>
            </a:r>
            <a:endParaRPr kumimoji="1" lang="en-US" altLang="ja-JP" sz="1800" b="1"/>
          </a:p>
          <a:p>
            <a:pPr marL="92075" indent="0" algn="r">
              <a:buNone/>
            </a:pPr>
            <a:r>
              <a:rPr lang="en-US" altLang="ja-JP" sz="1800" b="1"/>
              <a:t>…</a:t>
            </a:r>
            <a:r>
              <a:rPr kumimoji="1" lang="ja-JP" altLang="en-US" sz="1800"/>
              <a:t>というもの</a:t>
            </a:r>
            <a:br>
              <a:rPr kumimoji="1" lang="en-US" altLang="ja-JP" sz="1800"/>
            </a:br>
            <a:endParaRPr kumimoji="1" lang="en-US" altLang="ja-JP" sz="1050"/>
          </a:p>
          <a:p>
            <a:pPr marL="92075" indent="0">
              <a:buNone/>
            </a:pPr>
            <a:r>
              <a:rPr kumimoji="1" lang="ja-JP" altLang="en-US" sz="1800"/>
              <a:t>人為的に使用する物質には適用されない</a:t>
            </a:r>
          </a:p>
        </p:txBody>
      </p:sp>
      <p:sp>
        <p:nvSpPr>
          <p:cNvPr id="4" name="正方形/長方形 3">
            <a:extLst>
              <a:ext uri="{FF2B5EF4-FFF2-40B4-BE49-F238E27FC236}">
                <a16:creationId xmlns:a16="http://schemas.microsoft.com/office/drawing/2014/main" id="{51B0B440-7DDB-C9F0-E9C8-427BE724D769}"/>
              </a:ext>
            </a:extLst>
          </p:cNvPr>
          <p:cNvSpPr/>
          <p:nvPr/>
        </p:nvSpPr>
        <p:spPr>
          <a:xfrm>
            <a:off x="11871959" y="1845864"/>
            <a:ext cx="330090" cy="863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リスク評価</a:t>
            </a:r>
          </a:p>
        </p:txBody>
      </p:sp>
      <p:sp>
        <p:nvSpPr>
          <p:cNvPr id="5" name="テキスト ボックス 4">
            <a:extLst>
              <a:ext uri="{FF2B5EF4-FFF2-40B4-BE49-F238E27FC236}">
                <a16:creationId xmlns:a16="http://schemas.microsoft.com/office/drawing/2014/main" id="{5B209C4E-07AF-A492-79F2-573CEF5415A4}"/>
              </a:ext>
            </a:extLst>
          </p:cNvPr>
          <p:cNvSpPr txBox="1"/>
          <p:nvPr/>
        </p:nvSpPr>
        <p:spPr>
          <a:xfrm>
            <a:off x="7895257" y="947064"/>
            <a:ext cx="1959191" cy="369332"/>
          </a:xfrm>
          <a:prstGeom prst="rect">
            <a:avLst/>
          </a:prstGeom>
          <a:noFill/>
        </p:spPr>
        <p:txBody>
          <a:bodyPr wrap="none" rtlCol="0">
            <a:spAutoFit/>
          </a:bodyPr>
          <a:lstStyle/>
          <a:p>
            <a:r>
              <a:rPr lang="ja-JP" altLang="en-US" u="sng"/>
              <a:t>例）アクリルアミド</a:t>
            </a:r>
            <a:endParaRPr kumimoji="1" lang="ja-JP" altLang="en-US" u="sng"/>
          </a:p>
        </p:txBody>
      </p:sp>
      <p:sp>
        <p:nvSpPr>
          <p:cNvPr id="8" name="テキスト ボックス 7">
            <a:extLst>
              <a:ext uri="{FF2B5EF4-FFF2-40B4-BE49-F238E27FC236}">
                <a16:creationId xmlns:a16="http://schemas.microsoft.com/office/drawing/2014/main" id="{7FE48426-C4B0-B7B8-FB22-BF9BF13398D3}"/>
              </a:ext>
            </a:extLst>
          </p:cNvPr>
          <p:cNvSpPr txBox="1"/>
          <p:nvPr/>
        </p:nvSpPr>
        <p:spPr>
          <a:xfrm>
            <a:off x="6359880" y="3518521"/>
            <a:ext cx="5029946" cy="2677656"/>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1400"/>
              <a:t>アミノ酸の一種アスパラギンと、果糖やブドウ糖などの還元糖を含む食材を、揚げる、焼くなど</a:t>
            </a:r>
            <a:r>
              <a:rPr kumimoji="1" lang="en-US" altLang="ja-JP" sz="1400"/>
              <a:t>120℃</a:t>
            </a:r>
            <a:r>
              <a:rPr kumimoji="1" lang="ja-JP" altLang="en-US" sz="1400"/>
              <a:t>以上で加熱するとメイラード反応が起こり、その副産物として生成するアクリルアミドは、遺伝毒性を有する発がん物質の一つ。</a:t>
            </a:r>
            <a:endParaRPr kumimoji="1" lang="en-US" altLang="ja-JP" sz="1400"/>
          </a:p>
          <a:p>
            <a:pPr marL="285750" indent="-285750">
              <a:buFont typeface="Wingdings" panose="05000000000000000000" pitchFamily="2" charset="2"/>
              <a:buChar char="l"/>
            </a:pPr>
            <a:r>
              <a:rPr lang="ja-JP" altLang="en-US" sz="1400"/>
              <a:t>食品安全委員会はアクリルアミドのリスクについて「公衆衛生上の観点から懸念がないとは言えない」と判断したものの、加熱調理で自然に生成する物質であるため、発がん物質ではあっても排除しリスクをゼロにすることは不可能。</a:t>
            </a:r>
            <a:endParaRPr lang="en-US" altLang="ja-JP" sz="1400"/>
          </a:p>
          <a:p>
            <a:pPr marL="285750" indent="-285750">
              <a:buFont typeface="Wingdings" panose="05000000000000000000" pitchFamily="2" charset="2"/>
              <a:buChar char="l"/>
            </a:pPr>
            <a:r>
              <a:rPr lang="ja-JP" altLang="en-US" sz="1400">
                <a:solidFill>
                  <a:srgbClr val="0070C0"/>
                </a:solidFill>
              </a:rPr>
              <a:t>合理的に達成可能な範囲</a:t>
            </a:r>
            <a:r>
              <a:rPr lang="ja-JP" altLang="en-US" sz="1400"/>
              <a:t>で、</a:t>
            </a:r>
            <a:r>
              <a:rPr lang="ja-JP" altLang="en-US" sz="1400">
                <a:solidFill>
                  <a:srgbClr val="0070C0"/>
                </a:solidFill>
              </a:rPr>
              <a:t>できる限りアクリルアミドの低減に努める</a:t>
            </a:r>
            <a:r>
              <a:rPr lang="ja-JP" altLang="en-US" sz="1400"/>
              <a:t>必要がある→</a:t>
            </a:r>
            <a:r>
              <a:rPr kumimoji="1" lang="en-US" altLang="ja-JP" sz="1400" u="sng"/>
              <a:t>ALARA</a:t>
            </a:r>
            <a:r>
              <a:rPr kumimoji="1" lang="ja-JP" altLang="en-US" sz="1400" u="sng"/>
              <a:t>の原則</a:t>
            </a:r>
            <a:endParaRPr kumimoji="1" lang="en-US" altLang="ja-JP" sz="1400" u="sng"/>
          </a:p>
          <a:p>
            <a:r>
              <a:rPr lang="ja-JP" altLang="en-US" sz="1400"/>
              <a:t>取り組みの例：</a:t>
            </a:r>
            <a:r>
              <a:rPr kumimoji="1" lang="ja-JP" altLang="en-US" sz="1400"/>
              <a:t>　原材料の選定、加熱条件の調整、添加物の使用など</a:t>
            </a:r>
            <a:endParaRPr kumimoji="1" lang="en-US" altLang="ja-JP" sz="1400"/>
          </a:p>
        </p:txBody>
      </p:sp>
      <p:pic>
        <p:nvPicPr>
          <p:cNvPr id="6" name="図 5">
            <a:extLst>
              <a:ext uri="{FF2B5EF4-FFF2-40B4-BE49-F238E27FC236}">
                <a16:creationId xmlns:a16="http://schemas.microsoft.com/office/drawing/2014/main" id="{8DDBCDB2-6C20-8E7C-6B42-EEDE88D9EFB3}"/>
              </a:ext>
            </a:extLst>
          </p:cNvPr>
          <p:cNvPicPr>
            <a:picLocks noChangeAspect="1"/>
          </p:cNvPicPr>
          <p:nvPr/>
        </p:nvPicPr>
        <p:blipFill>
          <a:blip r:embed="rId2"/>
          <a:stretch>
            <a:fillRect/>
          </a:stretch>
        </p:blipFill>
        <p:spPr>
          <a:xfrm rot="1310110">
            <a:off x="8374239" y="1611633"/>
            <a:ext cx="1219480" cy="1556909"/>
          </a:xfrm>
          <a:prstGeom prst="rect">
            <a:avLst/>
          </a:prstGeom>
        </p:spPr>
      </p:pic>
      <p:sp>
        <p:nvSpPr>
          <p:cNvPr id="7" name="大かっこ 6">
            <a:extLst>
              <a:ext uri="{FF2B5EF4-FFF2-40B4-BE49-F238E27FC236}">
                <a16:creationId xmlns:a16="http://schemas.microsoft.com/office/drawing/2014/main" id="{53C0C997-1A67-F5C9-0D17-AD727F62A479}"/>
              </a:ext>
            </a:extLst>
          </p:cNvPr>
          <p:cNvSpPr/>
          <p:nvPr/>
        </p:nvSpPr>
        <p:spPr>
          <a:xfrm>
            <a:off x="627681" y="4999494"/>
            <a:ext cx="5370161" cy="914399"/>
          </a:xfrm>
          <a:prstGeom prst="bracketPair">
            <a:avLst/>
          </a:prstGeom>
        </p:spPr>
        <p:style>
          <a:lnRef idx="2">
            <a:schemeClr val="dk1"/>
          </a:lnRef>
          <a:fillRef idx="1">
            <a:schemeClr val="lt1"/>
          </a:fillRef>
          <a:effectRef idx="0">
            <a:schemeClr val="dk1"/>
          </a:effectRef>
          <a:fontRef idx="minor">
            <a:schemeClr val="dk1"/>
          </a:fontRef>
        </p:style>
        <p:txBody>
          <a:bodyPr rtlCol="0" anchor="ctr"/>
          <a:lstStyle/>
          <a:p>
            <a:r>
              <a:rPr lang="ja-JP"/>
              <a:t>食品及び飼料中の汚染物質及び毒素に関するコーデックス一般規格（CXS193-1995）において定められているリスク管理の考え方</a:t>
            </a:r>
            <a:r>
              <a:rPr lang="ja-JP" altLang="en-US"/>
              <a:t>及び原則</a:t>
            </a:r>
            <a:r>
              <a:rPr lang="ja-JP"/>
              <a:t>である</a:t>
            </a:r>
            <a:r>
              <a:rPr lang="ja-JP" altLang="en-US"/>
              <a:t>。</a:t>
            </a:r>
            <a:endParaRPr lang="ja-JP"/>
          </a:p>
        </p:txBody>
      </p:sp>
      <p:sp>
        <p:nvSpPr>
          <p:cNvPr id="9" name="テキスト ボックス 8">
            <a:extLst>
              <a:ext uri="{FF2B5EF4-FFF2-40B4-BE49-F238E27FC236}">
                <a16:creationId xmlns:a16="http://schemas.microsoft.com/office/drawing/2014/main" id="{C177691F-80C2-88A9-7232-1973C07123D8}"/>
              </a:ext>
            </a:extLst>
          </p:cNvPr>
          <p:cNvSpPr txBox="1"/>
          <p:nvPr/>
        </p:nvSpPr>
        <p:spPr>
          <a:xfrm>
            <a:off x="733586" y="4078637"/>
            <a:ext cx="5145437"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a:t>※</a:t>
            </a:r>
            <a:r>
              <a:rPr lang="ja-JP" altLang="en-US"/>
              <a:t> 　食品または飼料に含まれることが許容される</a:t>
            </a:r>
            <a:endParaRPr lang="ja-JP"/>
          </a:p>
          <a:p>
            <a:r>
              <a:rPr lang="ja-JP" altLang="en-US"/>
              <a:t>　　　汚染物質の最大濃度</a:t>
            </a:r>
            <a:endParaRPr lang="ja-JP"/>
          </a:p>
        </p:txBody>
      </p:sp>
    </p:spTree>
    <p:extLst>
      <p:ext uri="{BB962C8B-B14F-4D97-AF65-F5344CB8AC3E}">
        <p14:creationId xmlns:p14="http://schemas.microsoft.com/office/powerpoint/2010/main" val="15275630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41675B-3204-7057-821A-F656134109D2}"/>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FFD8BA3-465F-6AA4-8AAF-B3B3A2BB46E6}"/>
              </a:ext>
            </a:extLst>
          </p:cNvPr>
          <p:cNvSpPr>
            <a:spLocks noGrp="1"/>
          </p:cNvSpPr>
          <p:nvPr>
            <p:ph type="title"/>
          </p:nvPr>
        </p:nvSpPr>
        <p:spPr/>
        <p:txBody>
          <a:bodyPr/>
          <a:lstStyle/>
          <a:p>
            <a:r>
              <a:rPr kumimoji="1" lang="ja-JP" altLang="en-US"/>
              <a:t>（参考）　食品</a:t>
            </a:r>
          </a:p>
        </p:txBody>
      </p:sp>
      <p:sp>
        <p:nvSpPr>
          <p:cNvPr id="4" name="コンテンツ プレースホルダー 3">
            <a:extLst>
              <a:ext uri="{FF2B5EF4-FFF2-40B4-BE49-F238E27FC236}">
                <a16:creationId xmlns:a16="http://schemas.microsoft.com/office/drawing/2014/main" id="{F3FEB857-D5A5-5F31-6A29-608655133A53}"/>
              </a:ext>
            </a:extLst>
          </p:cNvPr>
          <p:cNvSpPr>
            <a:spLocks noGrp="1"/>
          </p:cNvSpPr>
          <p:nvPr>
            <p:ph sz="half" idx="1"/>
          </p:nvPr>
        </p:nvSpPr>
        <p:spPr>
          <a:xfrm>
            <a:off x="769190" y="3180080"/>
            <a:ext cx="5277826" cy="3058160"/>
          </a:xfrm>
        </p:spPr>
        <p:txBody>
          <a:bodyPr>
            <a:normAutofit/>
          </a:bodyPr>
          <a:lstStyle/>
          <a:p>
            <a:pPr marL="0" indent="0">
              <a:buNone/>
            </a:pPr>
            <a:r>
              <a:rPr lang="en-US" altLang="ja-JP" sz="1800"/>
              <a:t>【</a:t>
            </a:r>
            <a:r>
              <a:rPr lang="ja-JP" altLang="en-US" sz="1800"/>
              <a:t>国際的な定義 </a:t>
            </a:r>
            <a:r>
              <a:rPr lang="ja-JP" altLang="en-US" sz="1200"/>
              <a:t>（コーデックス委員会の手続きマニュアルで定義） </a:t>
            </a:r>
            <a:r>
              <a:rPr lang="en-US" altLang="ja-JP" sz="1800"/>
              <a:t>】</a:t>
            </a:r>
          </a:p>
          <a:p>
            <a:pPr marL="0" indent="0" algn="ctr">
              <a:buNone/>
            </a:pPr>
            <a:endParaRPr lang="en-US" altLang="ja-JP" sz="100"/>
          </a:p>
          <a:p>
            <a:pPr marL="182563" indent="0">
              <a:buNone/>
            </a:pPr>
            <a:r>
              <a:rPr lang="ja-JP" altLang="en-US" sz="2000"/>
              <a:t>加工品、半加工品及び非加工品に関わらず、</a:t>
            </a:r>
            <a:br>
              <a:rPr lang="en-US" altLang="ja-JP" sz="2000"/>
            </a:br>
            <a:r>
              <a:rPr lang="ja-JP" altLang="en-US" sz="2000" b="1"/>
              <a:t>人間の消費向けのあらゆる物質 </a:t>
            </a:r>
            <a:r>
              <a:rPr lang="ja-JP" altLang="en-US" sz="2000"/>
              <a:t>をいう。</a:t>
            </a:r>
          </a:p>
          <a:p>
            <a:pPr marL="447675" indent="0">
              <a:buNone/>
            </a:pPr>
            <a:endParaRPr lang="en-US" altLang="ja-JP" sz="200"/>
          </a:p>
          <a:p>
            <a:pPr marL="182563" indent="0">
              <a:buNone/>
            </a:pPr>
            <a:r>
              <a:rPr lang="ja-JP" altLang="en-US" sz="1400"/>
              <a:t>飲料やチューインガムの他、「食品」の製造、調整又は処理に</a:t>
            </a:r>
            <a:br>
              <a:rPr lang="en-US" altLang="ja-JP" sz="1400"/>
            </a:br>
            <a:r>
              <a:rPr lang="ja-JP" altLang="en-US" sz="1400"/>
              <a:t>おいて使用されたあらゆる物質が含まれるが、化粧品、</a:t>
            </a:r>
            <a:br>
              <a:rPr lang="en-US" altLang="ja-JP" sz="1400"/>
            </a:br>
            <a:r>
              <a:rPr lang="ja-JP" altLang="en-US" sz="1400"/>
              <a:t>タバコ又は薬剤としてのみ使用される物質は含まれない。</a:t>
            </a:r>
          </a:p>
          <a:p>
            <a:endParaRPr lang="ja-JP" altLang="en-US" sz="2000"/>
          </a:p>
        </p:txBody>
      </p:sp>
      <p:sp>
        <p:nvSpPr>
          <p:cNvPr id="5" name="テキスト プレースホルダー 4">
            <a:extLst>
              <a:ext uri="{FF2B5EF4-FFF2-40B4-BE49-F238E27FC236}">
                <a16:creationId xmlns:a16="http://schemas.microsoft.com/office/drawing/2014/main" id="{C8A87970-ECE6-E41F-1778-ABFF17E8310F}"/>
              </a:ext>
            </a:extLst>
          </p:cNvPr>
          <p:cNvSpPr>
            <a:spLocks noGrp="1"/>
          </p:cNvSpPr>
          <p:nvPr>
            <p:ph type="body" sz="quarter" idx="13"/>
          </p:nvPr>
        </p:nvSpPr>
        <p:spPr>
          <a:xfrm>
            <a:off x="722590" y="1014151"/>
            <a:ext cx="10759440" cy="1995775"/>
          </a:xfrm>
          <a:solidFill>
            <a:srgbClr val="D2EBF4"/>
          </a:solidFill>
        </p:spPr>
        <p:txBody>
          <a:bodyPr lIns="288000" tIns="144000" bIns="108000"/>
          <a:lstStyle/>
          <a:p>
            <a:pPr marL="0" indent="0">
              <a:buNone/>
            </a:pPr>
            <a:r>
              <a:rPr lang="ja-JP" altLang="en-US" sz="1800"/>
              <a:t>食品とは</a:t>
            </a:r>
            <a:r>
              <a:rPr lang="en-US" altLang="ja-JP" sz="1800"/>
              <a:t>...</a:t>
            </a:r>
          </a:p>
          <a:p>
            <a:pPr marL="0" indent="0">
              <a:buNone/>
            </a:pPr>
            <a:r>
              <a:rPr lang="ja-JP" altLang="en-US" b="1"/>
              <a:t>　医薬品、医薬部外品 等を除く </a:t>
            </a:r>
            <a:r>
              <a:rPr lang="ja-JP" altLang="en-US" sz="2400" b="1"/>
              <a:t>すべての飲食物（食品添加物を含む） </a:t>
            </a:r>
            <a:r>
              <a:rPr lang="ja-JP" altLang="en-US" b="1"/>
              <a:t>のこと</a:t>
            </a:r>
          </a:p>
        </p:txBody>
      </p:sp>
      <p:sp>
        <p:nvSpPr>
          <p:cNvPr id="6" name="コンテンツ プレースホルダー 5">
            <a:extLst>
              <a:ext uri="{FF2B5EF4-FFF2-40B4-BE49-F238E27FC236}">
                <a16:creationId xmlns:a16="http://schemas.microsoft.com/office/drawing/2014/main" id="{42DBA8AE-2ED8-EA64-E665-77245837DA32}"/>
              </a:ext>
            </a:extLst>
          </p:cNvPr>
          <p:cNvSpPr>
            <a:spLocks noGrp="1"/>
          </p:cNvSpPr>
          <p:nvPr>
            <p:ph sz="quarter" idx="14"/>
          </p:nvPr>
        </p:nvSpPr>
        <p:spPr>
          <a:xfrm>
            <a:off x="6504009" y="3180080"/>
            <a:ext cx="5105106" cy="2709518"/>
          </a:xfrm>
        </p:spPr>
        <p:txBody>
          <a:bodyPr>
            <a:normAutofit/>
          </a:bodyPr>
          <a:lstStyle/>
          <a:p>
            <a:pPr marL="0" indent="0">
              <a:buNone/>
            </a:pPr>
            <a:r>
              <a:rPr lang="en-US" altLang="ja-JP" sz="1800"/>
              <a:t>【</a:t>
            </a:r>
            <a:r>
              <a:rPr lang="ja-JP" altLang="en-US" sz="1800"/>
              <a:t>日本における定義</a:t>
            </a:r>
            <a:r>
              <a:rPr lang="ja-JP" altLang="en-US" sz="1400"/>
              <a:t>（法律で定義）</a:t>
            </a:r>
            <a:r>
              <a:rPr lang="en-US" altLang="ja-JP" sz="1800"/>
              <a:t>】</a:t>
            </a:r>
          </a:p>
          <a:p>
            <a:endParaRPr lang="en-US" altLang="ja-JP" sz="700"/>
          </a:p>
          <a:p>
            <a:pPr marL="0" indent="0">
              <a:buNone/>
            </a:pPr>
            <a:r>
              <a:rPr lang="ja-JP" altLang="en-US" sz="2000" b="1"/>
              <a:t>　全ての飲食物 </a:t>
            </a:r>
            <a:r>
              <a:rPr lang="ja-JP" altLang="en-US" sz="2000"/>
              <a:t>をいう。</a:t>
            </a:r>
            <a:endParaRPr lang="en-US" altLang="ja-JP" sz="2000"/>
          </a:p>
          <a:p>
            <a:endParaRPr lang="en-US" altLang="ja-JP" sz="500"/>
          </a:p>
          <a:p>
            <a:endParaRPr lang="ja-JP" altLang="en-US" sz="100"/>
          </a:p>
          <a:p>
            <a:pPr marL="182563" indent="0">
              <a:buNone/>
            </a:pPr>
            <a:r>
              <a:rPr lang="ja-JP" altLang="en-US" sz="1400"/>
              <a:t>ただし、医薬品、医療機器等の品質、有効性及び安全性の</a:t>
            </a:r>
            <a:br>
              <a:rPr lang="en-US" altLang="ja-JP" sz="1400"/>
            </a:br>
            <a:r>
              <a:rPr lang="ja-JP" altLang="en-US" sz="1400"/>
              <a:t>確保等に関する法律（昭和</a:t>
            </a:r>
            <a:r>
              <a:rPr lang="en-US" altLang="ja-JP" sz="1400"/>
              <a:t>35</a:t>
            </a:r>
            <a:r>
              <a:rPr lang="ja-JP" altLang="en-US" sz="1400"/>
              <a:t>年法律第</a:t>
            </a:r>
            <a:r>
              <a:rPr lang="en-US" altLang="ja-JP" sz="1400"/>
              <a:t>145</a:t>
            </a:r>
            <a:r>
              <a:rPr lang="ja-JP" altLang="en-US" sz="1400"/>
              <a:t>号：旧薬事法）に規定する</a:t>
            </a:r>
            <a:r>
              <a:rPr lang="ja-JP" altLang="en-US" sz="1400" b="1"/>
              <a:t>医薬品、医薬部外品及び再生医療等製品を除く</a:t>
            </a:r>
            <a:r>
              <a:rPr lang="ja-JP" altLang="en-US" sz="1400"/>
              <a:t>。</a:t>
            </a:r>
          </a:p>
          <a:p>
            <a:endParaRPr lang="ja-JP" altLang="en-US" sz="2000"/>
          </a:p>
        </p:txBody>
      </p:sp>
      <p:sp>
        <p:nvSpPr>
          <p:cNvPr id="12" name="テキスト ボックス 11">
            <a:extLst>
              <a:ext uri="{FF2B5EF4-FFF2-40B4-BE49-F238E27FC236}">
                <a16:creationId xmlns:a16="http://schemas.microsoft.com/office/drawing/2014/main" id="{FB8D13E1-5865-94EE-7F80-76E0413F4C49}"/>
              </a:ext>
            </a:extLst>
          </p:cNvPr>
          <p:cNvSpPr txBox="1"/>
          <p:nvPr/>
        </p:nvSpPr>
        <p:spPr>
          <a:xfrm>
            <a:off x="618691" y="6195183"/>
            <a:ext cx="5331511" cy="293721"/>
          </a:xfrm>
          <a:prstGeom prst="rect">
            <a:avLst/>
          </a:prstGeom>
          <a:solidFill>
            <a:srgbClr val="EEEEEE"/>
          </a:solidFill>
        </p:spPr>
        <p:txBody>
          <a:bodyPr wrap="square" lIns="108000" tIns="36000" rIns="36000" bIns="72000">
            <a:spAutoFit/>
          </a:bodyPr>
          <a:lstStyle/>
          <a:p>
            <a:r>
              <a:rPr lang="ja-JP" altLang="en-US" sz="1200"/>
              <a:t>コーデックス委員会手続きマニュアル（第２８版）</a:t>
            </a:r>
          </a:p>
        </p:txBody>
      </p:sp>
      <p:sp>
        <p:nvSpPr>
          <p:cNvPr id="13" name="テキスト ボックス 12">
            <a:extLst>
              <a:ext uri="{FF2B5EF4-FFF2-40B4-BE49-F238E27FC236}">
                <a16:creationId xmlns:a16="http://schemas.microsoft.com/office/drawing/2014/main" id="{E079D23D-6098-4E3B-61D4-7C6F7527447D}"/>
              </a:ext>
            </a:extLst>
          </p:cNvPr>
          <p:cNvSpPr txBox="1"/>
          <p:nvPr/>
        </p:nvSpPr>
        <p:spPr>
          <a:xfrm>
            <a:off x="6541244" y="6195183"/>
            <a:ext cx="5105105" cy="304365"/>
          </a:xfrm>
          <a:prstGeom prst="rect">
            <a:avLst/>
          </a:prstGeom>
          <a:solidFill>
            <a:srgbClr val="EEEEEE"/>
          </a:solidFill>
        </p:spPr>
        <p:txBody>
          <a:bodyPr wrap="square" lIns="108000" tIns="36000" rIns="36000" bIns="72000">
            <a:spAutoFit/>
          </a:bodyPr>
          <a:lstStyle/>
          <a:p>
            <a:pPr marL="0" indent="0">
              <a:lnSpc>
                <a:spcPct val="125000"/>
              </a:lnSpc>
              <a:buNone/>
            </a:pPr>
            <a:r>
              <a:rPr lang="ja-JP" altLang="en-US" sz="1200"/>
              <a:t>食品衛生法第１章第４条 </a:t>
            </a:r>
            <a:r>
              <a:rPr lang="ja-JP" altLang="en-US" sz="1100"/>
              <a:t>（食品安全基本法、食品表示法においてもほぼ同じ）</a:t>
            </a:r>
            <a:endParaRPr lang="ja-JP" altLang="en-US" sz="1200"/>
          </a:p>
        </p:txBody>
      </p:sp>
      <p:cxnSp>
        <p:nvCxnSpPr>
          <p:cNvPr id="17" name="直線コネクタ 16">
            <a:extLst>
              <a:ext uri="{FF2B5EF4-FFF2-40B4-BE49-F238E27FC236}">
                <a16:creationId xmlns:a16="http://schemas.microsoft.com/office/drawing/2014/main" id="{135C9BD6-3DE1-0122-33FA-5E4F5D2ECFEC}"/>
              </a:ext>
            </a:extLst>
          </p:cNvPr>
          <p:cNvCxnSpPr>
            <a:cxnSpLocks/>
          </p:cNvCxnSpPr>
          <p:nvPr/>
        </p:nvCxnSpPr>
        <p:spPr>
          <a:xfrm>
            <a:off x="6235269" y="3330481"/>
            <a:ext cx="0" cy="3158423"/>
          </a:xfrm>
          <a:prstGeom prst="line">
            <a:avLst/>
          </a:prstGeom>
          <a:ln>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cxnSp>
        <p:nvCxnSpPr>
          <p:cNvPr id="20" name="直線コネクタ 19">
            <a:extLst>
              <a:ext uri="{FF2B5EF4-FFF2-40B4-BE49-F238E27FC236}">
                <a16:creationId xmlns:a16="http://schemas.microsoft.com/office/drawing/2014/main" id="{D0DF2F19-4894-45FF-117B-E64485D40767}"/>
              </a:ext>
            </a:extLst>
          </p:cNvPr>
          <p:cNvCxnSpPr/>
          <p:nvPr/>
        </p:nvCxnSpPr>
        <p:spPr>
          <a:xfrm>
            <a:off x="1038136" y="2357120"/>
            <a:ext cx="9926320" cy="0"/>
          </a:xfrm>
          <a:prstGeom prst="line">
            <a:avLst/>
          </a:prstGeom>
        </p:spPr>
        <p:style>
          <a:lnRef idx="2">
            <a:schemeClr val="accent1"/>
          </a:lnRef>
          <a:fillRef idx="0">
            <a:schemeClr val="accent1"/>
          </a:fillRef>
          <a:effectRef idx="1">
            <a:schemeClr val="accent1"/>
          </a:effectRef>
          <a:fontRef idx="minor">
            <a:schemeClr val="tx1"/>
          </a:fontRef>
        </p:style>
      </p:cxnSp>
      <p:sp>
        <p:nvSpPr>
          <p:cNvPr id="21" name="コンテンツ プレースホルダー 3">
            <a:extLst>
              <a:ext uri="{FF2B5EF4-FFF2-40B4-BE49-F238E27FC236}">
                <a16:creationId xmlns:a16="http://schemas.microsoft.com/office/drawing/2014/main" id="{36317CF4-5E71-A559-6C76-DE4A1F3E0161}"/>
              </a:ext>
            </a:extLst>
          </p:cNvPr>
          <p:cNvSpPr txBox="1">
            <a:spLocks/>
          </p:cNvSpPr>
          <p:nvPr/>
        </p:nvSpPr>
        <p:spPr>
          <a:xfrm>
            <a:off x="1038136" y="2405542"/>
            <a:ext cx="10097866" cy="513714"/>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1200"/>
              <a:t>コーデックス委員会が定めた国際的定義と日本における定義も変わらない</a:t>
            </a:r>
            <a:br>
              <a:rPr lang="en-US" altLang="ja-JP" sz="1200"/>
            </a:br>
            <a:r>
              <a:rPr lang="ja-JP" altLang="en-US" sz="1200"/>
              <a:t>　</a:t>
            </a:r>
            <a:r>
              <a:rPr lang="en-US" altLang="ja-JP" sz="1200"/>
              <a:t>※ </a:t>
            </a:r>
            <a:r>
              <a:rPr lang="ja-JP" altLang="en-US" sz="1200"/>
              <a:t>コーデックス委員会（</a:t>
            </a:r>
            <a:r>
              <a:rPr lang="en-US" altLang="ja-JP" sz="1200"/>
              <a:t>Codex</a:t>
            </a:r>
            <a:r>
              <a:rPr lang="ja-JP" altLang="en-US" sz="1200"/>
              <a:t>委員会、食品規格委員会）：　国連食糧農業機関（</a:t>
            </a:r>
            <a:r>
              <a:rPr lang="en-US" altLang="ja-JP" sz="1200"/>
              <a:t>FAO</a:t>
            </a:r>
            <a:r>
              <a:rPr lang="ja-JP" altLang="en-US" sz="1200"/>
              <a:t>）と世界保健機関（</a:t>
            </a:r>
            <a:r>
              <a:rPr lang="en-US" altLang="ja-JP" sz="1200"/>
              <a:t>WHO</a:t>
            </a:r>
            <a:r>
              <a:rPr lang="ja-JP" altLang="en-US" sz="1200"/>
              <a:t>）の合同機関。食品の国際規格・基準などを策定</a:t>
            </a:r>
          </a:p>
        </p:txBody>
      </p:sp>
      <p:sp>
        <p:nvSpPr>
          <p:cNvPr id="22" name="正方形/長方形 21">
            <a:extLst>
              <a:ext uri="{FF2B5EF4-FFF2-40B4-BE49-F238E27FC236}">
                <a16:creationId xmlns:a16="http://schemas.microsoft.com/office/drawing/2014/main" id="{3714CF35-073A-648F-B2B7-2D1C8362717C}"/>
              </a:ext>
            </a:extLst>
          </p:cNvPr>
          <p:cNvSpPr/>
          <p:nvPr/>
        </p:nvSpPr>
        <p:spPr>
          <a:xfrm>
            <a:off x="6789871" y="4344287"/>
            <a:ext cx="1584960" cy="57600"/>
          </a:xfrm>
          <a:prstGeom prst="rect">
            <a:avLst/>
          </a:prstGeom>
          <a:solidFill>
            <a:srgbClr val="F2BA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15F2278A-BFD6-62F6-66F6-98AFC4EBB371}"/>
              </a:ext>
            </a:extLst>
          </p:cNvPr>
          <p:cNvSpPr/>
          <p:nvPr/>
        </p:nvSpPr>
        <p:spPr>
          <a:xfrm>
            <a:off x="1038136" y="4578835"/>
            <a:ext cx="3545840" cy="57600"/>
          </a:xfrm>
          <a:prstGeom prst="rect">
            <a:avLst/>
          </a:prstGeom>
          <a:solidFill>
            <a:srgbClr val="F2BA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88612C46-DA65-1C29-8B5E-A54A4677FB81}"/>
              </a:ext>
            </a:extLst>
          </p:cNvPr>
          <p:cNvSpPr/>
          <p:nvPr/>
        </p:nvSpPr>
        <p:spPr>
          <a:xfrm>
            <a:off x="11871959" y="667304"/>
            <a:ext cx="330089" cy="1241882"/>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a:t>リスクアナリシス</a:t>
            </a:r>
          </a:p>
        </p:txBody>
      </p:sp>
    </p:spTree>
    <p:extLst>
      <p:ext uri="{BB962C8B-B14F-4D97-AF65-F5344CB8AC3E}">
        <p14:creationId xmlns:p14="http://schemas.microsoft.com/office/powerpoint/2010/main" val="1735474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F5AEE7-F089-E583-4023-EE4A651CC0F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87B94460-0175-4E7E-10E8-AAE703640B13}"/>
              </a:ext>
            </a:extLst>
          </p:cNvPr>
          <p:cNvSpPr>
            <a:spLocks noGrp="1"/>
          </p:cNvSpPr>
          <p:nvPr>
            <p:ph type="title"/>
          </p:nvPr>
        </p:nvSpPr>
        <p:spPr/>
        <p:txBody>
          <a:bodyPr/>
          <a:lstStyle/>
          <a:p>
            <a:r>
              <a:rPr lang="ja-JP">
                <a:latin typeface="BIZ UDPゴシック"/>
                <a:ea typeface="BIZ UDPゴシック"/>
              </a:rPr>
              <a:t>食品安全行政の関係組織</a:t>
            </a:r>
            <a:r>
              <a:rPr kumimoji="1" lang="ja-JP">
                <a:latin typeface="BIZ UDPゴシック"/>
                <a:ea typeface="BIZ UDPゴシック"/>
              </a:rPr>
              <a:t>（</a:t>
            </a:r>
            <a:r>
              <a:rPr lang="ja-JP">
                <a:latin typeface="BIZ UDPゴシック"/>
                <a:ea typeface="BIZ UDPゴシック"/>
              </a:rPr>
              <a:t>例：</a:t>
            </a:r>
            <a:r>
              <a:rPr kumimoji="1" lang="ja-JP">
                <a:latin typeface="BIZ UDPゴシック"/>
                <a:ea typeface="BIZ UDPゴシック"/>
              </a:rPr>
              <a:t>農薬登録における各機関の役割</a:t>
            </a:r>
            <a:r>
              <a:rPr lang="ja-JP">
                <a:latin typeface="BIZ UDPゴシック"/>
                <a:ea typeface="BIZ UDPゴシック"/>
              </a:rPr>
              <a:t>）</a:t>
            </a:r>
            <a:endParaRPr lang="ja-JP">
              <a:ea typeface="BIZ UDPゴシック"/>
            </a:endParaRPr>
          </a:p>
        </p:txBody>
      </p:sp>
      <p:sp>
        <p:nvSpPr>
          <p:cNvPr id="3" name="正方形/長方形 2">
            <a:extLst>
              <a:ext uri="{FF2B5EF4-FFF2-40B4-BE49-F238E27FC236}">
                <a16:creationId xmlns:a16="http://schemas.microsoft.com/office/drawing/2014/main" id="{7CF4D68B-61AC-778D-826F-F40782E68E8E}"/>
              </a:ext>
            </a:extLst>
          </p:cNvPr>
          <p:cNvSpPr/>
          <p:nvPr/>
        </p:nvSpPr>
        <p:spPr>
          <a:xfrm>
            <a:off x="11871959" y="667304"/>
            <a:ext cx="330089" cy="1241882"/>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a:t>リスクアナリシス</a:t>
            </a:r>
          </a:p>
        </p:txBody>
      </p:sp>
      <p:sp>
        <p:nvSpPr>
          <p:cNvPr id="4" name="AutoShape 16">
            <a:extLst>
              <a:ext uri="{FF2B5EF4-FFF2-40B4-BE49-F238E27FC236}">
                <a16:creationId xmlns:a16="http://schemas.microsoft.com/office/drawing/2014/main" id="{8D224D68-6805-1F0F-0F75-9F3421534349}"/>
              </a:ext>
            </a:extLst>
          </p:cNvPr>
          <p:cNvSpPr>
            <a:spLocks noChangeArrowheads="1"/>
          </p:cNvSpPr>
          <p:nvPr/>
        </p:nvSpPr>
        <p:spPr bwMode="auto">
          <a:xfrm flipH="1">
            <a:off x="1714473" y="1876689"/>
            <a:ext cx="2167944" cy="4048250"/>
          </a:xfrm>
          <a:prstGeom prst="roundRect">
            <a:avLst>
              <a:gd name="adj" fmla="val 7214"/>
            </a:avLst>
          </a:prstGeom>
          <a:solidFill>
            <a:schemeClr val="tx2">
              <a:lumMod val="25000"/>
              <a:lumOff val="75000"/>
            </a:schemeClr>
          </a:solidFill>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a:defRPr/>
            </a:pPr>
            <a:endParaRPr kumimoji="0" lang="ja-JP" altLang="ja-JP" b="1" kern="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6" name="Line 59">
            <a:extLst>
              <a:ext uri="{FF2B5EF4-FFF2-40B4-BE49-F238E27FC236}">
                <a16:creationId xmlns:a16="http://schemas.microsoft.com/office/drawing/2014/main" id="{B40C6810-5D0D-7AA2-B396-8CACF469AD68}"/>
              </a:ext>
            </a:extLst>
          </p:cNvPr>
          <p:cNvSpPr>
            <a:spLocks noChangeShapeType="1"/>
          </p:cNvSpPr>
          <p:nvPr/>
        </p:nvSpPr>
        <p:spPr bwMode="auto">
          <a:xfrm>
            <a:off x="2798443" y="4580710"/>
            <a:ext cx="1" cy="864394"/>
          </a:xfrm>
          <a:prstGeom prst="line">
            <a:avLst/>
          </a:prstGeom>
          <a:noFill/>
          <a:ln w="38100">
            <a:solidFill>
              <a:sysClr val="windowText" lastClr="000000"/>
            </a:solidFill>
            <a:round/>
            <a:headEnd/>
            <a:tailEnd type="triangle" w="med" len="med"/>
          </a:ln>
        </p:spPr>
        <p:txBody>
          <a:bodyPr/>
          <a:lstStyle/>
          <a:p>
            <a:pPr>
              <a:defRPr/>
            </a:pPr>
            <a:endParaRPr kumimoji="0" lang="ja-JP" altLang="en-US" kern="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7" name="テキスト ボックス 6">
            <a:extLst>
              <a:ext uri="{FF2B5EF4-FFF2-40B4-BE49-F238E27FC236}">
                <a16:creationId xmlns:a16="http://schemas.microsoft.com/office/drawing/2014/main" id="{6A0A99E6-319F-AAE4-FC76-B57E8D06BA4D}"/>
              </a:ext>
            </a:extLst>
          </p:cNvPr>
          <p:cNvSpPr txBox="1"/>
          <p:nvPr/>
        </p:nvSpPr>
        <p:spPr>
          <a:xfrm>
            <a:off x="609600" y="999242"/>
            <a:ext cx="10972800" cy="603315"/>
          </a:xfrm>
          <a:prstGeom prst="rect">
            <a:avLst/>
          </a:prstGeom>
          <a:noFill/>
          <a:ln w="12700">
            <a:solidFill>
              <a:schemeClr val="tx1"/>
            </a:solidFill>
          </a:ln>
        </p:spPr>
        <p:txBody>
          <a:bodyPr wrap="square" rtlCol="0" anchor="ctr">
            <a:noAutofit/>
          </a:bodyPr>
          <a:lstStyle/>
          <a:p>
            <a:r>
              <a:rPr lang="ja-JP" altLang="en-US" sz="2400">
                <a:latin typeface="Meiryo UI" panose="020B0604030504040204" pitchFamily="50" charset="-128"/>
                <a:ea typeface="Meiryo UI" panose="020B0604030504040204" pitchFamily="50" charset="-128"/>
              </a:rPr>
              <a:t>安全性が確認された農薬だけを登録するために、関係省庁が連携して取り組んでいる。</a:t>
            </a:r>
          </a:p>
        </p:txBody>
      </p:sp>
      <p:sp>
        <p:nvSpPr>
          <p:cNvPr id="25" name="AutoShape 16">
            <a:extLst>
              <a:ext uri="{FF2B5EF4-FFF2-40B4-BE49-F238E27FC236}">
                <a16:creationId xmlns:a16="http://schemas.microsoft.com/office/drawing/2014/main" id="{3A098A8F-1F34-2EAF-CCC2-9DE6F3691AA3}"/>
              </a:ext>
            </a:extLst>
          </p:cNvPr>
          <p:cNvSpPr>
            <a:spLocks noChangeArrowheads="1"/>
          </p:cNvSpPr>
          <p:nvPr/>
        </p:nvSpPr>
        <p:spPr bwMode="auto">
          <a:xfrm flipH="1">
            <a:off x="9479538" y="1904214"/>
            <a:ext cx="2184376" cy="4019520"/>
          </a:xfrm>
          <a:prstGeom prst="roundRect">
            <a:avLst>
              <a:gd name="adj" fmla="val 7214"/>
            </a:avLst>
          </a:prstGeom>
          <a:gradFill>
            <a:gsLst>
              <a:gs pos="0">
                <a:schemeClr val="accent6">
                  <a:lumMod val="20000"/>
                  <a:lumOff val="80000"/>
                </a:schemeClr>
              </a:gs>
              <a:gs pos="35000">
                <a:schemeClr val="accent6">
                  <a:lumMod val="20000"/>
                  <a:lumOff val="80000"/>
                </a:schemeClr>
              </a:gs>
              <a:gs pos="100000">
                <a:schemeClr val="accent6">
                  <a:lumMod val="20000"/>
                  <a:lumOff val="80000"/>
                </a:schemeClr>
              </a:gs>
            </a:gsLst>
          </a:gradFill>
          <a:ln>
            <a:solidFill>
              <a:schemeClr val="accent6">
                <a:lumMod val="75000"/>
              </a:schemeClr>
            </a:solidFill>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defRPr/>
            </a:pPr>
            <a:endParaRPr kumimoji="0" lang="ja-JP" altLang="ja-JP" b="1" kern="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41" name="AutoShape 16">
            <a:extLst>
              <a:ext uri="{FF2B5EF4-FFF2-40B4-BE49-F238E27FC236}">
                <a16:creationId xmlns:a16="http://schemas.microsoft.com/office/drawing/2014/main" id="{0DE0D473-521D-CE84-2BC5-93B60318E2B3}"/>
              </a:ext>
            </a:extLst>
          </p:cNvPr>
          <p:cNvSpPr>
            <a:spLocks noChangeArrowheads="1"/>
          </p:cNvSpPr>
          <p:nvPr/>
        </p:nvSpPr>
        <p:spPr bwMode="auto">
          <a:xfrm flipH="1">
            <a:off x="6401081" y="1875934"/>
            <a:ext cx="2158575" cy="4049623"/>
          </a:xfrm>
          <a:prstGeom prst="roundRect">
            <a:avLst>
              <a:gd name="adj" fmla="val 7214"/>
            </a:avLst>
          </a:prstGeom>
          <a:solidFill>
            <a:schemeClr val="tx2">
              <a:lumMod val="25000"/>
              <a:lumOff val="75000"/>
            </a:schemeClr>
          </a:solidFill>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a:defRPr/>
            </a:pPr>
            <a:endParaRPr kumimoji="0" lang="ja-JP" altLang="ja-JP" b="1" kern="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43" name="AutoShape 16">
            <a:extLst>
              <a:ext uri="{FF2B5EF4-FFF2-40B4-BE49-F238E27FC236}">
                <a16:creationId xmlns:a16="http://schemas.microsoft.com/office/drawing/2014/main" id="{A169BCDD-2C85-DA16-D450-D0E0AA514EA1}"/>
              </a:ext>
            </a:extLst>
          </p:cNvPr>
          <p:cNvSpPr>
            <a:spLocks noChangeArrowheads="1"/>
          </p:cNvSpPr>
          <p:nvPr/>
        </p:nvSpPr>
        <p:spPr bwMode="auto">
          <a:xfrm flipH="1">
            <a:off x="4042928" y="1875934"/>
            <a:ext cx="2170547" cy="4049623"/>
          </a:xfrm>
          <a:prstGeom prst="roundRect">
            <a:avLst>
              <a:gd name="adj" fmla="val 7214"/>
            </a:avLst>
          </a:prstGeom>
          <a:solidFill>
            <a:schemeClr val="tx2">
              <a:lumMod val="25000"/>
              <a:lumOff val="75000"/>
            </a:schemeClr>
          </a:solidFill>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a:defRPr/>
            </a:pPr>
            <a:endParaRPr kumimoji="0" lang="ja-JP" altLang="ja-JP" b="1" kern="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44" name="AutoShape 28">
            <a:extLst>
              <a:ext uri="{FF2B5EF4-FFF2-40B4-BE49-F238E27FC236}">
                <a16:creationId xmlns:a16="http://schemas.microsoft.com/office/drawing/2014/main" id="{FE905F95-98CE-208C-A929-AA9E8E6825F9}"/>
              </a:ext>
            </a:extLst>
          </p:cNvPr>
          <p:cNvSpPr>
            <a:spLocks noChangeArrowheads="1"/>
          </p:cNvSpPr>
          <p:nvPr/>
        </p:nvSpPr>
        <p:spPr bwMode="auto">
          <a:xfrm flipH="1">
            <a:off x="342900" y="2413001"/>
            <a:ext cx="511574" cy="2525022"/>
          </a:xfrm>
          <a:prstGeom prst="flowChartProcess">
            <a:avLst/>
          </a:prstGeom>
          <a:solidFill>
            <a:sysClr val="window" lastClr="FFFFFF"/>
          </a:solidFill>
          <a:ln w="22225" cmpd="dbl">
            <a:solidFill>
              <a:schemeClr val="tx1">
                <a:lumMod val="85000"/>
                <a:lumOff val="15000"/>
              </a:schemeClr>
            </a:solidFill>
            <a:miter lim="800000"/>
            <a:headEnd/>
            <a:tailEnd/>
          </a:ln>
          <a:effectLst/>
        </p:spPr>
        <p:txBody>
          <a:bodyPr vert="eaVert" wrap="none" anchor="ctr"/>
          <a:lstStyle/>
          <a:p>
            <a:pPr algn="ctr">
              <a:defRPr/>
            </a:pPr>
            <a:r>
              <a:rPr kumimoji="0" lang="ja-JP" altLang="en-US" sz="2000" b="1" kern="0">
                <a:solidFill>
                  <a:prstClr val="black"/>
                </a:solidFill>
                <a:latin typeface="Meiryo UI" panose="020B0604030504040204" pitchFamily="50" charset="-128"/>
                <a:ea typeface="Meiryo UI" panose="020B0604030504040204" pitchFamily="50" charset="-128"/>
                <a:cs typeface="メイリオ" panose="020B0604030504040204" pitchFamily="50" charset="-128"/>
              </a:rPr>
              <a:t>農薬メーカー</a:t>
            </a:r>
          </a:p>
        </p:txBody>
      </p:sp>
      <p:sp>
        <p:nvSpPr>
          <p:cNvPr id="45" name="Text Box 4">
            <a:extLst>
              <a:ext uri="{FF2B5EF4-FFF2-40B4-BE49-F238E27FC236}">
                <a16:creationId xmlns:a16="http://schemas.microsoft.com/office/drawing/2014/main" id="{FD65313F-469D-A580-697D-C53B1C45A1F8}"/>
              </a:ext>
            </a:extLst>
          </p:cNvPr>
          <p:cNvSpPr txBox="1">
            <a:spLocks noChangeArrowheads="1"/>
          </p:cNvSpPr>
          <p:nvPr/>
        </p:nvSpPr>
        <p:spPr bwMode="auto">
          <a:xfrm flipH="1">
            <a:off x="9584728" y="1923012"/>
            <a:ext cx="1949973" cy="453183"/>
          </a:xfrm>
          <a:prstGeom prst="rect">
            <a:avLst/>
          </a:prstGeom>
          <a:noFill/>
          <a:ln w="9525">
            <a:noFill/>
            <a:miter lim="800000"/>
            <a:headEnd/>
            <a:tailEnd/>
          </a:ln>
        </p:spPr>
        <p:txBody>
          <a:bodyPr wrap="square" lIns="36000" tIns="108000" rIns="36000" bIns="36000" anchor="ctr" anchorCtr="0">
            <a:spAutoFit/>
          </a:bodyPr>
          <a:lstStyle/>
          <a:p>
            <a:pPr algn="ctr">
              <a:defRPr/>
            </a:pPr>
            <a:r>
              <a:rPr kumimoji="0" lang="ja-JP" altLang="en-US" sz="2000" b="1" u="sng" kern="0">
                <a:solidFill>
                  <a:prstClr val="black"/>
                </a:solidFill>
                <a:latin typeface="Meiryo UI" panose="020B0604030504040204" pitchFamily="50" charset="-128"/>
                <a:ea typeface="Meiryo UI" panose="020B0604030504040204" pitchFamily="50" charset="-128"/>
                <a:cs typeface="メイリオ" panose="020B0604030504040204" pitchFamily="50" charset="-128"/>
              </a:rPr>
              <a:t>食品安全委員会</a:t>
            </a:r>
          </a:p>
        </p:txBody>
      </p:sp>
      <p:sp>
        <p:nvSpPr>
          <p:cNvPr id="46" name="Line 13">
            <a:extLst>
              <a:ext uri="{FF2B5EF4-FFF2-40B4-BE49-F238E27FC236}">
                <a16:creationId xmlns:a16="http://schemas.microsoft.com/office/drawing/2014/main" id="{90FE4FBA-B875-F34F-3880-B23F6FD51C51}"/>
              </a:ext>
            </a:extLst>
          </p:cNvPr>
          <p:cNvSpPr>
            <a:spLocks noChangeShapeType="1"/>
          </p:cNvSpPr>
          <p:nvPr/>
        </p:nvSpPr>
        <p:spPr bwMode="auto">
          <a:xfrm flipH="1">
            <a:off x="7478057" y="2681368"/>
            <a:ext cx="0" cy="504000"/>
          </a:xfrm>
          <a:prstGeom prst="line">
            <a:avLst/>
          </a:prstGeom>
          <a:noFill/>
          <a:ln w="57150">
            <a:solidFill>
              <a:sysClr val="windowText" lastClr="000000"/>
            </a:solidFill>
            <a:round/>
            <a:headEnd/>
            <a:tailEnd type="triangle" w="med" len="med"/>
          </a:ln>
        </p:spPr>
        <p:txBody>
          <a:bodyPr/>
          <a:lstStyle/>
          <a:p>
            <a:pPr>
              <a:defRPr/>
            </a:pPr>
            <a:endParaRPr kumimoji="0" lang="ja-JP" altLang="en-US" kern="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47" name="Text Box 18">
            <a:extLst>
              <a:ext uri="{FF2B5EF4-FFF2-40B4-BE49-F238E27FC236}">
                <a16:creationId xmlns:a16="http://schemas.microsoft.com/office/drawing/2014/main" id="{7FEC32E3-6D9B-A619-FC57-8646DBCBE07A}"/>
              </a:ext>
            </a:extLst>
          </p:cNvPr>
          <p:cNvSpPr txBox="1">
            <a:spLocks noChangeArrowheads="1"/>
          </p:cNvSpPr>
          <p:nvPr/>
        </p:nvSpPr>
        <p:spPr bwMode="auto">
          <a:xfrm flipH="1">
            <a:off x="6788209" y="1923012"/>
            <a:ext cx="1379696" cy="453183"/>
          </a:xfrm>
          <a:prstGeom prst="rect">
            <a:avLst/>
          </a:prstGeom>
          <a:noFill/>
          <a:ln w="9525">
            <a:noFill/>
            <a:miter lim="800000"/>
            <a:headEnd/>
            <a:tailEnd/>
          </a:ln>
        </p:spPr>
        <p:txBody>
          <a:bodyPr wrap="square" lIns="36000" tIns="108000" rIns="36000" bIns="36000" anchor="ctr" anchorCtr="0">
            <a:spAutoFit/>
          </a:bodyPr>
          <a:lstStyle/>
          <a:p>
            <a:pPr algn="ctr">
              <a:defRPr/>
            </a:pPr>
            <a:r>
              <a:rPr kumimoji="0" lang="ja-JP" altLang="en-US" sz="2000" b="1" u="sng" kern="0">
                <a:solidFill>
                  <a:prstClr val="black"/>
                </a:solidFill>
                <a:latin typeface="Meiryo UI" panose="020B0604030504040204" pitchFamily="50" charset="-128"/>
                <a:ea typeface="Meiryo UI" panose="020B0604030504040204" pitchFamily="50" charset="-128"/>
                <a:cs typeface="メイリオ" panose="020B0604030504040204" pitchFamily="50" charset="-128"/>
              </a:rPr>
              <a:t>消費者庁</a:t>
            </a:r>
          </a:p>
        </p:txBody>
      </p:sp>
      <p:sp>
        <p:nvSpPr>
          <p:cNvPr id="48" name="Text Box 20">
            <a:extLst>
              <a:ext uri="{FF2B5EF4-FFF2-40B4-BE49-F238E27FC236}">
                <a16:creationId xmlns:a16="http://schemas.microsoft.com/office/drawing/2014/main" id="{82C63D9A-7EF2-4D6C-C855-0708E9442D0F}"/>
              </a:ext>
            </a:extLst>
          </p:cNvPr>
          <p:cNvSpPr txBox="1">
            <a:spLocks noChangeArrowheads="1"/>
          </p:cNvSpPr>
          <p:nvPr/>
        </p:nvSpPr>
        <p:spPr bwMode="auto">
          <a:xfrm flipH="1">
            <a:off x="1899506" y="1923012"/>
            <a:ext cx="1797879" cy="453183"/>
          </a:xfrm>
          <a:prstGeom prst="rect">
            <a:avLst/>
          </a:prstGeom>
          <a:noFill/>
          <a:ln w="9525">
            <a:noFill/>
            <a:miter lim="800000"/>
            <a:headEnd/>
            <a:tailEnd/>
          </a:ln>
        </p:spPr>
        <p:txBody>
          <a:bodyPr wrap="square" lIns="36000" tIns="108000" rIns="36000" bIns="36000" anchor="ctr" anchorCtr="0">
            <a:spAutoFit/>
          </a:bodyPr>
          <a:lstStyle/>
          <a:p>
            <a:pPr algn="ctr">
              <a:defRPr/>
            </a:pPr>
            <a:r>
              <a:rPr kumimoji="0" lang="ja-JP" altLang="en-US" sz="2000" b="1" u="sng" kern="0">
                <a:solidFill>
                  <a:prstClr val="black"/>
                </a:solidFill>
                <a:latin typeface="Meiryo UI" panose="020B0604030504040204" pitchFamily="50" charset="-128"/>
                <a:ea typeface="Meiryo UI" panose="020B0604030504040204" pitchFamily="50" charset="-128"/>
                <a:cs typeface="メイリオ" panose="020B0604030504040204" pitchFamily="50" charset="-128"/>
              </a:rPr>
              <a:t>農林水産省</a:t>
            </a:r>
          </a:p>
        </p:txBody>
      </p:sp>
      <p:sp>
        <p:nvSpPr>
          <p:cNvPr id="49" name="AutoShape 23">
            <a:extLst>
              <a:ext uri="{FF2B5EF4-FFF2-40B4-BE49-F238E27FC236}">
                <a16:creationId xmlns:a16="http://schemas.microsoft.com/office/drawing/2014/main" id="{6CD690A9-E3BF-F673-FF84-D68BDA49B089}"/>
              </a:ext>
            </a:extLst>
          </p:cNvPr>
          <p:cNvSpPr>
            <a:spLocks noChangeArrowheads="1"/>
          </p:cNvSpPr>
          <p:nvPr/>
        </p:nvSpPr>
        <p:spPr bwMode="auto">
          <a:xfrm flipH="1">
            <a:off x="1872555" y="3248492"/>
            <a:ext cx="1851780" cy="2048131"/>
          </a:xfrm>
          <a:prstGeom prst="flowChartProcess">
            <a:avLst/>
          </a:prstGeom>
          <a:solidFill>
            <a:sysClr val="window" lastClr="FFFFFF"/>
          </a:solidFill>
          <a:ln w="9525">
            <a:solidFill>
              <a:sysClr val="windowText" lastClr="000000"/>
            </a:solidFill>
            <a:miter lim="800000"/>
            <a:headEnd/>
            <a:tailEnd/>
          </a:ln>
        </p:spPr>
        <p:txBody>
          <a:bodyPr wrap="none" anchor="ctr"/>
          <a:lstStyle/>
          <a:p>
            <a:pPr marL="285750" indent="-285750">
              <a:buFont typeface="Arial" panose="020B0604020202020204" pitchFamily="34" charset="0"/>
              <a:buChar char="•"/>
              <a:defRPr/>
            </a:pPr>
            <a:r>
              <a:rPr kumimoji="0" lang="ja-JP" altLang="en-US" sz="1600" kern="0">
                <a:solidFill>
                  <a:prstClr val="black"/>
                </a:solidFill>
                <a:latin typeface="Meiryo UI" panose="020B0604030504040204" pitchFamily="50" charset="-128"/>
                <a:ea typeface="Meiryo UI" panose="020B0604030504040204" pitchFamily="50" charset="-128"/>
                <a:cs typeface="メイリオ" panose="020B0604030504040204" pitchFamily="50" charset="-128"/>
              </a:rPr>
              <a:t>効果の確認</a:t>
            </a:r>
          </a:p>
          <a:p>
            <a:pPr marL="285750" indent="-285750">
              <a:buFont typeface="Arial" panose="020B0604020202020204" pitchFamily="34" charset="0"/>
              <a:buChar char="•"/>
              <a:defRPr/>
            </a:pPr>
            <a:r>
              <a:rPr kumimoji="0" lang="ja-JP" altLang="en-US" sz="1600" kern="0">
                <a:solidFill>
                  <a:prstClr val="black"/>
                </a:solidFill>
                <a:latin typeface="Meiryo UI" panose="020B0604030504040204" pitchFamily="50" charset="-128"/>
                <a:ea typeface="Meiryo UI" panose="020B0604030504040204" pitchFamily="50" charset="-128"/>
                <a:cs typeface="メイリオ" panose="020B0604030504040204" pitchFamily="50" charset="-128"/>
              </a:rPr>
              <a:t>農薬使用者への</a:t>
            </a:r>
            <a:br>
              <a:rPr kumimoji="0" lang="ja-JP" altLang="en-US" sz="1600" kern="0">
                <a:solidFill>
                  <a:prstClr val="black"/>
                </a:solidFill>
                <a:latin typeface="Meiryo UI" panose="020B0604030504040204" pitchFamily="50" charset="-128"/>
                <a:ea typeface="Meiryo UI" panose="020B0604030504040204" pitchFamily="50" charset="-128"/>
                <a:cs typeface="メイリオ" panose="020B0604030504040204" pitchFamily="50" charset="-128"/>
              </a:rPr>
            </a:br>
            <a:r>
              <a:rPr kumimoji="0" lang="ja-JP" altLang="en-US" sz="1600" kern="0">
                <a:solidFill>
                  <a:prstClr val="black"/>
                </a:solidFill>
                <a:latin typeface="Meiryo UI" panose="020B0604030504040204" pitchFamily="50" charset="-128"/>
                <a:ea typeface="Meiryo UI" panose="020B0604030504040204" pitchFamily="50" charset="-128"/>
                <a:cs typeface="メイリオ" panose="020B0604030504040204" pitchFamily="50" charset="-128"/>
              </a:rPr>
              <a:t>影響評価</a:t>
            </a:r>
          </a:p>
          <a:p>
            <a:pPr marL="285750" indent="-285750">
              <a:buFont typeface="Arial" panose="020B0604020202020204" pitchFamily="34" charset="0"/>
              <a:buChar char="•"/>
              <a:defRPr/>
            </a:pPr>
            <a:r>
              <a:rPr kumimoji="0" lang="ja-JP" altLang="en-US" sz="1600" kern="0">
                <a:solidFill>
                  <a:prstClr val="black"/>
                </a:solidFill>
                <a:latin typeface="Meiryo UI" panose="020B0604030504040204" pitchFamily="50" charset="-128"/>
                <a:ea typeface="Meiryo UI" panose="020B0604030504040204" pitchFamily="50" charset="-128"/>
                <a:cs typeface="メイリオ" panose="020B0604030504040204" pitchFamily="50" charset="-128"/>
              </a:rPr>
              <a:t>ミツバチへの</a:t>
            </a:r>
            <a:br>
              <a:rPr kumimoji="0" lang="ja-JP" altLang="en-US" sz="1600" kern="0">
                <a:solidFill>
                  <a:prstClr val="black"/>
                </a:solidFill>
                <a:latin typeface="Meiryo UI" panose="020B0604030504040204" pitchFamily="50" charset="-128"/>
                <a:ea typeface="Meiryo UI" panose="020B0604030504040204" pitchFamily="50" charset="-128"/>
                <a:cs typeface="メイリオ" panose="020B0604030504040204" pitchFamily="50" charset="-128"/>
              </a:rPr>
            </a:br>
            <a:r>
              <a:rPr kumimoji="0" lang="ja-JP" altLang="en-US" sz="1600" kern="0">
                <a:solidFill>
                  <a:prstClr val="black"/>
                </a:solidFill>
                <a:latin typeface="Meiryo UI" panose="020B0604030504040204" pitchFamily="50" charset="-128"/>
                <a:ea typeface="Meiryo UI" panose="020B0604030504040204" pitchFamily="50" charset="-128"/>
                <a:cs typeface="メイリオ" panose="020B0604030504040204" pitchFamily="50" charset="-128"/>
              </a:rPr>
              <a:t>影響評価</a:t>
            </a:r>
            <a:endParaRPr kumimoji="0" lang="en-US" altLang="ja-JP" sz="1600" kern="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a:p>
            <a:pPr>
              <a:defRPr/>
            </a:pPr>
            <a:endParaRPr kumimoji="0" lang="en-US" altLang="ja-JP" sz="1600" kern="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a:p>
            <a:pPr>
              <a:defRPr/>
            </a:pPr>
            <a:endParaRPr kumimoji="0" lang="ja-JP" altLang="en-US" sz="1600" kern="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50" name="AutoShape 21">
            <a:extLst>
              <a:ext uri="{FF2B5EF4-FFF2-40B4-BE49-F238E27FC236}">
                <a16:creationId xmlns:a16="http://schemas.microsoft.com/office/drawing/2014/main" id="{57DCA20F-9049-F9BC-285C-9228E681070F}"/>
              </a:ext>
            </a:extLst>
          </p:cNvPr>
          <p:cNvSpPr>
            <a:spLocks noChangeArrowheads="1"/>
          </p:cNvSpPr>
          <p:nvPr/>
        </p:nvSpPr>
        <p:spPr bwMode="auto">
          <a:xfrm flipH="1">
            <a:off x="2015362" y="5467091"/>
            <a:ext cx="1566167" cy="408872"/>
          </a:xfrm>
          <a:prstGeom prst="flowChartProcess">
            <a:avLst/>
          </a:prstGeom>
          <a:solidFill>
            <a:sysClr val="window" lastClr="FFFFFF"/>
          </a:solidFill>
          <a:ln w="38100" cmpd="dbl">
            <a:solidFill>
              <a:sysClr val="windowText" lastClr="000000"/>
            </a:solidFill>
            <a:miter lim="800000"/>
            <a:headEnd/>
            <a:tailEnd/>
          </a:ln>
        </p:spPr>
        <p:txBody>
          <a:bodyPr wrap="none" tIns="108000" bIns="36000" anchor="ctr"/>
          <a:lstStyle/>
          <a:p>
            <a:pPr algn="ctr">
              <a:defRPr/>
            </a:pPr>
            <a:r>
              <a:rPr kumimoji="0" lang="ja-JP" altLang="en-US" sz="2400" b="1" kern="0">
                <a:solidFill>
                  <a:prstClr val="black"/>
                </a:solidFill>
                <a:latin typeface="Meiryo UI" panose="020B0604030504040204" pitchFamily="50" charset="-128"/>
                <a:ea typeface="Meiryo UI" panose="020B0604030504040204" pitchFamily="50" charset="-128"/>
                <a:cs typeface="メイリオ" panose="020B0604030504040204" pitchFamily="50" charset="-128"/>
              </a:rPr>
              <a:t>農薬登録</a:t>
            </a:r>
          </a:p>
        </p:txBody>
      </p:sp>
      <p:sp>
        <p:nvSpPr>
          <p:cNvPr id="51" name="Line 35">
            <a:extLst>
              <a:ext uri="{FF2B5EF4-FFF2-40B4-BE49-F238E27FC236}">
                <a16:creationId xmlns:a16="http://schemas.microsoft.com/office/drawing/2014/main" id="{BD92232A-F18B-44D2-0799-16E6BFD933B4}"/>
              </a:ext>
            </a:extLst>
          </p:cNvPr>
          <p:cNvSpPr>
            <a:spLocks noChangeShapeType="1"/>
          </p:cNvSpPr>
          <p:nvPr/>
        </p:nvSpPr>
        <p:spPr bwMode="auto">
          <a:xfrm flipH="1">
            <a:off x="2760346" y="2959098"/>
            <a:ext cx="0" cy="288000"/>
          </a:xfrm>
          <a:prstGeom prst="line">
            <a:avLst/>
          </a:prstGeom>
          <a:noFill/>
          <a:ln w="57150">
            <a:solidFill>
              <a:sysClr val="windowText" lastClr="000000"/>
            </a:solidFill>
            <a:round/>
            <a:headEnd/>
            <a:tailEnd type="triangle" w="med" len="med"/>
          </a:ln>
        </p:spPr>
        <p:txBody>
          <a:bodyPr/>
          <a:lstStyle/>
          <a:p>
            <a:pPr>
              <a:defRPr/>
            </a:pPr>
            <a:endParaRPr kumimoji="0" lang="ja-JP" altLang="en-US" kern="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52" name="AutoShape 37">
            <a:extLst>
              <a:ext uri="{FF2B5EF4-FFF2-40B4-BE49-F238E27FC236}">
                <a16:creationId xmlns:a16="http://schemas.microsoft.com/office/drawing/2014/main" id="{4F54E0E4-B2DC-EE44-9BF5-1D8478C94AD7}"/>
              </a:ext>
            </a:extLst>
          </p:cNvPr>
          <p:cNvSpPr>
            <a:spLocks noChangeArrowheads="1"/>
          </p:cNvSpPr>
          <p:nvPr/>
        </p:nvSpPr>
        <p:spPr bwMode="auto">
          <a:xfrm flipH="1">
            <a:off x="1943957" y="4775201"/>
            <a:ext cx="1708973" cy="454416"/>
          </a:xfrm>
          <a:prstGeom prst="flowChartProcess">
            <a:avLst/>
          </a:prstGeom>
          <a:solidFill>
            <a:sysClr val="window" lastClr="FFFFFF"/>
          </a:solidFill>
          <a:ln w="9525">
            <a:solidFill>
              <a:sysClr val="windowText" lastClr="000000"/>
            </a:solidFill>
            <a:miter lim="800000"/>
            <a:headEnd/>
            <a:tailEnd/>
          </a:ln>
        </p:spPr>
        <p:txBody>
          <a:bodyPr lIns="36000" tIns="108000" rIns="36000" bIns="36000" anchor="ctr"/>
          <a:lstStyle/>
          <a:p>
            <a:pPr algn="ctr">
              <a:defRPr/>
            </a:pPr>
            <a:r>
              <a:rPr kumimoji="0" lang="ja-JP" altLang="en-US" kern="0">
                <a:latin typeface="Meiryo UI" panose="020B0604030504040204" pitchFamily="50" charset="-128"/>
                <a:ea typeface="Meiryo UI" panose="020B0604030504040204" pitchFamily="50" charset="-128"/>
                <a:cs typeface="メイリオ" panose="020B0604030504040204" pitchFamily="50" charset="-128"/>
              </a:rPr>
              <a:t>使用基準の設定</a:t>
            </a:r>
          </a:p>
        </p:txBody>
      </p:sp>
      <p:sp>
        <p:nvSpPr>
          <p:cNvPr id="53" name="Line 39">
            <a:extLst>
              <a:ext uri="{FF2B5EF4-FFF2-40B4-BE49-F238E27FC236}">
                <a16:creationId xmlns:a16="http://schemas.microsoft.com/office/drawing/2014/main" id="{3E9A0289-3126-996A-B265-B0DD4A9EF03C}"/>
              </a:ext>
            </a:extLst>
          </p:cNvPr>
          <p:cNvSpPr>
            <a:spLocks noChangeShapeType="1"/>
          </p:cNvSpPr>
          <p:nvPr/>
        </p:nvSpPr>
        <p:spPr bwMode="auto">
          <a:xfrm>
            <a:off x="7478057" y="5102771"/>
            <a:ext cx="0" cy="634824"/>
          </a:xfrm>
          <a:prstGeom prst="line">
            <a:avLst/>
          </a:prstGeom>
          <a:noFill/>
          <a:ln w="57150">
            <a:solidFill>
              <a:sysClr val="windowText" lastClr="000000"/>
            </a:solidFill>
            <a:round/>
            <a:headEnd/>
            <a:tailEnd type="triangle" w="med" len="med"/>
          </a:ln>
        </p:spPr>
        <p:txBody>
          <a:bodyPr/>
          <a:lstStyle/>
          <a:p>
            <a:pPr>
              <a:defRPr/>
            </a:pPr>
            <a:endParaRPr kumimoji="0" lang="ja-JP" altLang="en-US" kern="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54" name="Line 48">
            <a:extLst>
              <a:ext uri="{FF2B5EF4-FFF2-40B4-BE49-F238E27FC236}">
                <a16:creationId xmlns:a16="http://schemas.microsoft.com/office/drawing/2014/main" id="{7C350146-F0A8-120A-4E6C-D4E254C8B19E}"/>
              </a:ext>
            </a:extLst>
          </p:cNvPr>
          <p:cNvSpPr>
            <a:spLocks noChangeShapeType="1"/>
          </p:cNvSpPr>
          <p:nvPr/>
        </p:nvSpPr>
        <p:spPr bwMode="auto">
          <a:xfrm flipH="1">
            <a:off x="3574302" y="5724895"/>
            <a:ext cx="3921661" cy="0"/>
          </a:xfrm>
          <a:prstGeom prst="line">
            <a:avLst/>
          </a:prstGeom>
          <a:noFill/>
          <a:ln w="38100" cmpd="sng">
            <a:solidFill>
              <a:sysClr val="windowText" lastClr="000000"/>
            </a:solidFill>
            <a:round/>
            <a:headEnd/>
            <a:tailEnd type="triangle" w="lg" len="lg"/>
          </a:ln>
        </p:spPr>
        <p:txBody>
          <a:bodyPr wrap="square">
            <a:spAutoFit/>
          </a:bodyPr>
          <a:lstStyle/>
          <a:p>
            <a:pPr>
              <a:defRPr/>
            </a:pPr>
            <a:endParaRPr kumimoji="0" lang="ja-JP" altLang="en-US" kern="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55" name="Line 59">
            <a:extLst>
              <a:ext uri="{FF2B5EF4-FFF2-40B4-BE49-F238E27FC236}">
                <a16:creationId xmlns:a16="http://schemas.microsoft.com/office/drawing/2014/main" id="{F278E6A5-2C0B-CB9D-A033-0297D6BC8C18}"/>
              </a:ext>
            </a:extLst>
          </p:cNvPr>
          <p:cNvSpPr>
            <a:spLocks noChangeShapeType="1"/>
          </p:cNvSpPr>
          <p:nvPr/>
        </p:nvSpPr>
        <p:spPr bwMode="auto">
          <a:xfrm>
            <a:off x="5120422" y="2689176"/>
            <a:ext cx="0" cy="504000"/>
          </a:xfrm>
          <a:prstGeom prst="line">
            <a:avLst/>
          </a:prstGeom>
          <a:noFill/>
          <a:ln w="57150">
            <a:solidFill>
              <a:sysClr val="windowText" lastClr="000000"/>
            </a:solidFill>
            <a:round/>
            <a:headEnd/>
            <a:tailEnd type="triangle" w="med" len="med"/>
          </a:ln>
        </p:spPr>
        <p:txBody>
          <a:bodyPr/>
          <a:lstStyle/>
          <a:p>
            <a:pPr>
              <a:defRPr/>
            </a:pPr>
            <a:endParaRPr kumimoji="0" lang="ja-JP" altLang="en-US" kern="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56" name="Text Box 60">
            <a:extLst>
              <a:ext uri="{FF2B5EF4-FFF2-40B4-BE49-F238E27FC236}">
                <a16:creationId xmlns:a16="http://schemas.microsoft.com/office/drawing/2014/main" id="{5FF4DE19-4AF3-9295-C943-94B7F9D543BB}"/>
              </a:ext>
            </a:extLst>
          </p:cNvPr>
          <p:cNvSpPr txBox="1">
            <a:spLocks noChangeArrowheads="1"/>
          </p:cNvSpPr>
          <p:nvPr/>
        </p:nvSpPr>
        <p:spPr bwMode="auto">
          <a:xfrm flipH="1">
            <a:off x="4438354" y="1923012"/>
            <a:ext cx="1379696" cy="453183"/>
          </a:xfrm>
          <a:prstGeom prst="rect">
            <a:avLst/>
          </a:prstGeom>
          <a:noFill/>
          <a:ln w="9525">
            <a:noFill/>
            <a:miter lim="800000"/>
            <a:headEnd/>
            <a:tailEnd/>
          </a:ln>
        </p:spPr>
        <p:txBody>
          <a:bodyPr wrap="square" lIns="36000" tIns="108000" rIns="36000" bIns="36000" anchor="ctr" anchorCtr="0">
            <a:spAutoFit/>
          </a:bodyPr>
          <a:lstStyle/>
          <a:p>
            <a:pPr algn="ctr">
              <a:defRPr/>
            </a:pPr>
            <a:r>
              <a:rPr kumimoji="0" lang="ja-JP" altLang="en-US" sz="2000" b="1" u="sng" kern="0">
                <a:solidFill>
                  <a:prstClr val="black"/>
                </a:solidFill>
                <a:latin typeface="Meiryo UI" panose="020B0604030504040204" pitchFamily="50" charset="-128"/>
                <a:ea typeface="Meiryo UI" panose="020B0604030504040204" pitchFamily="50" charset="-128"/>
                <a:cs typeface="メイリオ" panose="020B0604030504040204" pitchFamily="50" charset="-128"/>
              </a:rPr>
              <a:t>環境省</a:t>
            </a:r>
          </a:p>
        </p:txBody>
      </p:sp>
      <p:sp>
        <p:nvSpPr>
          <p:cNvPr id="57" name="Line 61">
            <a:extLst>
              <a:ext uri="{FF2B5EF4-FFF2-40B4-BE49-F238E27FC236}">
                <a16:creationId xmlns:a16="http://schemas.microsoft.com/office/drawing/2014/main" id="{6609730A-FA73-03E2-0450-F0DF448B7E2D}"/>
              </a:ext>
            </a:extLst>
          </p:cNvPr>
          <p:cNvSpPr>
            <a:spLocks noChangeShapeType="1"/>
          </p:cNvSpPr>
          <p:nvPr/>
        </p:nvSpPr>
        <p:spPr bwMode="auto">
          <a:xfrm>
            <a:off x="5120422" y="5101733"/>
            <a:ext cx="0" cy="635862"/>
          </a:xfrm>
          <a:prstGeom prst="line">
            <a:avLst/>
          </a:prstGeom>
          <a:noFill/>
          <a:ln w="57150">
            <a:solidFill>
              <a:sysClr val="windowText" lastClr="000000"/>
            </a:solidFill>
            <a:round/>
            <a:headEnd/>
            <a:tailEnd type="triangle" w="med" len="med"/>
          </a:ln>
        </p:spPr>
        <p:txBody>
          <a:bodyPr/>
          <a:lstStyle/>
          <a:p>
            <a:pPr>
              <a:defRPr/>
            </a:pPr>
            <a:endParaRPr kumimoji="0" lang="ja-JP" altLang="en-US" kern="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58" name="AutoShape 17">
            <a:extLst>
              <a:ext uri="{FF2B5EF4-FFF2-40B4-BE49-F238E27FC236}">
                <a16:creationId xmlns:a16="http://schemas.microsoft.com/office/drawing/2014/main" id="{9B6080A4-EFCF-2414-B772-C1B31E7297FB}"/>
              </a:ext>
            </a:extLst>
          </p:cNvPr>
          <p:cNvSpPr>
            <a:spLocks noChangeArrowheads="1"/>
          </p:cNvSpPr>
          <p:nvPr/>
        </p:nvSpPr>
        <p:spPr bwMode="auto">
          <a:xfrm flipH="1">
            <a:off x="2300139" y="2450969"/>
            <a:ext cx="900951" cy="490219"/>
          </a:xfrm>
          <a:prstGeom prst="flowChartProcess">
            <a:avLst/>
          </a:prstGeom>
          <a:solidFill>
            <a:sysClr val="window" lastClr="FFFFFF"/>
          </a:solidFill>
          <a:ln w="38100" cmpd="dbl">
            <a:solidFill>
              <a:sysClr val="windowText" lastClr="000000"/>
            </a:solidFill>
            <a:miter lim="800000"/>
            <a:headEnd/>
            <a:tailEnd/>
          </a:ln>
        </p:spPr>
        <p:txBody>
          <a:bodyPr anchor="ctr"/>
          <a:lstStyle/>
          <a:p>
            <a:pPr algn="ctr">
              <a:defRPr/>
            </a:pPr>
            <a:r>
              <a:rPr kumimoji="0" lang="ja-JP" altLang="en-US" sz="2000" b="1" kern="0">
                <a:solidFill>
                  <a:prstClr val="black"/>
                </a:solidFill>
                <a:latin typeface="Meiryo UI" panose="020B0604030504040204" pitchFamily="50" charset="-128"/>
                <a:ea typeface="Meiryo UI" panose="020B0604030504040204" pitchFamily="50" charset="-128"/>
                <a:cs typeface="メイリオ" panose="020B0604030504040204" pitchFamily="50" charset="-128"/>
              </a:rPr>
              <a:t>受付</a:t>
            </a:r>
          </a:p>
        </p:txBody>
      </p:sp>
      <p:sp>
        <p:nvSpPr>
          <p:cNvPr id="59" name="AutoShape 54">
            <a:extLst>
              <a:ext uri="{FF2B5EF4-FFF2-40B4-BE49-F238E27FC236}">
                <a16:creationId xmlns:a16="http://schemas.microsoft.com/office/drawing/2014/main" id="{A49DD6D4-B60D-82AC-A8FD-2A065B266A67}"/>
              </a:ext>
            </a:extLst>
          </p:cNvPr>
          <p:cNvSpPr>
            <a:spLocks noChangeArrowheads="1"/>
          </p:cNvSpPr>
          <p:nvPr/>
        </p:nvSpPr>
        <p:spPr bwMode="auto">
          <a:xfrm flipH="1">
            <a:off x="9639970" y="3287234"/>
            <a:ext cx="1888911" cy="1970565"/>
          </a:xfrm>
          <a:prstGeom prst="flowChartProcess">
            <a:avLst/>
          </a:prstGeom>
          <a:solidFill>
            <a:sysClr val="window" lastClr="FFFFFF"/>
          </a:solidFill>
          <a:ln w="6350" cmpd="sng">
            <a:solidFill>
              <a:sysClr val="windowText" lastClr="000000"/>
            </a:solidFill>
            <a:prstDash val="solid"/>
            <a:miter lim="800000"/>
            <a:headEnd/>
            <a:tailEnd/>
          </a:ln>
        </p:spPr>
        <p:txBody>
          <a:bodyPr lIns="36000" rIns="36000" anchor="ctr"/>
          <a:lstStyle/>
          <a:p>
            <a:pPr algn="ctr">
              <a:defRPr/>
            </a:pPr>
            <a:r>
              <a:rPr kumimoji="0" lang="ja-JP" altLang="en-US" sz="2000" kern="0">
                <a:latin typeface="Meiryo UI" panose="020B0604030504040204" pitchFamily="50" charset="-128"/>
                <a:ea typeface="Meiryo UI" panose="020B0604030504040204" pitchFamily="50" charset="-128"/>
                <a:cs typeface="メイリオ" panose="020B0604030504040204" pitchFamily="50" charset="-128"/>
              </a:rPr>
              <a:t>食品を通じた</a:t>
            </a:r>
            <a:br>
              <a:rPr kumimoji="0" lang="ja-JP" altLang="en-US" sz="2000" kern="0">
                <a:latin typeface="Meiryo UI" panose="020B0604030504040204" pitchFamily="50" charset="-128"/>
                <a:ea typeface="Meiryo UI" panose="020B0604030504040204" pitchFamily="50" charset="-128"/>
                <a:cs typeface="メイリオ" panose="020B0604030504040204" pitchFamily="50" charset="-128"/>
              </a:rPr>
            </a:br>
            <a:r>
              <a:rPr kumimoji="0" lang="ja-JP" altLang="en-US" sz="2000" kern="0">
                <a:latin typeface="Meiryo UI" panose="020B0604030504040204" pitchFamily="50" charset="-128"/>
                <a:ea typeface="Meiryo UI" panose="020B0604030504040204" pitchFamily="50" charset="-128"/>
                <a:cs typeface="メイリオ" panose="020B0604030504040204" pitchFamily="50" charset="-128"/>
              </a:rPr>
              <a:t>人の健康への</a:t>
            </a:r>
            <a:br>
              <a:rPr kumimoji="0" lang="ja-JP" altLang="en-US" sz="2000" kern="0">
                <a:latin typeface="Meiryo UI" panose="020B0604030504040204" pitchFamily="50" charset="-128"/>
                <a:ea typeface="Meiryo UI" panose="020B0604030504040204" pitchFamily="50" charset="-128"/>
                <a:cs typeface="メイリオ" panose="020B0604030504040204" pitchFamily="50" charset="-128"/>
              </a:rPr>
            </a:br>
            <a:r>
              <a:rPr kumimoji="0" lang="ja-JP" altLang="en-US" sz="2000" kern="0">
                <a:latin typeface="Meiryo UI" panose="020B0604030504040204" pitchFamily="50" charset="-128"/>
                <a:ea typeface="Meiryo UI" panose="020B0604030504040204" pitchFamily="50" charset="-128"/>
                <a:cs typeface="メイリオ" panose="020B0604030504040204" pitchFamily="50" charset="-128"/>
              </a:rPr>
              <a:t>影響評価</a:t>
            </a:r>
          </a:p>
        </p:txBody>
      </p:sp>
      <p:sp>
        <p:nvSpPr>
          <p:cNvPr id="60" name="AutoShape 67">
            <a:extLst>
              <a:ext uri="{FF2B5EF4-FFF2-40B4-BE49-F238E27FC236}">
                <a16:creationId xmlns:a16="http://schemas.microsoft.com/office/drawing/2014/main" id="{D4F5B6A5-1483-E4A4-3FB6-79256E83F7E6}"/>
              </a:ext>
            </a:extLst>
          </p:cNvPr>
          <p:cNvSpPr>
            <a:spLocks noChangeArrowheads="1"/>
          </p:cNvSpPr>
          <p:nvPr/>
        </p:nvSpPr>
        <p:spPr bwMode="auto">
          <a:xfrm flipH="1">
            <a:off x="9484674" y="5988654"/>
            <a:ext cx="2109303" cy="341070"/>
          </a:xfrm>
          <a:prstGeom prst="rect">
            <a:avLst/>
          </a:prstGeom>
          <a:noFill/>
          <a:ln w="9525" algn="ctr">
            <a:noFill/>
            <a:round/>
            <a:headEnd/>
            <a:tailEnd/>
          </a:ln>
        </p:spPr>
        <p:txBody>
          <a:bodyPr wrap="none" anchor="ctr"/>
          <a:lstStyle/>
          <a:p>
            <a:pPr algn="ctr"/>
            <a:r>
              <a:rPr lang="en-US" altLang="ja-JP" b="1">
                <a:solidFill>
                  <a:prstClr val="black"/>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b="1">
                <a:solidFill>
                  <a:prstClr val="black"/>
                </a:solidFill>
                <a:latin typeface="Meiryo UI" panose="020B0604030504040204" pitchFamily="50" charset="-128"/>
                <a:ea typeface="Meiryo UI" panose="020B0604030504040204" pitchFamily="50" charset="-128"/>
                <a:cs typeface="メイリオ" panose="020B0604030504040204" pitchFamily="50" charset="-128"/>
              </a:rPr>
              <a:t>食品安全基本法</a:t>
            </a:r>
          </a:p>
        </p:txBody>
      </p:sp>
      <p:cxnSp>
        <p:nvCxnSpPr>
          <p:cNvPr id="61" name="直線矢印コネクタ 60">
            <a:extLst>
              <a:ext uri="{FF2B5EF4-FFF2-40B4-BE49-F238E27FC236}">
                <a16:creationId xmlns:a16="http://schemas.microsoft.com/office/drawing/2014/main" id="{FCE4CED2-CBB4-C05A-B244-01DFD374F8FA}"/>
              </a:ext>
            </a:extLst>
          </p:cNvPr>
          <p:cNvCxnSpPr/>
          <p:nvPr/>
        </p:nvCxnSpPr>
        <p:spPr>
          <a:xfrm flipH="1">
            <a:off x="7495964" y="4772613"/>
            <a:ext cx="394199" cy="1"/>
          </a:xfrm>
          <a:prstGeom prst="straightConnector1">
            <a:avLst/>
          </a:prstGeom>
          <a:noFill/>
          <a:ln w="12700" cap="flat" cmpd="sng" algn="ctr">
            <a:solidFill>
              <a:sysClr val="windowText" lastClr="000000"/>
            </a:solidFill>
            <a:prstDash val="solid"/>
            <a:headEnd type="none"/>
            <a:tailEnd type="triangle"/>
          </a:ln>
          <a:effectLst/>
        </p:spPr>
      </p:cxnSp>
      <p:sp>
        <p:nvSpPr>
          <p:cNvPr id="62" name="AutoShape 67">
            <a:extLst>
              <a:ext uri="{FF2B5EF4-FFF2-40B4-BE49-F238E27FC236}">
                <a16:creationId xmlns:a16="http://schemas.microsoft.com/office/drawing/2014/main" id="{E242B79E-2AC5-1B99-1E6F-40B44B4A7776}"/>
              </a:ext>
            </a:extLst>
          </p:cNvPr>
          <p:cNvSpPr>
            <a:spLocks noChangeArrowheads="1"/>
          </p:cNvSpPr>
          <p:nvPr/>
        </p:nvSpPr>
        <p:spPr bwMode="auto">
          <a:xfrm flipH="1">
            <a:off x="6728505" y="5988654"/>
            <a:ext cx="1608538" cy="341070"/>
          </a:xfrm>
          <a:prstGeom prst="rect">
            <a:avLst/>
          </a:prstGeom>
          <a:noFill/>
          <a:ln w="9525" algn="ctr">
            <a:noFill/>
            <a:round/>
            <a:headEnd/>
            <a:tailEnd/>
          </a:ln>
        </p:spPr>
        <p:txBody>
          <a:bodyPr wrap="none" anchor="ctr"/>
          <a:lstStyle/>
          <a:p>
            <a:pPr algn="ctr"/>
            <a:r>
              <a:rPr lang="en-US" altLang="ja-JP" b="1">
                <a:solidFill>
                  <a:prstClr val="black"/>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b="1">
                <a:solidFill>
                  <a:prstClr val="black"/>
                </a:solidFill>
                <a:latin typeface="Meiryo UI" panose="020B0604030504040204" pitchFamily="50" charset="-128"/>
                <a:ea typeface="Meiryo UI" panose="020B0604030504040204" pitchFamily="50" charset="-128"/>
                <a:cs typeface="メイリオ" panose="020B0604030504040204" pitchFamily="50" charset="-128"/>
              </a:rPr>
              <a:t>食品衛生法</a:t>
            </a:r>
          </a:p>
        </p:txBody>
      </p:sp>
      <p:sp>
        <p:nvSpPr>
          <p:cNvPr id="63" name="AutoShape 67">
            <a:extLst>
              <a:ext uri="{FF2B5EF4-FFF2-40B4-BE49-F238E27FC236}">
                <a16:creationId xmlns:a16="http://schemas.microsoft.com/office/drawing/2014/main" id="{379FCED8-8ABE-124A-7FD9-FB5D1121C1B1}"/>
              </a:ext>
            </a:extLst>
          </p:cNvPr>
          <p:cNvSpPr>
            <a:spLocks noChangeArrowheads="1"/>
          </p:cNvSpPr>
          <p:nvPr/>
        </p:nvSpPr>
        <p:spPr bwMode="auto">
          <a:xfrm flipH="1">
            <a:off x="4245876" y="5988654"/>
            <a:ext cx="1608538" cy="341070"/>
          </a:xfrm>
          <a:prstGeom prst="rect">
            <a:avLst/>
          </a:prstGeom>
          <a:noFill/>
          <a:ln w="9525" algn="ctr">
            <a:noFill/>
            <a:round/>
            <a:headEnd/>
            <a:tailEnd/>
          </a:ln>
        </p:spPr>
        <p:txBody>
          <a:bodyPr wrap="none" anchor="ctr"/>
          <a:lstStyle/>
          <a:p>
            <a:pPr algn="ctr"/>
            <a:r>
              <a:rPr lang="en-US" altLang="ja-JP" b="1">
                <a:solidFill>
                  <a:prstClr val="black"/>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b="1">
                <a:solidFill>
                  <a:prstClr val="black"/>
                </a:solidFill>
                <a:latin typeface="Meiryo UI" panose="020B0604030504040204" pitchFamily="50" charset="-128"/>
                <a:ea typeface="Meiryo UI" panose="020B0604030504040204" pitchFamily="50" charset="-128"/>
                <a:cs typeface="メイリオ" panose="020B0604030504040204" pitchFamily="50" charset="-128"/>
              </a:rPr>
              <a:t>農薬取締法</a:t>
            </a:r>
          </a:p>
        </p:txBody>
      </p:sp>
      <p:sp>
        <p:nvSpPr>
          <p:cNvPr id="64" name="AutoShape 67">
            <a:extLst>
              <a:ext uri="{FF2B5EF4-FFF2-40B4-BE49-F238E27FC236}">
                <a16:creationId xmlns:a16="http://schemas.microsoft.com/office/drawing/2014/main" id="{583F4441-8AE1-6DDA-D473-B88BA93CA167}"/>
              </a:ext>
            </a:extLst>
          </p:cNvPr>
          <p:cNvSpPr>
            <a:spLocks noChangeArrowheads="1"/>
          </p:cNvSpPr>
          <p:nvPr/>
        </p:nvSpPr>
        <p:spPr bwMode="auto">
          <a:xfrm flipH="1">
            <a:off x="2015362" y="5988654"/>
            <a:ext cx="1608538" cy="341070"/>
          </a:xfrm>
          <a:prstGeom prst="rect">
            <a:avLst/>
          </a:prstGeom>
          <a:noFill/>
          <a:ln w="9525" algn="ctr">
            <a:noFill/>
            <a:round/>
            <a:headEnd/>
            <a:tailEnd/>
          </a:ln>
        </p:spPr>
        <p:txBody>
          <a:bodyPr wrap="none" anchor="ctr"/>
          <a:lstStyle/>
          <a:p>
            <a:pPr algn="ctr"/>
            <a:r>
              <a:rPr lang="en-US" altLang="ja-JP" b="1">
                <a:solidFill>
                  <a:prstClr val="black"/>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b="1">
                <a:solidFill>
                  <a:prstClr val="black"/>
                </a:solidFill>
                <a:latin typeface="Meiryo UI" panose="020B0604030504040204" pitchFamily="50" charset="-128"/>
                <a:ea typeface="Meiryo UI" panose="020B0604030504040204" pitchFamily="50" charset="-128"/>
                <a:cs typeface="メイリオ" panose="020B0604030504040204" pitchFamily="50" charset="-128"/>
              </a:rPr>
              <a:t>農薬取締法</a:t>
            </a:r>
          </a:p>
        </p:txBody>
      </p:sp>
      <p:cxnSp>
        <p:nvCxnSpPr>
          <p:cNvPr id="65" name="直線矢印コネクタ 64">
            <a:extLst>
              <a:ext uri="{FF2B5EF4-FFF2-40B4-BE49-F238E27FC236}">
                <a16:creationId xmlns:a16="http://schemas.microsoft.com/office/drawing/2014/main" id="{A92C8F9D-4333-007D-6D76-A65E33DBBABD}"/>
              </a:ext>
            </a:extLst>
          </p:cNvPr>
          <p:cNvCxnSpPr>
            <a:cxnSpLocks/>
          </p:cNvCxnSpPr>
          <p:nvPr/>
        </p:nvCxnSpPr>
        <p:spPr>
          <a:xfrm>
            <a:off x="873419" y="2696066"/>
            <a:ext cx="1440000" cy="13"/>
          </a:xfrm>
          <a:prstGeom prst="straightConnector1">
            <a:avLst/>
          </a:prstGeom>
          <a:noFill/>
          <a:ln w="38100" cap="flat" cmpd="sng" algn="ctr">
            <a:solidFill>
              <a:sysClr val="windowText" lastClr="000000"/>
            </a:solidFill>
            <a:prstDash val="solid"/>
            <a:tailEnd type="triangle" w="lg" len="lg"/>
          </a:ln>
          <a:effectLst/>
        </p:spPr>
      </p:cxnSp>
      <p:sp>
        <p:nvSpPr>
          <p:cNvPr id="66" name="AutoShape 67">
            <a:extLst>
              <a:ext uri="{FF2B5EF4-FFF2-40B4-BE49-F238E27FC236}">
                <a16:creationId xmlns:a16="http://schemas.microsoft.com/office/drawing/2014/main" id="{8ED0DF23-F74F-A659-2CDE-C8A9633DBECE}"/>
              </a:ext>
            </a:extLst>
          </p:cNvPr>
          <p:cNvSpPr>
            <a:spLocks noChangeArrowheads="1"/>
          </p:cNvSpPr>
          <p:nvPr/>
        </p:nvSpPr>
        <p:spPr bwMode="auto">
          <a:xfrm flipH="1">
            <a:off x="1078114" y="2549794"/>
            <a:ext cx="496685" cy="1307908"/>
          </a:xfrm>
          <a:prstGeom prst="roundRect">
            <a:avLst>
              <a:gd name="adj" fmla="val 16667"/>
            </a:avLst>
          </a:prstGeom>
          <a:solidFill>
            <a:sysClr val="window" lastClr="FFFFFF"/>
          </a:solidFill>
          <a:ln w="9525" algn="ctr">
            <a:solidFill>
              <a:sysClr val="windowText" lastClr="000000"/>
            </a:solidFill>
            <a:round/>
            <a:headEnd/>
            <a:tailEnd/>
          </a:ln>
          <a:effectLst/>
        </p:spPr>
        <p:txBody>
          <a:bodyPr vert="eaVert" wrap="none" lIns="0" tIns="0" rIns="0" bIns="0" anchor="ctr"/>
          <a:lstStyle/>
          <a:p>
            <a:pPr algn="ctr">
              <a:defRPr/>
            </a:pPr>
            <a:r>
              <a:rPr kumimoji="0" lang="ja-JP" altLang="en-US" sz="2000" b="1" kern="0">
                <a:solidFill>
                  <a:prstClr val="black"/>
                </a:solidFill>
                <a:latin typeface="Meiryo UI" panose="020B0604030504040204" pitchFamily="50" charset="-128"/>
                <a:ea typeface="Meiryo UI" panose="020B0604030504040204" pitchFamily="50" charset="-128"/>
                <a:cs typeface="メイリオ" panose="020B0604030504040204" pitchFamily="50" charset="-128"/>
              </a:rPr>
              <a:t>登録申請</a:t>
            </a:r>
          </a:p>
        </p:txBody>
      </p:sp>
      <p:cxnSp>
        <p:nvCxnSpPr>
          <p:cNvPr id="67" name="カギ線コネクタ 83">
            <a:extLst>
              <a:ext uri="{FF2B5EF4-FFF2-40B4-BE49-F238E27FC236}">
                <a16:creationId xmlns:a16="http://schemas.microsoft.com/office/drawing/2014/main" id="{4E4498E6-D464-368E-C2A9-1240229ED2DD}"/>
              </a:ext>
            </a:extLst>
          </p:cNvPr>
          <p:cNvCxnSpPr>
            <a:stCxn id="50" idx="3"/>
          </p:cNvCxnSpPr>
          <p:nvPr/>
        </p:nvCxnSpPr>
        <p:spPr>
          <a:xfrm rot="10800000">
            <a:off x="612700" y="4994191"/>
            <a:ext cx="1402663" cy="677336"/>
          </a:xfrm>
          <a:prstGeom prst="bentConnector3">
            <a:avLst>
              <a:gd name="adj1" fmla="val 99798"/>
            </a:avLst>
          </a:prstGeom>
          <a:noFill/>
          <a:ln w="38100" cap="flat" cmpd="sng" algn="ctr">
            <a:solidFill>
              <a:sysClr val="windowText" lastClr="000000"/>
            </a:solidFill>
            <a:prstDash val="solid"/>
            <a:tailEnd type="triangle" w="lg" len="lg"/>
          </a:ln>
          <a:effectLst/>
        </p:spPr>
      </p:cxnSp>
      <p:sp>
        <p:nvSpPr>
          <p:cNvPr id="68" name="AutoShape 8">
            <a:extLst>
              <a:ext uri="{FF2B5EF4-FFF2-40B4-BE49-F238E27FC236}">
                <a16:creationId xmlns:a16="http://schemas.microsoft.com/office/drawing/2014/main" id="{544ABAAE-0708-1760-8B28-397509FD7B38}"/>
              </a:ext>
            </a:extLst>
          </p:cNvPr>
          <p:cNvSpPr>
            <a:spLocks noChangeArrowheads="1"/>
          </p:cNvSpPr>
          <p:nvPr/>
        </p:nvSpPr>
        <p:spPr bwMode="auto">
          <a:xfrm flipH="1">
            <a:off x="6530782" y="3276600"/>
            <a:ext cx="1894550" cy="2030762"/>
          </a:xfrm>
          <a:prstGeom prst="flowChartProcess">
            <a:avLst/>
          </a:prstGeom>
          <a:solidFill>
            <a:sysClr val="window" lastClr="FFFFFF"/>
          </a:solidFill>
          <a:ln w="9525">
            <a:solidFill>
              <a:sysClr val="windowText" lastClr="000000"/>
            </a:solidFill>
            <a:miter lim="800000"/>
            <a:headEnd/>
            <a:tailEnd/>
          </a:ln>
        </p:spPr>
        <p:txBody>
          <a:bodyPr lIns="0" rIns="0" anchor="ctr"/>
          <a:lstStyle/>
          <a:p>
            <a:pPr algn="ctr">
              <a:defRPr/>
            </a:pPr>
            <a:r>
              <a:rPr kumimoji="0" lang="ja-JP" altLang="en-US" sz="2000" kern="0">
                <a:solidFill>
                  <a:prstClr val="black"/>
                </a:solidFill>
                <a:latin typeface="Meiryo UI" panose="020B0604030504040204" pitchFamily="50" charset="-128"/>
                <a:ea typeface="Meiryo UI" panose="020B0604030504040204" pitchFamily="50" charset="-128"/>
                <a:cs typeface="メイリオ" panose="020B0604030504040204" pitchFamily="50" charset="-128"/>
              </a:rPr>
              <a:t>食品中の</a:t>
            </a:r>
            <a:br>
              <a:rPr kumimoji="0" lang="en-US" altLang="ja-JP" sz="2000" kern="0">
                <a:solidFill>
                  <a:prstClr val="black"/>
                </a:solidFill>
                <a:latin typeface="Meiryo UI" panose="020B0604030504040204" pitchFamily="50" charset="-128"/>
                <a:ea typeface="Meiryo UI" panose="020B0604030504040204" pitchFamily="50" charset="-128"/>
                <a:cs typeface="メイリオ" panose="020B0604030504040204" pitchFamily="50" charset="-128"/>
              </a:rPr>
            </a:br>
            <a:r>
              <a:rPr kumimoji="0" lang="ja-JP" altLang="en-US" sz="2000" kern="0">
                <a:solidFill>
                  <a:prstClr val="black"/>
                </a:solidFill>
                <a:latin typeface="Meiryo UI" panose="020B0604030504040204" pitchFamily="50" charset="-128"/>
                <a:ea typeface="Meiryo UI" panose="020B0604030504040204" pitchFamily="50" charset="-128"/>
                <a:cs typeface="メイリオ" panose="020B0604030504040204" pitchFamily="50" charset="-128"/>
              </a:rPr>
              <a:t>残留基準値</a:t>
            </a:r>
            <a:endParaRPr kumimoji="0" lang="en-US" altLang="ja-JP" sz="2000" kern="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a:p>
            <a:pPr algn="ctr">
              <a:defRPr/>
            </a:pPr>
            <a:r>
              <a:rPr kumimoji="0" lang="ja-JP" altLang="en-US" sz="2000" kern="0">
                <a:solidFill>
                  <a:prstClr val="black"/>
                </a:solidFill>
                <a:latin typeface="Meiryo UI" panose="020B0604030504040204" pitchFamily="50" charset="-128"/>
                <a:ea typeface="Meiryo UI" panose="020B0604030504040204" pitchFamily="50" charset="-128"/>
                <a:cs typeface="メイリオ" panose="020B0604030504040204" pitchFamily="50" charset="-128"/>
              </a:rPr>
              <a:t>の設定</a:t>
            </a:r>
          </a:p>
        </p:txBody>
      </p:sp>
      <p:sp>
        <p:nvSpPr>
          <p:cNvPr id="69" name="AutoShape 23">
            <a:extLst>
              <a:ext uri="{FF2B5EF4-FFF2-40B4-BE49-F238E27FC236}">
                <a16:creationId xmlns:a16="http://schemas.microsoft.com/office/drawing/2014/main" id="{9E96AD4B-3969-6930-9000-F2BF5A547024}"/>
              </a:ext>
            </a:extLst>
          </p:cNvPr>
          <p:cNvSpPr>
            <a:spLocks noChangeArrowheads="1"/>
          </p:cNvSpPr>
          <p:nvPr/>
        </p:nvSpPr>
        <p:spPr bwMode="auto">
          <a:xfrm flipH="1">
            <a:off x="4202312" y="3276600"/>
            <a:ext cx="1851780" cy="2034181"/>
          </a:xfrm>
          <a:prstGeom prst="flowChartProcess">
            <a:avLst/>
          </a:prstGeom>
          <a:solidFill>
            <a:sysClr val="window" lastClr="FFFFFF"/>
          </a:solidFill>
          <a:ln w="9525">
            <a:solidFill>
              <a:sysClr val="windowText" lastClr="000000"/>
            </a:solidFill>
            <a:miter lim="800000"/>
            <a:headEnd/>
            <a:tailEnd/>
          </a:ln>
        </p:spPr>
        <p:txBody>
          <a:bodyPr wrap="none" anchor="ctr"/>
          <a:lstStyle/>
          <a:p>
            <a:pPr marL="285750" indent="-285750">
              <a:buFont typeface="Arial" panose="020B0604020202020204" pitchFamily="34" charset="0"/>
              <a:buChar char="•"/>
              <a:defRPr/>
            </a:pPr>
            <a:r>
              <a:rPr kumimoji="0" lang="ja-JP" altLang="en-US" sz="1600" kern="0">
                <a:solidFill>
                  <a:prstClr val="black"/>
                </a:solidFill>
                <a:latin typeface="Meiryo UI" panose="020B0604030504040204" pitchFamily="50" charset="-128"/>
                <a:ea typeface="Meiryo UI" panose="020B0604030504040204" pitchFamily="50" charset="-128"/>
                <a:cs typeface="メイリオ" panose="020B0604030504040204" pitchFamily="50" charset="-128"/>
              </a:rPr>
              <a:t>水生生物や鳥等</a:t>
            </a:r>
            <a:br>
              <a:rPr kumimoji="0" lang="en-US" altLang="ja-JP" sz="1600" kern="0">
                <a:solidFill>
                  <a:prstClr val="black"/>
                </a:solidFill>
                <a:latin typeface="Meiryo UI" panose="020B0604030504040204" pitchFamily="50" charset="-128"/>
                <a:ea typeface="Meiryo UI" panose="020B0604030504040204" pitchFamily="50" charset="-128"/>
                <a:cs typeface="メイリオ" panose="020B0604030504040204" pitchFamily="50" charset="-128"/>
              </a:rPr>
            </a:br>
            <a:r>
              <a:rPr kumimoji="0" lang="ja-JP" altLang="en-US" sz="1600" kern="0">
                <a:solidFill>
                  <a:prstClr val="black"/>
                </a:solidFill>
                <a:latin typeface="Meiryo UI" panose="020B0604030504040204" pitchFamily="50" charset="-128"/>
                <a:ea typeface="Meiryo UI" panose="020B0604030504040204" pitchFamily="50" charset="-128"/>
                <a:cs typeface="メイリオ" panose="020B0604030504040204" pitchFamily="50" charset="-128"/>
              </a:rPr>
              <a:t>への影響評価</a:t>
            </a:r>
          </a:p>
          <a:p>
            <a:pPr marL="285750" indent="-285750">
              <a:buFont typeface="Arial" panose="020B0604020202020204" pitchFamily="34" charset="0"/>
              <a:buChar char="•"/>
              <a:defRPr/>
            </a:pPr>
            <a:r>
              <a:rPr kumimoji="0" lang="ja-JP" altLang="en-US" sz="1600" kern="0">
                <a:solidFill>
                  <a:prstClr val="black"/>
                </a:solidFill>
                <a:latin typeface="Meiryo UI" panose="020B0604030504040204" pitchFamily="50" charset="-128"/>
                <a:ea typeface="Meiryo UI" panose="020B0604030504040204" pitchFamily="50" charset="-128"/>
                <a:cs typeface="メイリオ" panose="020B0604030504040204" pitchFamily="50" charset="-128"/>
              </a:rPr>
              <a:t>水質への影響</a:t>
            </a:r>
            <a:br>
              <a:rPr kumimoji="0" lang="en-US" altLang="ja-JP" sz="1600" kern="0">
                <a:solidFill>
                  <a:prstClr val="black"/>
                </a:solidFill>
                <a:latin typeface="Meiryo UI" panose="020B0604030504040204" pitchFamily="50" charset="-128"/>
                <a:ea typeface="Meiryo UI" panose="020B0604030504040204" pitchFamily="50" charset="-128"/>
                <a:cs typeface="メイリオ" panose="020B0604030504040204" pitchFamily="50" charset="-128"/>
              </a:rPr>
            </a:br>
            <a:r>
              <a:rPr kumimoji="0" lang="ja-JP" altLang="en-US" sz="1600" kern="0">
                <a:solidFill>
                  <a:prstClr val="black"/>
                </a:solidFill>
                <a:latin typeface="Meiryo UI" panose="020B0604030504040204" pitchFamily="50" charset="-128"/>
                <a:ea typeface="Meiryo UI" panose="020B0604030504040204" pitchFamily="50" charset="-128"/>
                <a:cs typeface="メイリオ" panose="020B0604030504040204" pitchFamily="50" charset="-128"/>
              </a:rPr>
              <a:t>評価</a:t>
            </a:r>
          </a:p>
          <a:p>
            <a:pPr marL="285750" indent="-285750">
              <a:buFont typeface="Arial" panose="020B0604020202020204" pitchFamily="34" charset="0"/>
              <a:buChar char="•"/>
              <a:defRPr/>
            </a:pPr>
            <a:r>
              <a:rPr kumimoji="0" lang="ja-JP" altLang="en-US" sz="1600" kern="0">
                <a:solidFill>
                  <a:prstClr val="black"/>
                </a:solidFill>
                <a:latin typeface="Meiryo UI" panose="020B0604030504040204" pitchFamily="50" charset="-128"/>
                <a:ea typeface="Meiryo UI" panose="020B0604030504040204" pitchFamily="50" charset="-128"/>
                <a:cs typeface="メイリオ" panose="020B0604030504040204" pitchFamily="50" charset="-128"/>
              </a:rPr>
              <a:t>これらに関する</a:t>
            </a:r>
            <a:br>
              <a:rPr kumimoji="0" lang="ja-JP" altLang="en-US" sz="1600" kern="0">
                <a:solidFill>
                  <a:prstClr val="black"/>
                </a:solidFill>
                <a:latin typeface="Meiryo UI" panose="020B0604030504040204" pitchFamily="50" charset="-128"/>
                <a:ea typeface="Meiryo UI" panose="020B0604030504040204" pitchFamily="50" charset="-128"/>
                <a:cs typeface="メイリオ" panose="020B0604030504040204" pitchFamily="50" charset="-128"/>
              </a:rPr>
            </a:br>
            <a:r>
              <a:rPr kumimoji="0" lang="ja-JP" altLang="en-US" sz="1600" kern="0">
                <a:solidFill>
                  <a:prstClr val="black"/>
                </a:solidFill>
                <a:latin typeface="Meiryo UI" panose="020B0604030504040204" pitchFamily="50" charset="-128"/>
                <a:ea typeface="Meiryo UI" panose="020B0604030504040204" pitchFamily="50" charset="-128"/>
                <a:cs typeface="メイリオ" panose="020B0604030504040204" pitchFamily="50" charset="-128"/>
              </a:rPr>
              <a:t>登録基準値の</a:t>
            </a:r>
            <a:br>
              <a:rPr kumimoji="0" lang="ja-JP" altLang="en-US" sz="1600" kern="0">
                <a:solidFill>
                  <a:prstClr val="black"/>
                </a:solidFill>
                <a:latin typeface="Meiryo UI" panose="020B0604030504040204" pitchFamily="50" charset="-128"/>
                <a:ea typeface="Meiryo UI" panose="020B0604030504040204" pitchFamily="50" charset="-128"/>
                <a:cs typeface="メイリオ" panose="020B0604030504040204" pitchFamily="50" charset="-128"/>
              </a:rPr>
            </a:br>
            <a:r>
              <a:rPr kumimoji="0" lang="ja-JP" altLang="en-US" sz="1600" kern="0">
                <a:solidFill>
                  <a:prstClr val="black"/>
                </a:solidFill>
                <a:latin typeface="Meiryo UI" panose="020B0604030504040204" pitchFamily="50" charset="-128"/>
                <a:ea typeface="Meiryo UI" panose="020B0604030504040204" pitchFamily="50" charset="-128"/>
                <a:cs typeface="メイリオ" panose="020B0604030504040204" pitchFamily="50" charset="-128"/>
              </a:rPr>
              <a:t>設定</a:t>
            </a:r>
          </a:p>
        </p:txBody>
      </p:sp>
      <p:sp>
        <p:nvSpPr>
          <p:cNvPr id="70" name="Line 40">
            <a:extLst>
              <a:ext uri="{FF2B5EF4-FFF2-40B4-BE49-F238E27FC236}">
                <a16:creationId xmlns:a16="http://schemas.microsoft.com/office/drawing/2014/main" id="{CABE7097-5383-04F1-2043-F088E6695479}"/>
              </a:ext>
            </a:extLst>
          </p:cNvPr>
          <p:cNvSpPr>
            <a:spLocks noChangeShapeType="1"/>
          </p:cNvSpPr>
          <p:nvPr/>
        </p:nvSpPr>
        <p:spPr bwMode="auto">
          <a:xfrm>
            <a:off x="3220648" y="2671843"/>
            <a:ext cx="4284000" cy="0"/>
          </a:xfrm>
          <a:prstGeom prst="line">
            <a:avLst/>
          </a:prstGeom>
          <a:noFill/>
          <a:ln w="57150">
            <a:solidFill>
              <a:sysClr val="windowText" lastClr="000000"/>
            </a:solidFill>
            <a:round/>
            <a:headEnd/>
            <a:tailEnd/>
          </a:ln>
        </p:spPr>
        <p:txBody>
          <a:bodyPr/>
          <a:lstStyle/>
          <a:p>
            <a:pPr>
              <a:defRPr/>
            </a:pPr>
            <a:endParaRPr kumimoji="0" lang="ja-JP" altLang="en-US" kern="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p:txBody>
      </p:sp>
      <p:cxnSp>
        <p:nvCxnSpPr>
          <p:cNvPr id="71" name="直線矢印コネクタ 70">
            <a:extLst>
              <a:ext uri="{FF2B5EF4-FFF2-40B4-BE49-F238E27FC236}">
                <a16:creationId xmlns:a16="http://schemas.microsoft.com/office/drawing/2014/main" id="{EC61663B-4C42-5257-D49E-58904BFF3F8C}"/>
              </a:ext>
            </a:extLst>
          </p:cNvPr>
          <p:cNvCxnSpPr/>
          <p:nvPr/>
        </p:nvCxnSpPr>
        <p:spPr>
          <a:xfrm flipH="1">
            <a:off x="8592944" y="4089000"/>
            <a:ext cx="828000" cy="0"/>
          </a:xfrm>
          <a:prstGeom prst="straightConnector1">
            <a:avLst/>
          </a:prstGeom>
          <a:noFill/>
          <a:ln w="38100" cap="flat" cmpd="sng" algn="ctr">
            <a:solidFill>
              <a:sysClr val="windowText" lastClr="000000"/>
            </a:solidFill>
            <a:prstDash val="solid"/>
            <a:headEnd type="none"/>
            <a:tailEnd type="triangle" w="lg" len="lg"/>
          </a:ln>
          <a:effectLst/>
        </p:spPr>
      </p:cxnSp>
      <p:cxnSp>
        <p:nvCxnSpPr>
          <p:cNvPr id="72" name="直線矢印コネクタ 71">
            <a:extLst>
              <a:ext uri="{FF2B5EF4-FFF2-40B4-BE49-F238E27FC236}">
                <a16:creationId xmlns:a16="http://schemas.microsoft.com/office/drawing/2014/main" id="{6371C34D-44E1-606F-3413-54AB0712A1E8}"/>
              </a:ext>
            </a:extLst>
          </p:cNvPr>
          <p:cNvCxnSpPr/>
          <p:nvPr/>
        </p:nvCxnSpPr>
        <p:spPr>
          <a:xfrm flipH="1">
            <a:off x="8592944" y="3849000"/>
            <a:ext cx="828000" cy="0"/>
          </a:xfrm>
          <a:prstGeom prst="straightConnector1">
            <a:avLst/>
          </a:prstGeom>
          <a:noFill/>
          <a:ln w="38100" cap="flat" cmpd="sng" algn="ctr">
            <a:solidFill>
              <a:sysClr val="windowText" lastClr="000000"/>
            </a:solidFill>
            <a:prstDash val="solid"/>
            <a:headEnd type="triangle" w="lg" len="lg"/>
            <a:tailEnd type="none" w="lg" len="lg"/>
          </a:ln>
          <a:effectLst/>
        </p:spPr>
      </p:cxnSp>
      <p:sp>
        <p:nvSpPr>
          <p:cNvPr id="73" name="楕円 72">
            <a:extLst>
              <a:ext uri="{FF2B5EF4-FFF2-40B4-BE49-F238E27FC236}">
                <a16:creationId xmlns:a16="http://schemas.microsoft.com/office/drawing/2014/main" id="{EE08FDE5-9EE8-4145-C06A-098A544EEB3D}"/>
              </a:ext>
            </a:extLst>
          </p:cNvPr>
          <p:cNvSpPr/>
          <p:nvPr/>
        </p:nvSpPr>
        <p:spPr>
          <a:xfrm>
            <a:off x="8580244" y="3122000"/>
            <a:ext cx="864000" cy="612000"/>
          </a:xfrm>
          <a:prstGeom prst="ellipse">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72000" bIns="36000" rtlCol="0" anchor="ctr"/>
          <a:lstStyle/>
          <a:p>
            <a:pPr algn="ctr"/>
            <a:r>
              <a:rPr kumimoji="1" lang="ja-JP" altLang="en-US" sz="2000">
                <a:solidFill>
                  <a:schemeClr val="tx1"/>
                </a:solidFill>
                <a:latin typeface="Meiryo UI" panose="020B0604030504040204" pitchFamily="50" charset="-128"/>
                <a:ea typeface="Meiryo UI" panose="020B0604030504040204" pitchFamily="50" charset="-128"/>
              </a:rPr>
              <a:t>諮問</a:t>
            </a:r>
          </a:p>
        </p:txBody>
      </p:sp>
      <p:sp>
        <p:nvSpPr>
          <p:cNvPr id="74" name="楕円 73">
            <a:extLst>
              <a:ext uri="{FF2B5EF4-FFF2-40B4-BE49-F238E27FC236}">
                <a16:creationId xmlns:a16="http://schemas.microsoft.com/office/drawing/2014/main" id="{8D915255-2FC0-7FE2-A9B9-20D99E1DF3C2}"/>
              </a:ext>
            </a:extLst>
          </p:cNvPr>
          <p:cNvSpPr/>
          <p:nvPr/>
        </p:nvSpPr>
        <p:spPr>
          <a:xfrm>
            <a:off x="8580244" y="4202000"/>
            <a:ext cx="864000" cy="612000"/>
          </a:xfrm>
          <a:prstGeom prst="ellipse">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tIns="72000" bIns="36000" rtlCol="0" anchor="ctr"/>
          <a:lstStyle/>
          <a:p>
            <a:pPr algn="ctr"/>
            <a:r>
              <a:rPr kumimoji="1" lang="ja-JP" altLang="en-US" sz="2000">
                <a:solidFill>
                  <a:schemeClr val="tx1"/>
                </a:solidFill>
                <a:latin typeface="Meiryo UI" panose="020B0604030504040204" pitchFamily="50" charset="-128"/>
                <a:ea typeface="Meiryo UI" panose="020B0604030504040204" pitchFamily="50" charset="-128"/>
              </a:rPr>
              <a:t>答申</a:t>
            </a:r>
          </a:p>
        </p:txBody>
      </p:sp>
    </p:spTree>
    <p:extLst>
      <p:ext uri="{BB962C8B-B14F-4D97-AF65-F5344CB8AC3E}">
        <p14:creationId xmlns:p14="http://schemas.microsoft.com/office/powerpoint/2010/main" val="3051540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E9BCD0E-131C-E6E7-9DDA-1D20ACE68F93}"/>
              </a:ext>
            </a:extLst>
          </p:cNvPr>
          <p:cNvSpPr>
            <a:spLocks noGrp="1"/>
          </p:cNvSpPr>
          <p:nvPr>
            <p:ph type="title"/>
          </p:nvPr>
        </p:nvSpPr>
        <p:spPr>
          <a:xfrm>
            <a:off x="740410" y="879771"/>
            <a:ext cx="10515600" cy="1041851"/>
          </a:xfrm>
        </p:spPr>
        <p:txBody>
          <a:bodyPr/>
          <a:lstStyle/>
          <a:p>
            <a:r>
              <a:rPr kumimoji="1" lang="en-US" altLang="ja-JP" sz="4000"/>
              <a:t>1.</a:t>
            </a:r>
            <a:r>
              <a:rPr kumimoji="1" lang="ja-JP" altLang="en-US" sz="4000"/>
              <a:t> </a:t>
            </a:r>
            <a:r>
              <a:rPr kumimoji="1" lang="ja-JP" altLang="en-US"/>
              <a:t>リスクアナリシス</a:t>
            </a:r>
          </a:p>
        </p:txBody>
      </p:sp>
      <p:sp>
        <p:nvSpPr>
          <p:cNvPr id="4" name="テキスト プレースホルダー 2">
            <a:extLst>
              <a:ext uri="{FF2B5EF4-FFF2-40B4-BE49-F238E27FC236}">
                <a16:creationId xmlns:a16="http://schemas.microsoft.com/office/drawing/2014/main" id="{181D45FA-8248-E3F5-5E5B-A9DDD1FB2F3F}"/>
              </a:ext>
            </a:extLst>
          </p:cNvPr>
          <p:cNvSpPr txBox="1">
            <a:spLocks/>
          </p:cNvSpPr>
          <p:nvPr/>
        </p:nvSpPr>
        <p:spPr>
          <a:xfrm>
            <a:off x="2339730" y="2672198"/>
            <a:ext cx="4278629" cy="3418723"/>
          </a:xfrm>
          <a:prstGeom prst="rect">
            <a:avLst/>
          </a:prstGeom>
        </p:spPr>
        <p:txBody>
          <a:bodyPr vert="horz" lIns="91440" tIns="45720" rIns="91440" bIns="45720" rtlCol="0" anchor="t">
            <a:normAutofit/>
          </a:bodyPr>
          <a:lstStyle>
            <a:lvl1pPr marL="0" indent="0" algn="l" defTabSz="914400" rtl="0" eaLnBrk="1" latinLnBrk="0" hangingPunct="1">
              <a:lnSpc>
                <a:spcPct val="125000"/>
              </a:lnSpc>
              <a:spcBef>
                <a:spcPts val="1000"/>
              </a:spcBef>
              <a:buFont typeface="Arial" panose="020B0604020202020204" pitchFamily="34" charset="0"/>
              <a:buNone/>
              <a:defRPr kumimoji="1" sz="2400" kern="1200">
                <a:solidFill>
                  <a:schemeClr val="tx1">
                    <a:tint val="82000"/>
                  </a:schemeClr>
                </a:solidFill>
                <a:latin typeface="+mn-lt"/>
                <a:ea typeface="+mn-ea"/>
                <a:cs typeface="+mn-cs"/>
              </a:defRPr>
            </a:lvl1pPr>
            <a:lvl2pPr marL="457200" indent="0" algn="l" defTabSz="914400" rtl="0" eaLnBrk="1" latinLnBrk="0" hangingPunct="1">
              <a:lnSpc>
                <a:spcPct val="125000"/>
              </a:lnSpc>
              <a:spcBef>
                <a:spcPts val="500"/>
              </a:spcBef>
              <a:buFont typeface="Arial" panose="020B0604020202020204" pitchFamily="34" charset="0"/>
              <a:buNone/>
              <a:defRPr kumimoji="1" sz="2000" kern="1200">
                <a:solidFill>
                  <a:schemeClr val="tx1">
                    <a:tint val="82000"/>
                  </a:schemeClr>
                </a:solidFill>
                <a:latin typeface="+mn-lt"/>
                <a:ea typeface="+mn-ea"/>
                <a:cs typeface="+mn-cs"/>
              </a:defRPr>
            </a:lvl2pPr>
            <a:lvl3pPr marL="914400" indent="0" algn="l" defTabSz="914400" rtl="0" eaLnBrk="1" latinLnBrk="0" hangingPunct="1">
              <a:lnSpc>
                <a:spcPct val="125000"/>
              </a:lnSpc>
              <a:spcBef>
                <a:spcPts val="500"/>
              </a:spcBef>
              <a:buFont typeface="Arial" panose="020B0604020202020204" pitchFamily="34" charset="0"/>
              <a:buNone/>
              <a:defRPr kumimoji="1" sz="1800" kern="1200">
                <a:solidFill>
                  <a:schemeClr val="tx1">
                    <a:tint val="82000"/>
                  </a:schemeClr>
                </a:solidFill>
                <a:latin typeface="+mn-lt"/>
                <a:ea typeface="+mn-ea"/>
                <a:cs typeface="+mn-cs"/>
              </a:defRPr>
            </a:lvl3pPr>
            <a:lvl4pPr marL="1371600" indent="0" algn="l" defTabSz="914400" rtl="0" eaLnBrk="1" latinLnBrk="0" hangingPunct="1">
              <a:lnSpc>
                <a:spcPct val="125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4pPr>
            <a:lvl5pPr marL="1828800" indent="0" algn="l" defTabSz="914400" rtl="0" eaLnBrk="1" latinLnBrk="0" hangingPunct="1">
              <a:lnSpc>
                <a:spcPct val="125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9pPr>
          </a:lstStyle>
          <a:p>
            <a:pPr marL="342900" indent="-342900">
              <a:buFont typeface="Arial" panose="020B0604020202020204" pitchFamily="34" charset="0"/>
              <a:buChar char="•"/>
            </a:pPr>
            <a:r>
              <a:rPr lang="ja-JP" altLang="en-US" sz="1600"/>
              <a:t>リスクアナリシス（リスク分析）</a:t>
            </a:r>
            <a:endParaRPr lang="en-US" altLang="ja-JP" sz="1600"/>
          </a:p>
          <a:p>
            <a:pPr marL="342900" indent="-342900">
              <a:buFont typeface="Arial" panose="020B0604020202020204" pitchFamily="34" charset="0"/>
              <a:buChar char="•"/>
            </a:pPr>
            <a:r>
              <a:rPr lang="ja-JP" altLang="en-US" sz="1600"/>
              <a:t>リスク／ハザード</a:t>
            </a:r>
            <a:endParaRPr lang="en-US" altLang="ja-JP" sz="1600"/>
          </a:p>
          <a:p>
            <a:pPr marL="342900" indent="-342900">
              <a:buFont typeface="Arial" panose="020B0604020202020204" pitchFamily="34" charset="0"/>
              <a:buChar char="•"/>
            </a:pPr>
            <a:r>
              <a:rPr lang="ja-JP" altLang="en-US" sz="1600"/>
              <a:t>リスク評価</a:t>
            </a:r>
            <a:endParaRPr lang="en-US" altLang="ja-JP" sz="1600"/>
          </a:p>
          <a:p>
            <a:pPr marL="537845" lvl="1" indent="-172720">
              <a:buFont typeface="Arial" panose="020B0604020202020204" pitchFamily="34" charset="0"/>
              <a:buChar char="•"/>
            </a:pPr>
            <a:r>
              <a:rPr lang="ja-JP" altLang="en-US" sz="1200"/>
              <a:t>手順① ハザードの特定（危害要因特定）</a:t>
            </a:r>
            <a:endParaRPr lang="en-US" altLang="ja-JP" sz="1200"/>
          </a:p>
          <a:p>
            <a:pPr marL="537845" lvl="1" indent="-172720">
              <a:buFont typeface="Arial" panose="020B0604020202020204" pitchFamily="34" charset="0"/>
              <a:buChar char="•"/>
            </a:pPr>
            <a:r>
              <a:rPr lang="ja-JP" altLang="en-US" sz="1200"/>
              <a:t>手順② ハザードの特性評価（危害要因判定）</a:t>
            </a:r>
            <a:endParaRPr lang="en-US" altLang="ja-JP" sz="1200"/>
          </a:p>
          <a:p>
            <a:pPr marL="995045" lvl="2" indent="-172720">
              <a:buFont typeface="Wingdings" panose="020B0604020202020204" pitchFamily="34" charset="0"/>
              <a:buChar char="§"/>
            </a:pPr>
            <a:r>
              <a:rPr lang="ja-JP" sz="1200"/>
              <a:t>用量反応評価</a:t>
            </a:r>
            <a:endParaRPr lang="ja-JP" altLang="en-US" sz="1200"/>
          </a:p>
          <a:p>
            <a:pPr marL="537845" lvl="1" indent="-172720">
              <a:buFont typeface="Arial" panose="020B0604020202020204" pitchFamily="34" charset="0"/>
              <a:buChar char="•"/>
            </a:pPr>
            <a:r>
              <a:rPr lang="ja-JP" altLang="en-US" sz="1200"/>
              <a:t>手順③ ばく露評価</a:t>
            </a:r>
            <a:endParaRPr lang="en-US" altLang="ja-JP" sz="1200"/>
          </a:p>
          <a:p>
            <a:pPr marL="537845" lvl="1" indent="-172720">
              <a:buFont typeface="Arial" panose="020B0604020202020204" pitchFamily="34" charset="0"/>
              <a:buChar char="•"/>
            </a:pPr>
            <a:r>
              <a:rPr lang="ja-JP" altLang="en-US" sz="1200"/>
              <a:t>手順④ リスクの判定</a:t>
            </a:r>
            <a:endParaRPr lang="en-US" altLang="ja-JP" sz="1200"/>
          </a:p>
          <a:p>
            <a:pPr marL="537845" lvl="1" indent="-172720">
              <a:buFont typeface="Arial" panose="020B0604020202020204" pitchFamily="34" charset="0"/>
              <a:buChar char="•"/>
            </a:pPr>
            <a:r>
              <a:rPr lang="ja-JP" altLang="en-US" sz="1200"/>
              <a:t>自ら評価</a:t>
            </a:r>
            <a:endParaRPr lang="en-US" altLang="ja-JP" sz="1200"/>
          </a:p>
          <a:p>
            <a:pPr marL="342900" indent="-342900">
              <a:buFont typeface="Arial" panose="020B0604020202020204" pitchFamily="34" charset="0"/>
              <a:buChar char="•"/>
            </a:pPr>
            <a:endParaRPr lang="en-US" altLang="ja-JP" sz="1600"/>
          </a:p>
        </p:txBody>
      </p:sp>
      <p:sp>
        <p:nvSpPr>
          <p:cNvPr id="7" name="正方形/長方形 6">
            <a:extLst>
              <a:ext uri="{FF2B5EF4-FFF2-40B4-BE49-F238E27FC236}">
                <a16:creationId xmlns:a16="http://schemas.microsoft.com/office/drawing/2014/main" id="{6B87C927-3BC6-6B23-6F97-4A0A0269264C}"/>
              </a:ext>
            </a:extLst>
          </p:cNvPr>
          <p:cNvSpPr/>
          <p:nvPr/>
        </p:nvSpPr>
        <p:spPr>
          <a:xfrm>
            <a:off x="11871959" y="667304"/>
            <a:ext cx="330089" cy="1241882"/>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a:t>リスクアナリシス</a:t>
            </a:r>
          </a:p>
        </p:txBody>
      </p:sp>
      <p:sp>
        <p:nvSpPr>
          <p:cNvPr id="5" name="テキスト プレースホルダー 2">
            <a:extLst>
              <a:ext uri="{FF2B5EF4-FFF2-40B4-BE49-F238E27FC236}">
                <a16:creationId xmlns:a16="http://schemas.microsoft.com/office/drawing/2014/main" id="{DDD1A257-82F0-4011-A005-0BB2B69086B6}"/>
              </a:ext>
            </a:extLst>
          </p:cNvPr>
          <p:cNvSpPr txBox="1">
            <a:spLocks/>
          </p:cNvSpPr>
          <p:nvPr/>
        </p:nvSpPr>
        <p:spPr>
          <a:xfrm>
            <a:off x="6815210" y="2672198"/>
            <a:ext cx="3790238" cy="2735580"/>
          </a:xfrm>
          <a:prstGeom prst="rect">
            <a:avLst/>
          </a:prstGeom>
        </p:spPr>
        <p:txBody>
          <a:bodyPr vert="horz" lIns="91440" tIns="45720" rIns="91440" bIns="45720" rtlCol="0" anchor="t">
            <a:normAutofit/>
          </a:bodyPr>
          <a:lstStyle>
            <a:lvl1pPr marL="0" indent="0" algn="l" defTabSz="914400" rtl="0" eaLnBrk="1" latinLnBrk="0" hangingPunct="1">
              <a:lnSpc>
                <a:spcPct val="125000"/>
              </a:lnSpc>
              <a:spcBef>
                <a:spcPts val="1000"/>
              </a:spcBef>
              <a:buFont typeface="Arial" panose="020B0604020202020204" pitchFamily="34" charset="0"/>
              <a:buNone/>
              <a:defRPr kumimoji="1" sz="2400" kern="1200">
                <a:solidFill>
                  <a:schemeClr val="tx1">
                    <a:tint val="82000"/>
                  </a:schemeClr>
                </a:solidFill>
                <a:latin typeface="+mn-lt"/>
                <a:ea typeface="+mn-ea"/>
                <a:cs typeface="+mn-cs"/>
              </a:defRPr>
            </a:lvl1pPr>
            <a:lvl2pPr marL="457200" indent="0" algn="l" defTabSz="914400" rtl="0" eaLnBrk="1" latinLnBrk="0" hangingPunct="1">
              <a:lnSpc>
                <a:spcPct val="125000"/>
              </a:lnSpc>
              <a:spcBef>
                <a:spcPts val="500"/>
              </a:spcBef>
              <a:buFont typeface="Arial" panose="020B0604020202020204" pitchFamily="34" charset="0"/>
              <a:buNone/>
              <a:defRPr kumimoji="1" sz="2000" kern="1200">
                <a:solidFill>
                  <a:schemeClr val="tx1">
                    <a:tint val="82000"/>
                  </a:schemeClr>
                </a:solidFill>
                <a:latin typeface="+mn-lt"/>
                <a:ea typeface="+mn-ea"/>
                <a:cs typeface="+mn-cs"/>
              </a:defRPr>
            </a:lvl2pPr>
            <a:lvl3pPr marL="914400" indent="0" algn="l" defTabSz="914400" rtl="0" eaLnBrk="1" latinLnBrk="0" hangingPunct="1">
              <a:lnSpc>
                <a:spcPct val="125000"/>
              </a:lnSpc>
              <a:spcBef>
                <a:spcPts val="500"/>
              </a:spcBef>
              <a:buFont typeface="Arial" panose="020B0604020202020204" pitchFamily="34" charset="0"/>
              <a:buNone/>
              <a:defRPr kumimoji="1" sz="1800" kern="1200">
                <a:solidFill>
                  <a:schemeClr val="tx1">
                    <a:tint val="82000"/>
                  </a:schemeClr>
                </a:solidFill>
                <a:latin typeface="+mn-lt"/>
                <a:ea typeface="+mn-ea"/>
                <a:cs typeface="+mn-cs"/>
              </a:defRPr>
            </a:lvl3pPr>
            <a:lvl4pPr marL="1371600" indent="0" algn="l" defTabSz="914400" rtl="0" eaLnBrk="1" latinLnBrk="0" hangingPunct="1">
              <a:lnSpc>
                <a:spcPct val="125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4pPr>
            <a:lvl5pPr marL="1828800" indent="0" algn="l" defTabSz="914400" rtl="0" eaLnBrk="1" latinLnBrk="0" hangingPunct="1">
              <a:lnSpc>
                <a:spcPct val="125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9pPr>
          </a:lstStyle>
          <a:p>
            <a:pPr marL="342900" indent="-342900">
              <a:buFont typeface="Arial" panose="020B0604020202020204" pitchFamily="34" charset="0"/>
              <a:buChar char="•"/>
            </a:pPr>
            <a:r>
              <a:rPr lang="ja-JP" altLang="en-US" sz="1600"/>
              <a:t>リスクコミュニケーション</a:t>
            </a:r>
            <a:endParaRPr lang="en-US" altLang="ja-JP" sz="1600"/>
          </a:p>
          <a:p>
            <a:pPr marL="342900" indent="-342900">
              <a:buFont typeface="Arial" panose="020B0604020202020204" pitchFamily="34" charset="0"/>
              <a:buChar char="•"/>
            </a:pPr>
            <a:r>
              <a:rPr lang="en-US" altLang="ja-JP" sz="1600"/>
              <a:t>ALARA</a:t>
            </a:r>
            <a:r>
              <a:rPr lang="ja-JP" altLang="en-US" sz="1600"/>
              <a:t>の原則</a:t>
            </a:r>
            <a:endParaRPr lang="en-US" altLang="ja-JP" sz="1600"/>
          </a:p>
          <a:p>
            <a:pPr marL="342900" indent="-342900">
              <a:buFont typeface="Arial" panose="020B0604020202020204" pitchFamily="34" charset="0"/>
              <a:buChar char="•"/>
            </a:pPr>
            <a:r>
              <a:rPr lang="ja-JP" altLang="en-US" sz="1600"/>
              <a:t>参考</a:t>
            </a:r>
            <a:endParaRPr lang="en-US" altLang="ja-JP" sz="1600"/>
          </a:p>
          <a:p>
            <a:pPr marL="629920" lvl="1" indent="-263525">
              <a:buFont typeface="Arial" panose="020B0604020202020204" pitchFamily="34" charset="0"/>
              <a:buChar char="•"/>
            </a:pPr>
            <a:r>
              <a:rPr lang="ja-JP" altLang="en-US" sz="1200"/>
              <a:t>食品</a:t>
            </a:r>
            <a:endParaRPr lang="en-US" altLang="ja-JP" sz="1200"/>
          </a:p>
          <a:p>
            <a:pPr marL="629920" lvl="1" indent="-263525">
              <a:buFont typeface="Arial" panose="020B0604020202020204" pitchFamily="34" charset="0"/>
              <a:buChar char="•"/>
            </a:pPr>
            <a:r>
              <a:rPr lang="ja-JP" altLang="en-US" sz="1200"/>
              <a:t>食品安全行政の関係組織       （例：農薬登録における各機関の役割）</a:t>
            </a:r>
            <a:endParaRPr lang="ja-JP"/>
          </a:p>
        </p:txBody>
      </p:sp>
      <p:sp>
        <p:nvSpPr>
          <p:cNvPr id="6" name="正方形/長方形 5">
            <a:extLst>
              <a:ext uri="{FF2B5EF4-FFF2-40B4-BE49-F238E27FC236}">
                <a16:creationId xmlns:a16="http://schemas.microsoft.com/office/drawing/2014/main" id="{0A82A34D-AFE5-AD94-EA2A-89CE83BD2576}"/>
              </a:ext>
            </a:extLst>
          </p:cNvPr>
          <p:cNvSpPr/>
          <p:nvPr/>
        </p:nvSpPr>
        <p:spPr>
          <a:xfrm>
            <a:off x="2339730" y="2316480"/>
            <a:ext cx="7537941" cy="45719"/>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811211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E81B83-CAE6-88CC-049A-6C85999BBF3F}"/>
              </a:ext>
            </a:extLst>
          </p:cNvPr>
          <p:cNvSpPr>
            <a:spLocks noGrp="1"/>
          </p:cNvSpPr>
          <p:nvPr>
            <p:ph type="title"/>
          </p:nvPr>
        </p:nvSpPr>
        <p:spPr/>
        <p:txBody>
          <a:bodyPr/>
          <a:lstStyle/>
          <a:p>
            <a:r>
              <a:rPr kumimoji="1" lang="ja-JP" altLang="en-US"/>
              <a:t>リスクアナリシス（リスク分析）</a:t>
            </a:r>
          </a:p>
        </p:txBody>
      </p:sp>
      <p:sp>
        <p:nvSpPr>
          <p:cNvPr id="3" name="コンテンツ プレースホルダー 2">
            <a:extLst>
              <a:ext uri="{FF2B5EF4-FFF2-40B4-BE49-F238E27FC236}">
                <a16:creationId xmlns:a16="http://schemas.microsoft.com/office/drawing/2014/main" id="{7AD032F0-06DD-08D3-7956-4E5102C6146C}"/>
              </a:ext>
            </a:extLst>
          </p:cNvPr>
          <p:cNvSpPr>
            <a:spLocks noGrp="1"/>
          </p:cNvSpPr>
          <p:nvPr>
            <p:ph idx="1"/>
          </p:nvPr>
        </p:nvSpPr>
        <p:spPr>
          <a:xfrm>
            <a:off x="575260" y="912340"/>
            <a:ext cx="5941287" cy="5519052"/>
          </a:xfrm>
        </p:spPr>
        <p:txBody>
          <a:bodyPr>
            <a:normAutofit/>
          </a:bodyPr>
          <a:lstStyle/>
          <a:p>
            <a:pPr marL="0" indent="0">
              <a:buNone/>
            </a:pPr>
            <a:endParaRPr lang="en-US" altLang="ja-JP" sz="100"/>
          </a:p>
          <a:p>
            <a:pPr marL="92075" indent="0">
              <a:buNone/>
            </a:pPr>
            <a:r>
              <a:rPr lang="ja-JP" altLang="en-US" sz="1800"/>
              <a:t>食品中に含まれるハザードを摂取することによって</a:t>
            </a:r>
            <a:br>
              <a:rPr lang="en-US" altLang="ja-JP" sz="1800"/>
            </a:br>
            <a:r>
              <a:rPr lang="ja-JP" altLang="en-US" sz="1800"/>
              <a:t>ヒトの健康に悪影響を及ぼす可能性がある場合に、その発生を防止し、又はそのリスクを低減するための考え方</a:t>
            </a:r>
          </a:p>
          <a:p>
            <a:pPr marL="92075" indent="0">
              <a:buNone/>
            </a:pPr>
            <a:r>
              <a:rPr lang="ja-JP" altLang="en-US" sz="1800"/>
              <a:t>リスク管理、リスク評価及びリスクコミュニケーションの</a:t>
            </a:r>
            <a:br>
              <a:rPr lang="en-US" altLang="ja-JP" sz="1800"/>
            </a:br>
            <a:r>
              <a:rPr lang="en-US" altLang="ja-JP" sz="1800"/>
              <a:t>3</a:t>
            </a:r>
            <a:r>
              <a:rPr lang="ja-JP" altLang="en-US" sz="1800"/>
              <a:t>つの要素からなる</a:t>
            </a:r>
            <a:endParaRPr lang="en-US" altLang="ja-JP" sz="1800"/>
          </a:p>
          <a:p>
            <a:pPr marL="92075" indent="0">
              <a:buNone/>
            </a:pPr>
            <a:r>
              <a:rPr lang="ja-JP" altLang="en-US" sz="1800"/>
              <a:t>国際的に、この考え方に基づく食品安全行政が進められている</a:t>
            </a:r>
          </a:p>
        </p:txBody>
      </p:sp>
      <p:sp>
        <p:nvSpPr>
          <p:cNvPr id="7" name="四角形: 角を丸くする 6">
            <a:extLst>
              <a:ext uri="{FF2B5EF4-FFF2-40B4-BE49-F238E27FC236}">
                <a16:creationId xmlns:a16="http://schemas.microsoft.com/office/drawing/2014/main" id="{38718D96-515C-7392-F5C4-67DC38B582DD}"/>
              </a:ext>
            </a:extLst>
          </p:cNvPr>
          <p:cNvSpPr/>
          <p:nvPr/>
        </p:nvSpPr>
        <p:spPr>
          <a:xfrm>
            <a:off x="598142" y="4622861"/>
            <a:ext cx="5941286" cy="1790903"/>
          </a:xfrm>
          <a:prstGeom prst="roundRect">
            <a:avLst>
              <a:gd name="adj" fmla="val 18370"/>
            </a:avLst>
          </a:prstGeom>
          <a:solidFill>
            <a:srgbClr val="EEEEE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コンテンツ プレースホルダー 2">
            <a:extLst>
              <a:ext uri="{FF2B5EF4-FFF2-40B4-BE49-F238E27FC236}">
                <a16:creationId xmlns:a16="http://schemas.microsoft.com/office/drawing/2014/main" id="{6B0296FC-61A4-BDAF-F93E-C68A41B13981}"/>
              </a:ext>
            </a:extLst>
          </p:cNvPr>
          <p:cNvSpPr txBox="1">
            <a:spLocks/>
          </p:cNvSpPr>
          <p:nvPr/>
        </p:nvSpPr>
        <p:spPr>
          <a:xfrm>
            <a:off x="856477" y="4727702"/>
            <a:ext cx="5753530" cy="1844584"/>
          </a:xfrm>
          <a:prstGeom prst="rect">
            <a:avLst/>
          </a:prstGeom>
        </p:spPr>
        <p:txBody>
          <a:bodyPr vert="horz" lIns="91440" tIns="45720" rIns="91440" bIns="45720" rtlCol="0">
            <a:norm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spcBef>
                <a:spcPts val="0"/>
              </a:spcBef>
              <a:buNone/>
            </a:pPr>
            <a:r>
              <a:rPr kumimoji="1" lang="ja-JP" altLang="ja-JP" sz="1500" kern="1200">
                <a:solidFill>
                  <a:srgbClr val="000000"/>
                </a:solidFill>
                <a:effectLst/>
                <a:latin typeface="BIZ UDPゴシック" panose="020B0400000000000000" pitchFamily="50" charset="-128"/>
                <a:ea typeface="BIZ UDPゴシック" panose="020B0400000000000000" pitchFamily="50" charset="-128"/>
                <a:cs typeface="+mn-cs"/>
              </a:rPr>
              <a:t>食品</a:t>
            </a:r>
            <a:r>
              <a:rPr kumimoji="1" lang="ja-JP" altLang="en-US" sz="1500" kern="1200">
                <a:solidFill>
                  <a:srgbClr val="000000"/>
                </a:solidFill>
                <a:effectLst/>
                <a:latin typeface="BIZ UDPゴシック" panose="020B0400000000000000" pitchFamily="50" charset="-128"/>
                <a:ea typeface="BIZ UDPゴシック" panose="020B0400000000000000" pitchFamily="50" charset="-128"/>
                <a:cs typeface="+mn-cs"/>
              </a:rPr>
              <a:t>が「安全である」とは</a:t>
            </a:r>
            <a:r>
              <a:rPr lang="ja-JP" altLang="en-US" sz="1500">
                <a:solidFill>
                  <a:srgbClr val="000000"/>
                </a:solidFill>
                <a:latin typeface="BIZ UDPゴシック" panose="020B0400000000000000" pitchFamily="50" charset="-128"/>
                <a:ea typeface="BIZ UDPゴシック" panose="020B0400000000000000" pitchFamily="50" charset="-128"/>
              </a:rPr>
              <a:t>、「</a:t>
            </a:r>
            <a:r>
              <a:rPr kumimoji="1" lang="ja-JP" altLang="en-US" sz="1500" kern="1200">
                <a:solidFill>
                  <a:srgbClr val="000000"/>
                </a:solidFill>
                <a:effectLst/>
                <a:latin typeface="BIZ UDPゴシック" panose="020B0400000000000000" pitchFamily="50" charset="-128"/>
                <a:ea typeface="BIZ UDPゴシック" panose="020B0400000000000000" pitchFamily="50" charset="-128"/>
                <a:cs typeface="+mn-cs"/>
              </a:rPr>
              <a:t>予期された方法や意図された方法で作ったり、食べたりした場合に、その食品が食べた人に害を</a:t>
            </a:r>
            <a:br>
              <a:rPr kumimoji="1" lang="en-US" altLang="ja-JP" sz="1500" kern="1200">
                <a:solidFill>
                  <a:srgbClr val="000000"/>
                </a:solidFill>
                <a:effectLst/>
                <a:latin typeface="BIZ UDPゴシック" panose="020B0400000000000000" pitchFamily="50" charset="-128"/>
                <a:ea typeface="BIZ UDPゴシック" panose="020B0400000000000000" pitchFamily="50" charset="-128"/>
                <a:cs typeface="+mn-cs"/>
              </a:rPr>
            </a:br>
            <a:r>
              <a:rPr kumimoji="1" lang="ja-JP" altLang="en-US" sz="1500" kern="1200">
                <a:solidFill>
                  <a:srgbClr val="000000"/>
                </a:solidFill>
                <a:effectLst/>
                <a:latin typeface="BIZ UDPゴシック" panose="020B0400000000000000" pitchFamily="50" charset="-128"/>
                <a:ea typeface="BIZ UDPゴシック" panose="020B0400000000000000" pitchFamily="50" charset="-128"/>
                <a:cs typeface="+mn-cs"/>
              </a:rPr>
              <a:t>与えないという保証」 のこと</a:t>
            </a:r>
            <a:endParaRPr kumimoji="1" lang="en-US" altLang="ja-JP" sz="1500" kern="1200">
              <a:solidFill>
                <a:srgbClr val="000000"/>
              </a:solidFill>
              <a:effectLst/>
              <a:latin typeface="BIZ UDPゴシック" panose="020B0400000000000000" pitchFamily="50" charset="-128"/>
              <a:ea typeface="BIZ UDPゴシック" panose="020B0400000000000000" pitchFamily="50" charset="-128"/>
              <a:cs typeface="+mn-cs"/>
            </a:endParaRPr>
          </a:p>
          <a:p>
            <a:pPr marL="0" indent="0">
              <a:spcBef>
                <a:spcPts val="0"/>
              </a:spcBef>
              <a:buNone/>
            </a:pPr>
            <a:endParaRPr kumimoji="1" lang="ja-JP" altLang="en-US" sz="1000" kern="1200">
              <a:solidFill>
                <a:srgbClr val="000000"/>
              </a:solidFill>
              <a:effectLst/>
              <a:latin typeface="BIZ UDPゴシック" panose="020B0400000000000000" pitchFamily="50" charset="-128"/>
              <a:ea typeface="BIZ UDPゴシック" panose="020B0400000000000000" pitchFamily="50" charset="-128"/>
              <a:cs typeface="+mn-cs"/>
            </a:endParaRPr>
          </a:p>
        </p:txBody>
      </p:sp>
      <p:sp>
        <p:nvSpPr>
          <p:cNvPr id="9" name="テキスト ボックス 8">
            <a:extLst>
              <a:ext uri="{FF2B5EF4-FFF2-40B4-BE49-F238E27FC236}">
                <a16:creationId xmlns:a16="http://schemas.microsoft.com/office/drawing/2014/main" id="{B3BBE3B9-80A0-6D07-0B2E-44038DC03AFC}"/>
              </a:ext>
            </a:extLst>
          </p:cNvPr>
          <p:cNvSpPr txBox="1"/>
          <p:nvPr/>
        </p:nvSpPr>
        <p:spPr>
          <a:xfrm>
            <a:off x="859297" y="5712085"/>
            <a:ext cx="5331511" cy="478387"/>
          </a:xfrm>
          <a:prstGeom prst="rect">
            <a:avLst/>
          </a:prstGeom>
          <a:solidFill>
            <a:schemeClr val="bg1">
              <a:lumMod val="85000"/>
            </a:schemeClr>
          </a:solidFill>
        </p:spPr>
        <p:txBody>
          <a:bodyPr wrap="square" lIns="108000" tIns="36000" rIns="36000" bIns="72000">
            <a:spAutoFit/>
          </a:bodyPr>
          <a:lstStyle/>
          <a:p>
            <a:r>
              <a:rPr kumimoji="1" lang="en-US" altLang="ja-JP" sz="1200" kern="1200">
                <a:solidFill>
                  <a:srgbClr val="000000"/>
                </a:solidFill>
                <a:effectLst/>
                <a:latin typeface="BIZ UDPゴシック" panose="020B0400000000000000" pitchFamily="50" charset="-128"/>
                <a:ea typeface="BIZ UDPゴシック" panose="020B0400000000000000" pitchFamily="50" charset="-128"/>
                <a:cs typeface="+mn-cs"/>
              </a:rPr>
              <a:t>Codex</a:t>
            </a:r>
            <a:r>
              <a:rPr kumimoji="1" lang="ja-JP" altLang="en-US" sz="1200" kern="1200">
                <a:solidFill>
                  <a:srgbClr val="000000"/>
                </a:solidFill>
                <a:effectLst/>
                <a:latin typeface="BIZ UDPゴシック" panose="020B0400000000000000" pitchFamily="50" charset="-128"/>
                <a:ea typeface="BIZ UDPゴシック" panose="020B0400000000000000" pitchFamily="50" charset="-128"/>
                <a:cs typeface="+mn-cs"/>
              </a:rPr>
              <a:t> 食品衛生に関する一般原則 </a:t>
            </a:r>
            <a:endParaRPr kumimoji="1" lang="en-US" altLang="ja-JP" sz="1200" kern="1200">
              <a:solidFill>
                <a:srgbClr val="000000"/>
              </a:solidFill>
              <a:effectLst/>
              <a:latin typeface="BIZ UDPゴシック" panose="020B0400000000000000" pitchFamily="50" charset="-128"/>
              <a:ea typeface="BIZ UDPゴシック" panose="020B0400000000000000" pitchFamily="50" charset="-128"/>
              <a:cs typeface="+mn-cs"/>
            </a:endParaRPr>
          </a:p>
          <a:p>
            <a:r>
              <a:rPr kumimoji="1" lang="ja-JP" altLang="en-US" sz="1200" kern="1200">
                <a:solidFill>
                  <a:srgbClr val="000000"/>
                </a:solidFill>
                <a:effectLst/>
                <a:latin typeface="BIZ UDPゴシック" panose="020B0400000000000000" pitchFamily="50" charset="-128"/>
                <a:ea typeface="BIZ UDPゴシック" panose="020B0400000000000000" pitchFamily="50" charset="-128"/>
                <a:cs typeface="+mn-cs"/>
              </a:rPr>
              <a:t>（</a:t>
            </a:r>
            <a:r>
              <a:rPr kumimoji="1" lang="en-US" altLang="ja-JP" sz="1200" kern="1200">
                <a:solidFill>
                  <a:srgbClr val="000000"/>
                </a:solidFill>
                <a:effectLst/>
                <a:latin typeface="BIZ UDPゴシック" panose="020B0400000000000000" pitchFamily="50" charset="-128"/>
                <a:ea typeface="BIZ UDPゴシック" panose="020B0400000000000000" pitchFamily="50" charset="-128"/>
                <a:cs typeface="+mn-cs"/>
              </a:rPr>
              <a:t>General Principles of Food Hygiene CXC 1-1969 </a:t>
            </a:r>
            <a:r>
              <a:rPr kumimoji="1" lang="ja-JP" altLang="en-US" sz="1200" kern="1200">
                <a:solidFill>
                  <a:srgbClr val="000000"/>
                </a:solidFill>
                <a:effectLst/>
                <a:latin typeface="BIZ UDPゴシック" panose="020B0400000000000000" pitchFamily="50" charset="-128"/>
                <a:ea typeface="BIZ UDPゴシック" panose="020B0400000000000000" pitchFamily="50" charset="-128"/>
                <a:cs typeface="+mn-cs"/>
              </a:rPr>
              <a:t>）</a:t>
            </a:r>
            <a:endParaRPr lang="ja-JP" altLang="en-US" sz="1200"/>
          </a:p>
        </p:txBody>
      </p:sp>
      <p:sp>
        <p:nvSpPr>
          <p:cNvPr id="5" name="四角形: 角を丸くする 32">
            <a:extLst>
              <a:ext uri="{FF2B5EF4-FFF2-40B4-BE49-F238E27FC236}">
                <a16:creationId xmlns:a16="http://schemas.microsoft.com/office/drawing/2014/main" id="{CEAD3901-9470-5FCC-DC9D-267A17369AB5}"/>
              </a:ext>
            </a:extLst>
          </p:cNvPr>
          <p:cNvSpPr/>
          <p:nvPr/>
        </p:nvSpPr>
        <p:spPr>
          <a:xfrm>
            <a:off x="6948701" y="2076925"/>
            <a:ext cx="4250346" cy="2970667"/>
          </a:xfrm>
          <a:custGeom>
            <a:avLst/>
            <a:gdLst>
              <a:gd name="connsiteX0" fmla="*/ 0 w 3872453"/>
              <a:gd name="connsiteY0" fmla="*/ 419930 h 2519528"/>
              <a:gd name="connsiteX1" fmla="*/ 419930 w 3872453"/>
              <a:gd name="connsiteY1" fmla="*/ 0 h 2519528"/>
              <a:gd name="connsiteX2" fmla="*/ 3452523 w 3872453"/>
              <a:gd name="connsiteY2" fmla="*/ 0 h 2519528"/>
              <a:gd name="connsiteX3" fmla="*/ 3872453 w 3872453"/>
              <a:gd name="connsiteY3" fmla="*/ 419930 h 2519528"/>
              <a:gd name="connsiteX4" fmla="*/ 3872453 w 3872453"/>
              <a:gd name="connsiteY4" fmla="*/ 2099598 h 2519528"/>
              <a:gd name="connsiteX5" fmla="*/ 3452523 w 3872453"/>
              <a:gd name="connsiteY5" fmla="*/ 2519528 h 2519528"/>
              <a:gd name="connsiteX6" fmla="*/ 419930 w 3872453"/>
              <a:gd name="connsiteY6" fmla="*/ 2519528 h 2519528"/>
              <a:gd name="connsiteX7" fmla="*/ 0 w 3872453"/>
              <a:gd name="connsiteY7" fmla="*/ 2099598 h 2519528"/>
              <a:gd name="connsiteX8" fmla="*/ 0 w 3872453"/>
              <a:gd name="connsiteY8" fmla="*/ 419930 h 2519528"/>
              <a:gd name="connsiteX0" fmla="*/ 0 w 3872453"/>
              <a:gd name="connsiteY0" fmla="*/ 419930 h 2569769"/>
              <a:gd name="connsiteX1" fmla="*/ 419930 w 3872453"/>
              <a:gd name="connsiteY1" fmla="*/ 0 h 2569769"/>
              <a:gd name="connsiteX2" fmla="*/ 3452523 w 3872453"/>
              <a:gd name="connsiteY2" fmla="*/ 0 h 2569769"/>
              <a:gd name="connsiteX3" fmla="*/ 3872453 w 3872453"/>
              <a:gd name="connsiteY3" fmla="*/ 419930 h 2569769"/>
              <a:gd name="connsiteX4" fmla="*/ 3872453 w 3872453"/>
              <a:gd name="connsiteY4" fmla="*/ 2099598 h 2569769"/>
              <a:gd name="connsiteX5" fmla="*/ 3452523 w 3872453"/>
              <a:gd name="connsiteY5" fmla="*/ 2519528 h 2569769"/>
              <a:gd name="connsiteX6" fmla="*/ 1052976 w 3872453"/>
              <a:gd name="connsiteY6" fmla="*/ 2569769 h 2569769"/>
              <a:gd name="connsiteX7" fmla="*/ 0 w 3872453"/>
              <a:gd name="connsiteY7" fmla="*/ 2099598 h 2569769"/>
              <a:gd name="connsiteX8" fmla="*/ 0 w 3872453"/>
              <a:gd name="connsiteY8" fmla="*/ 419930 h 2569769"/>
              <a:gd name="connsiteX0" fmla="*/ 0 w 3872453"/>
              <a:gd name="connsiteY0" fmla="*/ 419930 h 2569769"/>
              <a:gd name="connsiteX1" fmla="*/ 419930 w 3872453"/>
              <a:gd name="connsiteY1" fmla="*/ 0 h 2569769"/>
              <a:gd name="connsiteX2" fmla="*/ 3452523 w 3872453"/>
              <a:gd name="connsiteY2" fmla="*/ 0 h 2569769"/>
              <a:gd name="connsiteX3" fmla="*/ 3872453 w 3872453"/>
              <a:gd name="connsiteY3" fmla="*/ 419930 h 2569769"/>
              <a:gd name="connsiteX4" fmla="*/ 3872453 w 3872453"/>
              <a:gd name="connsiteY4" fmla="*/ 2099598 h 2569769"/>
              <a:gd name="connsiteX5" fmla="*/ 3452523 w 3872453"/>
              <a:gd name="connsiteY5" fmla="*/ 2519528 h 2569769"/>
              <a:gd name="connsiteX6" fmla="*/ 1052976 w 3872453"/>
              <a:gd name="connsiteY6" fmla="*/ 2569769 h 2569769"/>
              <a:gd name="connsiteX7" fmla="*/ 612949 w 3872453"/>
              <a:gd name="connsiteY7" fmla="*/ 2169936 h 2569769"/>
              <a:gd name="connsiteX8" fmla="*/ 0 w 3872453"/>
              <a:gd name="connsiteY8" fmla="*/ 419930 h 2569769"/>
              <a:gd name="connsiteX0" fmla="*/ 0 w 4013130"/>
              <a:gd name="connsiteY0" fmla="*/ 450075 h 2569769"/>
              <a:gd name="connsiteX1" fmla="*/ 560607 w 4013130"/>
              <a:gd name="connsiteY1" fmla="*/ 0 h 2569769"/>
              <a:gd name="connsiteX2" fmla="*/ 3593200 w 4013130"/>
              <a:gd name="connsiteY2" fmla="*/ 0 h 2569769"/>
              <a:gd name="connsiteX3" fmla="*/ 4013130 w 4013130"/>
              <a:gd name="connsiteY3" fmla="*/ 419930 h 2569769"/>
              <a:gd name="connsiteX4" fmla="*/ 4013130 w 4013130"/>
              <a:gd name="connsiteY4" fmla="*/ 2099598 h 2569769"/>
              <a:gd name="connsiteX5" fmla="*/ 3593200 w 4013130"/>
              <a:gd name="connsiteY5" fmla="*/ 2519528 h 2569769"/>
              <a:gd name="connsiteX6" fmla="*/ 1193653 w 4013130"/>
              <a:gd name="connsiteY6" fmla="*/ 2569769 h 2569769"/>
              <a:gd name="connsiteX7" fmla="*/ 753626 w 4013130"/>
              <a:gd name="connsiteY7" fmla="*/ 2169936 h 2569769"/>
              <a:gd name="connsiteX8" fmla="*/ 0 w 4013130"/>
              <a:gd name="connsiteY8" fmla="*/ 450075 h 2569769"/>
              <a:gd name="connsiteX0" fmla="*/ 0 w 4013130"/>
              <a:gd name="connsiteY0" fmla="*/ 450075 h 2569769"/>
              <a:gd name="connsiteX1" fmla="*/ 560607 w 4013130"/>
              <a:gd name="connsiteY1" fmla="*/ 0 h 2569769"/>
              <a:gd name="connsiteX2" fmla="*/ 3593200 w 4013130"/>
              <a:gd name="connsiteY2" fmla="*/ 0 h 2569769"/>
              <a:gd name="connsiteX3" fmla="*/ 4013130 w 4013130"/>
              <a:gd name="connsiteY3" fmla="*/ 419930 h 2569769"/>
              <a:gd name="connsiteX4" fmla="*/ 4013130 w 4013130"/>
              <a:gd name="connsiteY4" fmla="*/ 2099598 h 2569769"/>
              <a:gd name="connsiteX5" fmla="*/ 3593200 w 4013130"/>
              <a:gd name="connsiteY5" fmla="*/ 2519528 h 2569769"/>
              <a:gd name="connsiteX6" fmla="*/ 1193653 w 4013130"/>
              <a:gd name="connsiteY6" fmla="*/ 2569769 h 2569769"/>
              <a:gd name="connsiteX7" fmla="*/ 683288 w 4013130"/>
              <a:gd name="connsiteY7" fmla="*/ 2250323 h 2569769"/>
              <a:gd name="connsiteX8" fmla="*/ 0 w 4013130"/>
              <a:gd name="connsiteY8" fmla="*/ 450075 h 2569769"/>
              <a:gd name="connsiteX0" fmla="*/ 0 w 4013130"/>
              <a:gd name="connsiteY0" fmla="*/ 450075 h 2579818"/>
              <a:gd name="connsiteX1" fmla="*/ 560607 w 4013130"/>
              <a:gd name="connsiteY1" fmla="*/ 0 h 2579818"/>
              <a:gd name="connsiteX2" fmla="*/ 3593200 w 4013130"/>
              <a:gd name="connsiteY2" fmla="*/ 0 h 2579818"/>
              <a:gd name="connsiteX3" fmla="*/ 4013130 w 4013130"/>
              <a:gd name="connsiteY3" fmla="*/ 419930 h 2579818"/>
              <a:gd name="connsiteX4" fmla="*/ 4013130 w 4013130"/>
              <a:gd name="connsiteY4" fmla="*/ 2099598 h 2579818"/>
              <a:gd name="connsiteX5" fmla="*/ 3080734 w 4013130"/>
              <a:gd name="connsiteY5" fmla="*/ 2579818 h 2579818"/>
              <a:gd name="connsiteX6" fmla="*/ 1193653 w 4013130"/>
              <a:gd name="connsiteY6" fmla="*/ 2569769 h 2579818"/>
              <a:gd name="connsiteX7" fmla="*/ 683288 w 4013130"/>
              <a:gd name="connsiteY7" fmla="*/ 2250323 h 2579818"/>
              <a:gd name="connsiteX8" fmla="*/ 0 w 4013130"/>
              <a:gd name="connsiteY8" fmla="*/ 450075 h 2579818"/>
              <a:gd name="connsiteX0" fmla="*/ 0 w 4013130"/>
              <a:gd name="connsiteY0" fmla="*/ 450075 h 2579818"/>
              <a:gd name="connsiteX1" fmla="*/ 560607 w 4013130"/>
              <a:gd name="connsiteY1" fmla="*/ 0 h 2579818"/>
              <a:gd name="connsiteX2" fmla="*/ 3593200 w 4013130"/>
              <a:gd name="connsiteY2" fmla="*/ 0 h 2579818"/>
              <a:gd name="connsiteX3" fmla="*/ 4013130 w 4013130"/>
              <a:gd name="connsiteY3" fmla="*/ 419930 h 2579818"/>
              <a:gd name="connsiteX4" fmla="*/ 3460470 w 4013130"/>
              <a:gd name="connsiteY4" fmla="*/ 2270420 h 2579818"/>
              <a:gd name="connsiteX5" fmla="*/ 3080734 w 4013130"/>
              <a:gd name="connsiteY5" fmla="*/ 2579818 h 2579818"/>
              <a:gd name="connsiteX6" fmla="*/ 1193653 w 4013130"/>
              <a:gd name="connsiteY6" fmla="*/ 2569769 h 2579818"/>
              <a:gd name="connsiteX7" fmla="*/ 683288 w 4013130"/>
              <a:gd name="connsiteY7" fmla="*/ 2250323 h 2579818"/>
              <a:gd name="connsiteX8" fmla="*/ 0 w 4013130"/>
              <a:gd name="connsiteY8" fmla="*/ 450075 h 2579818"/>
              <a:gd name="connsiteX0" fmla="*/ 0 w 4143758"/>
              <a:gd name="connsiteY0" fmla="*/ 450075 h 2579818"/>
              <a:gd name="connsiteX1" fmla="*/ 560607 w 4143758"/>
              <a:gd name="connsiteY1" fmla="*/ 0 h 2579818"/>
              <a:gd name="connsiteX2" fmla="*/ 3593200 w 4143758"/>
              <a:gd name="connsiteY2" fmla="*/ 0 h 2579818"/>
              <a:gd name="connsiteX3" fmla="*/ 4143758 w 4143758"/>
              <a:gd name="connsiteY3" fmla="*/ 409881 h 2579818"/>
              <a:gd name="connsiteX4" fmla="*/ 3460470 w 4143758"/>
              <a:gd name="connsiteY4" fmla="*/ 2270420 h 2579818"/>
              <a:gd name="connsiteX5" fmla="*/ 3080734 w 4143758"/>
              <a:gd name="connsiteY5" fmla="*/ 2579818 h 2579818"/>
              <a:gd name="connsiteX6" fmla="*/ 1193653 w 4143758"/>
              <a:gd name="connsiteY6" fmla="*/ 2569769 h 2579818"/>
              <a:gd name="connsiteX7" fmla="*/ 683288 w 4143758"/>
              <a:gd name="connsiteY7" fmla="*/ 2250323 h 2579818"/>
              <a:gd name="connsiteX8" fmla="*/ 0 w 4143758"/>
              <a:gd name="connsiteY8" fmla="*/ 450075 h 2579818"/>
              <a:gd name="connsiteX0" fmla="*/ 0 w 4204048"/>
              <a:gd name="connsiteY0" fmla="*/ 450075 h 2579818"/>
              <a:gd name="connsiteX1" fmla="*/ 560607 w 4204048"/>
              <a:gd name="connsiteY1" fmla="*/ 0 h 2579818"/>
              <a:gd name="connsiteX2" fmla="*/ 3593200 w 4204048"/>
              <a:gd name="connsiteY2" fmla="*/ 0 h 2579818"/>
              <a:gd name="connsiteX3" fmla="*/ 4204048 w 4204048"/>
              <a:gd name="connsiteY3" fmla="*/ 409881 h 2579818"/>
              <a:gd name="connsiteX4" fmla="*/ 3460470 w 4204048"/>
              <a:gd name="connsiteY4" fmla="*/ 2270420 h 2579818"/>
              <a:gd name="connsiteX5" fmla="*/ 3080734 w 4204048"/>
              <a:gd name="connsiteY5" fmla="*/ 2579818 h 2579818"/>
              <a:gd name="connsiteX6" fmla="*/ 1193653 w 4204048"/>
              <a:gd name="connsiteY6" fmla="*/ 2569769 h 2579818"/>
              <a:gd name="connsiteX7" fmla="*/ 683288 w 4204048"/>
              <a:gd name="connsiteY7" fmla="*/ 2250323 h 2579818"/>
              <a:gd name="connsiteX8" fmla="*/ 0 w 4204048"/>
              <a:gd name="connsiteY8" fmla="*/ 450075 h 2579818"/>
              <a:gd name="connsiteX0" fmla="*/ 0 w 4250347"/>
              <a:gd name="connsiteY0" fmla="*/ 500334 h 2579818"/>
              <a:gd name="connsiteX1" fmla="*/ 606906 w 4250347"/>
              <a:gd name="connsiteY1" fmla="*/ 0 h 2579818"/>
              <a:gd name="connsiteX2" fmla="*/ 3639499 w 4250347"/>
              <a:gd name="connsiteY2" fmla="*/ 0 h 2579818"/>
              <a:gd name="connsiteX3" fmla="*/ 4250347 w 4250347"/>
              <a:gd name="connsiteY3" fmla="*/ 409881 h 2579818"/>
              <a:gd name="connsiteX4" fmla="*/ 3506769 w 4250347"/>
              <a:gd name="connsiteY4" fmla="*/ 2270420 h 2579818"/>
              <a:gd name="connsiteX5" fmla="*/ 3127033 w 4250347"/>
              <a:gd name="connsiteY5" fmla="*/ 2579818 h 2579818"/>
              <a:gd name="connsiteX6" fmla="*/ 1239952 w 4250347"/>
              <a:gd name="connsiteY6" fmla="*/ 2569769 h 2579818"/>
              <a:gd name="connsiteX7" fmla="*/ 729587 w 4250347"/>
              <a:gd name="connsiteY7" fmla="*/ 2250323 h 2579818"/>
              <a:gd name="connsiteX8" fmla="*/ 0 w 4250347"/>
              <a:gd name="connsiteY8" fmla="*/ 500334 h 2579818"/>
              <a:gd name="connsiteX0" fmla="*/ 0 w 4331369"/>
              <a:gd name="connsiteY0" fmla="*/ 500334 h 2579818"/>
              <a:gd name="connsiteX1" fmla="*/ 606906 w 4331369"/>
              <a:gd name="connsiteY1" fmla="*/ 0 h 2579818"/>
              <a:gd name="connsiteX2" fmla="*/ 3639499 w 4331369"/>
              <a:gd name="connsiteY2" fmla="*/ 0 h 2579818"/>
              <a:gd name="connsiteX3" fmla="*/ 4331369 w 4331369"/>
              <a:gd name="connsiteY3" fmla="*/ 530503 h 2579818"/>
              <a:gd name="connsiteX4" fmla="*/ 3506769 w 4331369"/>
              <a:gd name="connsiteY4" fmla="*/ 2270420 h 2579818"/>
              <a:gd name="connsiteX5" fmla="*/ 3127033 w 4331369"/>
              <a:gd name="connsiteY5" fmla="*/ 2579818 h 2579818"/>
              <a:gd name="connsiteX6" fmla="*/ 1239952 w 4331369"/>
              <a:gd name="connsiteY6" fmla="*/ 2569769 h 2579818"/>
              <a:gd name="connsiteX7" fmla="*/ 729587 w 4331369"/>
              <a:gd name="connsiteY7" fmla="*/ 2250323 h 2579818"/>
              <a:gd name="connsiteX8" fmla="*/ 0 w 4331369"/>
              <a:gd name="connsiteY8" fmla="*/ 500334 h 2579818"/>
              <a:gd name="connsiteX0" fmla="*/ 0 w 4250346"/>
              <a:gd name="connsiteY0" fmla="*/ 500334 h 2579818"/>
              <a:gd name="connsiteX1" fmla="*/ 606906 w 4250346"/>
              <a:gd name="connsiteY1" fmla="*/ 0 h 2579818"/>
              <a:gd name="connsiteX2" fmla="*/ 3639499 w 4250346"/>
              <a:gd name="connsiteY2" fmla="*/ 0 h 2579818"/>
              <a:gd name="connsiteX3" fmla="*/ 4250346 w 4250346"/>
              <a:gd name="connsiteY3" fmla="*/ 480244 h 2579818"/>
              <a:gd name="connsiteX4" fmla="*/ 3506769 w 4250346"/>
              <a:gd name="connsiteY4" fmla="*/ 2270420 h 2579818"/>
              <a:gd name="connsiteX5" fmla="*/ 3127033 w 4250346"/>
              <a:gd name="connsiteY5" fmla="*/ 2579818 h 2579818"/>
              <a:gd name="connsiteX6" fmla="*/ 1239952 w 4250346"/>
              <a:gd name="connsiteY6" fmla="*/ 2569769 h 2579818"/>
              <a:gd name="connsiteX7" fmla="*/ 729587 w 4250346"/>
              <a:gd name="connsiteY7" fmla="*/ 2250323 h 2579818"/>
              <a:gd name="connsiteX8" fmla="*/ 0 w 4250346"/>
              <a:gd name="connsiteY8" fmla="*/ 500334 h 2579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50346" h="2579818">
                <a:moveTo>
                  <a:pt x="0" y="500334"/>
                </a:moveTo>
                <a:cubicBezTo>
                  <a:pt x="0" y="268413"/>
                  <a:pt x="374985" y="0"/>
                  <a:pt x="606906" y="0"/>
                </a:cubicBezTo>
                <a:lnTo>
                  <a:pt x="3639499" y="0"/>
                </a:lnTo>
                <a:cubicBezTo>
                  <a:pt x="3871420" y="0"/>
                  <a:pt x="4250346" y="248323"/>
                  <a:pt x="4250346" y="480244"/>
                </a:cubicBezTo>
                <a:lnTo>
                  <a:pt x="3506769" y="2270420"/>
                </a:lnTo>
                <a:cubicBezTo>
                  <a:pt x="3506769" y="2502341"/>
                  <a:pt x="3358954" y="2579818"/>
                  <a:pt x="3127033" y="2579818"/>
                </a:cubicBezTo>
                <a:lnTo>
                  <a:pt x="1239952" y="2569769"/>
                </a:lnTo>
                <a:cubicBezTo>
                  <a:pt x="1008031" y="2569769"/>
                  <a:pt x="729587" y="2482244"/>
                  <a:pt x="729587" y="2250323"/>
                </a:cubicBezTo>
                <a:lnTo>
                  <a:pt x="0" y="500334"/>
                </a:lnTo>
                <a:close/>
              </a:path>
            </a:pathLst>
          </a:custGeom>
          <a:solidFill>
            <a:srgbClr val="E6F1F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楕円 5">
            <a:extLst>
              <a:ext uri="{FF2B5EF4-FFF2-40B4-BE49-F238E27FC236}">
                <a16:creationId xmlns:a16="http://schemas.microsoft.com/office/drawing/2014/main" id="{EF136599-DDB1-F42A-906F-0F5A6B20D1E6}"/>
              </a:ext>
            </a:extLst>
          </p:cNvPr>
          <p:cNvSpPr/>
          <p:nvPr/>
        </p:nvSpPr>
        <p:spPr>
          <a:xfrm>
            <a:off x="6900676" y="1766786"/>
            <a:ext cx="1471137" cy="1471137"/>
          </a:xfrm>
          <a:prstGeom prst="ellipse">
            <a:avLst/>
          </a:prstGeom>
          <a:solidFill>
            <a:srgbClr val="59A2C3"/>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lang="ja-JP" altLang="en-US"/>
              <a:t>リスク管理</a:t>
            </a:r>
            <a:endParaRPr lang="en-US" altLang="ja-JP"/>
          </a:p>
          <a:p>
            <a:pPr algn="ctr"/>
            <a:endParaRPr lang="en-US" altLang="ja-JP" sz="1100"/>
          </a:p>
          <a:p>
            <a:pPr algn="ctr"/>
            <a:endParaRPr lang="ja-JP" altLang="en-US"/>
          </a:p>
        </p:txBody>
      </p:sp>
      <p:sp>
        <p:nvSpPr>
          <p:cNvPr id="10" name="楕円 9">
            <a:extLst>
              <a:ext uri="{FF2B5EF4-FFF2-40B4-BE49-F238E27FC236}">
                <a16:creationId xmlns:a16="http://schemas.microsoft.com/office/drawing/2014/main" id="{7222976E-13F2-93FB-069D-93E53C33780B}"/>
              </a:ext>
            </a:extLst>
          </p:cNvPr>
          <p:cNvSpPr/>
          <p:nvPr/>
        </p:nvSpPr>
        <p:spPr>
          <a:xfrm>
            <a:off x="9773672" y="1766786"/>
            <a:ext cx="1471137" cy="1471137"/>
          </a:xfrm>
          <a:prstGeom prst="ellipse">
            <a:avLst/>
          </a:prstGeom>
          <a:solidFill>
            <a:srgbClr val="59A2C3"/>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a:t>リスク</a:t>
            </a:r>
            <a:r>
              <a:rPr lang="ja-JP" altLang="en-US"/>
              <a:t>評価</a:t>
            </a:r>
            <a:endParaRPr lang="en-US" altLang="ja-JP"/>
          </a:p>
          <a:p>
            <a:pPr algn="ctr"/>
            <a:endParaRPr kumimoji="1" lang="en-US" altLang="ja-JP" sz="900"/>
          </a:p>
          <a:p>
            <a:pPr algn="ctr"/>
            <a:endParaRPr kumimoji="1" lang="ja-JP" altLang="en-US"/>
          </a:p>
        </p:txBody>
      </p:sp>
      <p:sp>
        <p:nvSpPr>
          <p:cNvPr id="21" name="四角形: 角を丸くする 20">
            <a:extLst>
              <a:ext uri="{FF2B5EF4-FFF2-40B4-BE49-F238E27FC236}">
                <a16:creationId xmlns:a16="http://schemas.microsoft.com/office/drawing/2014/main" id="{4A656108-FBBC-3A98-51FA-2D34A58DC061}"/>
              </a:ext>
            </a:extLst>
          </p:cNvPr>
          <p:cNvSpPr/>
          <p:nvPr/>
        </p:nvSpPr>
        <p:spPr>
          <a:xfrm>
            <a:off x="6931708" y="4682585"/>
            <a:ext cx="4272210" cy="1671456"/>
          </a:xfrm>
          <a:prstGeom prst="roundRect">
            <a:avLst/>
          </a:prstGeom>
          <a:solidFill>
            <a:schemeClr val="bg1"/>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楕円 21">
            <a:extLst>
              <a:ext uri="{FF2B5EF4-FFF2-40B4-BE49-F238E27FC236}">
                <a16:creationId xmlns:a16="http://schemas.microsoft.com/office/drawing/2014/main" id="{9E551659-48FB-7AED-DD44-AB864C47433B}"/>
              </a:ext>
            </a:extLst>
          </p:cNvPr>
          <p:cNvSpPr/>
          <p:nvPr/>
        </p:nvSpPr>
        <p:spPr>
          <a:xfrm>
            <a:off x="7221632" y="5088260"/>
            <a:ext cx="990595" cy="990595"/>
          </a:xfrm>
          <a:prstGeom prst="ellips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1600"/>
              <a:t>事業者</a:t>
            </a:r>
          </a:p>
        </p:txBody>
      </p:sp>
      <p:sp>
        <p:nvSpPr>
          <p:cNvPr id="23" name="楕円 22">
            <a:extLst>
              <a:ext uri="{FF2B5EF4-FFF2-40B4-BE49-F238E27FC236}">
                <a16:creationId xmlns:a16="http://schemas.microsoft.com/office/drawing/2014/main" id="{48DFD5CC-D732-C888-DB3B-CD0733154D97}"/>
              </a:ext>
            </a:extLst>
          </p:cNvPr>
          <p:cNvSpPr/>
          <p:nvPr/>
        </p:nvSpPr>
        <p:spPr>
          <a:xfrm>
            <a:off x="8538255" y="5088260"/>
            <a:ext cx="990595" cy="990595"/>
          </a:xfrm>
          <a:prstGeom prst="ellips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1600"/>
              <a:t>消費者</a:t>
            </a:r>
          </a:p>
        </p:txBody>
      </p:sp>
      <p:sp>
        <p:nvSpPr>
          <p:cNvPr id="24" name="楕円 23">
            <a:extLst>
              <a:ext uri="{FF2B5EF4-FFF2-40B4-BE49-F238E27FC236}">
                <a16:creationId xmlns:a16="http://schemas.microsoft.com/office/drawing/2014/main" id="{D0C629B3-0FCF-C846-3646-A13A3DF5BA2C}"/>
              </a:ext>
            </a:extLst>
          </p:cNvPr>
          <p:cNvSpPr/>
          <p:nvPr/>
        </p:nvSpPr>
        <p:spPr>
          <a:xfrm>
            <a:off x="9854879" y="5088260"/>
            <a:ext cx="990595" cy="990595"/>
          </a:xfrm>
          <a:prstGeom prst="ellips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lang="ja-JP" altLang="en-US" sz="1600"/>
              <a:t>専門家</a:t>
            </a:r>
            <a:endParaRPr kumimoji="1" lang="ja-JP" altLang="en-US" sz="1600"/>
          </a:p>
        </p:txBody>
      </p:sp>
      <p:sp>
        <p:nvSpPr>
          <p:cNvPr id="25" name="コンテンツ プレースホルダー 2">
            <a:extLst>
              <a:ext uri="{FF2B5EF4-FFF2-40B4-BE49-F238E27FC236}">
                <a16:creationId xmlns:a16="http://schemas.microsoft.com/office/drawing/2014/main" id="{48D3FCA3-62DF-B329-AE5D-7896FDA29444}"/>
              </a:ext>
            </a:extLst>
          </p:cNvPr>
          <p:cNvSpPr txBox="1">
            <a:spLocks/>
          </p:cNvSpPr>
          <p:nvPr/>
        </p:nvSpPr>
        <p:spPr>
          <a:xfrm>
            <a:off x="7221632" y="4728082"/>
            <a:ext cx="3872453" cy="614031"/>
          </a:xfrm>
          <a:prstGeom prst="rect">
            <a:avLst/>
          </a:prstGeom>
        </p:spPr>
        <p:txBody>
          <a:bodyPr vert="horz" lIns="91440" tIns="45720" rIns="91440" bIns="45720" rtlCol="0">
            <a:norm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spcBef>
                <a:spcPts val="0"/>
              </a:spcBef>
              <a:buNone/>
            </a:pPr>
            <a:r>
              <a:rPr kumimoji="1" lang="ja-JP" altLang="en-US" sz="1600" kern="1200">
                <a:solidFill>
                  <a:srgbClr val="000000"/>
                </a:solidFill>
                <a:effectLst/>
                <a:latin typeface="BIZ UDPゴシック" panose="020B0400000000000000" pitchFamily="50" charset="-128"/>
                <a:ea typeface="BIZ UDPゴシック" panose="020B0400000000000000" pitchFamily="50" charset="-128"/>
                <a:cs typeface="+mn-cs"/>
              </a:rPr>
              <a:t>関係者（ステークホルダー）</a:t>
            </a:r>
          </a:p>
        </p:txBody>
      </p:sp>
      <p:sp>
        <p:nvSpPr>
          <p:cNvPr id="26" name="コンテンツ プレースホルダー 2">
            <a:extLst>
              <a:ext uri="{FF2B5EF4-FFF2-40B4-BE49-F238E27FC236}">
                <a16:creationId xmlns:a16="http://schemas.microsoft.com/office/drawing/2014/main" id="{3F694735-5CA8-6447-BE95-DF0FA000ED50}"/>
              </a:ext>
            </a:extLst>
          </p:cNvPr>
          <p:cNvSpPr txBox="1">
            <a:spLocks/>
          </p:cNvSpPr>
          <p:nvPr/>
        </p:nvSpPr>
        <p:spPr>
          <a:xfrm>
            <a:off x="10459005" y="5983821"/>
            <a:ext cx="772939" cy="397217"/>
          </a:xfrm>
          <a:prstGeom prst="rect">
            <a:avLst/>
          </a:prstGeom>
        </p:spPr>
        <p:txBody>
          <a:bodyPr vert="horz" lIns="91440" tIns="45720" rIns="91440" bIns="45720" rtlCol="0">
            <a:norm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spcBef>
                <a:spcPts val="0"/>
              </a:spcBef>
              <a:buNone/>
            </a:pPr>
            <a:r>
              <a:rPr kumimoji="1" lang="ja-JP" altLang="en-US" sz="1400" kern="1200">
                <a:solidFill>
                  <a:srgbClr val="000000"/>
                </a:solidFill>
                <a:effectLst/>
                <a:latin typeface="BIZ UDPゴシック" panose="020B0400000000000000" pitchFamily="50" charset="-128"/>
                <a:ea typeface="BIZ UDPゴシック" panose="020B0400000000000000" pitchFamily="50" charset="-128"/>
                <a:cs typeface="+mn-cs"/>
              </a:rPr>
              <a:t>など</a:t>
            </a:r>
          </a:p>
        </p:txBody>
      </p:sp>
      <p:sp>
        <p:nvSpPr>
          <p:cNvPr id="27" name="コンテンツ プレースホルダー 2">
            <a:extLst>
              <a:ext uri="{FF2B5EF4-FFF2-40B4-BE49-F238E27FC236}">
                <a16:creationId xmlns:a16="http://schemas.microsoft.com/office/drawing/2014/main" id="{47FFB66A-4197-FDB7-BD19-A0DA28940B1F}"/>
              </a:ext>
            </a:extLst>
          </p:cNvPr>
          <p:cNvSpPr txBox="1">
            <a:spLocks/>
          </p:cNvSpPr>
          <p:nvPr/>
        </p:nvSpPr>
        <p:spPr>
          <a:xfrm>
            <a:off x="7775119" y="2963410"/>
            <a:ext cx="2603005" cy="962328"/>
          </a:xfrm>
          <a:prstGeom prst="rect">
            <a:avLst/>
          </a:prstGeom>
        </p:spPr>
        <p:txBody>
          <a:bodyPr vert="horz" lIns="91440" tIns="45720" rIns="91440" bIns="45720" rtlCol="0">
            <a:norm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spcBef>
                <a:spcPts val="0"/>
              </a:spcBef>
              <a:buNone/>
            </a:pPr>
            <a:r>
              <a:rPr kumimoji="1" lang="ja-JP" altLang="en-US" sz="1800" b="1" kern="1200">
                <a:solidFill>
                  <a:srgbClr val="000000"/>
                </a:solidFill>
                <a:effectLst/>
                <a:latin typeface="BIZ UDPゴシック" panose="020B0400000000000000" pitchFamily="50" charset="-128"/>
                <a:ea typeface="BIZ UDPゴシック" panose="020B0400000000000000" pitchFamily="50" charset="-128"/>
                <a:cs typeface="+mn-cs"/>
              </a:rPr>
              <a:t>リスク</a:t>
            </a:r>
            <a:endParaRPr kumimoji="1" lang="en-US" altLang="ja-JP" sz="1800" b="1" kern="1200">
              <a:solidFill>
                <a:srgbClr val="000000"/>
              </a:solidFill>
              <a:effectLst/>
              <a:latin typeface="BIZ UDPゴシック" panose="020B0400000000000000" pitchFamily="50" charset="-128"/>
              <a:ea typeface="BIZ UDPゴシック" panose="020B0400000000000000" pitchFamily="50" charset="-128"/>
              <a:cs typeface="+mn-cs"/>
            </a:endParaRPr>
          </a:p>
          <a:p>
            <a:pPr marL="0" indent="0" algn="ctr">
              <a:spcBef>
                <a:spcPts val="0"/>
              </a:spcBef>
              <a:buNone/>
            </a:pPr>
            <a:r>
              <a:rPr kumimoji="1" lang="ja-JP" altLang="en-US" sz="1800" b="1" kern="1200">
                <a:solidFill>
                  <a:srgbClr val="000000"/>
                </a:solidFill>
                <a:effectLst/>
                <a:latin typeface="BIZ UDPゴシック" panose="020B0400000000000000" pitchFamily="50" charset="-128"/>
                <a:ea typeface="BIZ UDPゴシック" panose="020B0400000000000000" pitchFamily="50" charset="-128"/>
                <a:cs typeface="+mn-cs"/>
              </a:rPr>
              <a:t>コミュニケーション</a:t>
            </a:r>
          </a:p>
        </p:txBody>
      </p:sp>
      <p:sp>
        <p:nvSpPr>
          <p:cNvPr id="28" name="矢印: 左右 27">
            <a:extLst>
              <a:ext uri="{FF2B5EF4-FFF2-40B4-BE49-F238E27FC236}">
                <a16:creationId xmlns:a16="http://schemas.microsoft.com/office/drawing/2014/main" id="{106D4239-AC68-AF8C-A463-3C3B3EF2C09F}"/>
              </a:ext>
            </a:extLst>
          </p:cNvPr>
          <p:cNvSpPr/>
          <p:nvPr/>
        </p:nvSpPr>
        <p:spPr>
          <a:xfrm>
            <a:off x="8461761" y="2208180"/>
            <a:ext cx="1220287" cy="430112"/>
          </a:xfrm>
          <a:prstGeom prst="leftRightArrow">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矢印: 左右 28">
            <a:extLst>
              <a:ext uri="{FF2B5EF4-FFF2-40B4-BE49-F238E27FC236}">
                <a16:creationId xmlns:a16="http://schemas.microsoft.com/office/drawing/2014/main" id="{0CABDE4A-3548-D37B-FEF0-A643E653E2BB}"/>
              </a:ext>
            </a:extLst>
          </p:cNvPr>
          <p:cNvSpPr/>
          <p:nvPr/>
        </p:nvSpPr>
        <p:spPr>
          <a:xfrm rot="4169673">
            <a:off x="7067962" y="3766108"/>
            <a:ext cx="1405935" cy="430112"/>
          </a:xfrm>
          <a:prstGeom prst="leftRightArrow">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コンテンツ プレースホルダー 2">
            <a:extLst>
              <a:ext uri="{FF2B5EF4-FFF2-40B4-BE49-F238E27FC236}">
                <a16:creationId xmlns:a16="http://schemas.microsoft.com/office/drawing/2014/main" id="{BF2D996F-066A-C6AF-E309-E5EF664368D7}"/>
              </a:ext>
            </a:extLst>
          </p:cNvPr>
          <p:cNvSpPr txBox="1">
            <a:spLocks/>
          </p:cNvSpPr>
          <p:nvPr/>
        </p:nvSpPr>
        <p:spPr>
          <a:xfrm>
            <a:off x="9820118" y="2496894"/>
            <a:ext cx="1431922" cy="619286"/>
          </a:xfrm>
          <a:prstGeom prst="rect">
            <a:avLst/>
          </a:prstGeom>
        </p:spPr>
        <p:txBody>
          <a:bodyPr vert="horz" lIns="91440" tIns="45720" rIns="91440" bIns="45720" rtlCol="0">
            <a:norm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spcBef>
                <a:spcPts val="0"/>
              </a:spcBef>
              <a:buNone/>
            </a:pPr>
            <a:r>
              <a:rPr kumimoji="1" lang="ja-JP" altLang="en-US" sz="1100" kern="1200">
                <a:solidFill>
                  <a:srgbClr val="EAEAEA"/>
                </a:solidFill>
                <a:effectLst/>
                <a:latin typeface="BIZ UDPゴシック" panose="020B0400000000000000" pitchFamily="50" charset="-128"/>
                <a:ea typeface="BIZ UDPゴシック" panose="020B0400000000000000" pitchFamily="50" charset="-128"/>
                <a:cs typeface="+mn-cs"/>
              </a:rPr>
              <a:t>健康への影響を</a:t>
            </a:r>
            <a:endParaRPr kumimoji="1" lang="en-US" altLang="ja-JP" sz="1100" kern="1200">
              <a:solidFill>
                <a:srgbClr val="EAEAEA"/>
              </a:solidFill>
              <a:effectLst/>
              <a:latin typeface="BIZ UDPゴシック" panose="020B0400000000000000" pitchFamily="50" charset="-128"/>
              <a:ea typeface="BIZ UDPゴシック" panose="020B0400000000000000" pitchFamily="50" charset="-128"/>
              <a:cs typeface="+mn-cs"/>
            </a:endParaRPr>
          </a:p>
          <a:p>
            <a:pPr marL="0" indent="0" algn="ctr">
              <a:spcBef>
                <a:spcPts val="0"/>
              </a:spcBef>
              <a:buNone/>
            </a:pPr>
            <a:r>
              <a:rPr lang="ja-JP" altLang="en-US" sz="1100">
                <a:solidFill>
                  <a:srgbClr val="EAEAEA"/>
                </a:solidFill>
                <a:latin typeface="BIZ UDPゴシック" panose="020B0400000000000000" pitchFamily="50" charset="-128"/>
                <a:ea typeface="BIZ UDPゴシック" panose="020B0400000000000000" pitchFamily="50" charset="-128"/>
              </a:rPr>
              <a:t>科学的に評価</a:t>
            </a:r>
            <a:endParaRPr kumimoji="1" lang="ja-JP" altLang="en-US" sz="1100" kern="1200">
              <a:solidFill>
                <a:srgbClr val="EAEAEA"/>
              </a:solidFill>
              <a:effectLst/>
              <a:latin typeface="BIZ UDPゴシック" panose="020B0400000000000000" pitchFamily="50" charset="-128"/>
              <a:ea typeface="BIZ UDPゴシック" panose="020B0400000000000000" pitchFamily="50" charset="-128"/>
              <a:cs typeface="+mn-cs"/>
            </a:endParaRPr>
          </a:p>
        </p:txBody>
      </p:sp>
      <p:sp>
        <p:nvSpPr>
          <p:cNvPr id="31" name="コンテンツ プレースホルダー 2">
            <a:extLst>
              <a:ext uri="{FF2B5EF4-FFF2-40B4-BE49-F238E27FC236}">
                <a16:creationId xmlns:a16="http://schemas.microsoft.com/office/drawing/2014/main" id="{23630C97-0312-B7E7-5BAE-9BC48CE6230E}"/>
              </a:ext>
            </a:extLst>
          </p:cNvPr>
          <p:cNvSpPr txBox="1">
            <a:spLocks/>
          </p:cNvSpPr>
          <p:nvPr/>
        </p:nvSpPr>
        <p:spPr>
          <a:xfrm>
            <a:off x="6951761" y="2496894"/>
            <a:ext cx="1431922" cy="619286"/>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spcBef>
                <a:spcPts val="0"/>
              </a:spcBef>
              <a:buNone/>
            </a:pPr>
            <a:r>
              <a:rPr kumimoji="1" lang="ja-JP" altLang="en-US" sz="1200" kern="1200">
                <a:solidFill>
                  <a:srgbClr val="EAEAEA"/>
                </a:solidFill>
                <a:effectLst/>
                <a:latin typeface="BIZ UDPゴシック" panose="020B0400000000000000" pitchFamily="50" charset="-128"/>
                <a:ea typeface="BIZ UDPゴシック" panose="020B0400000000000000" pitchFamily="50" charset="-128"/>
                <a:cs typeface="+mn-cs"/>
              </a:rPr>
              <a:t>実行可能性等を</a:t>
            </a:r>
            <a:endParaRPr kumimoji="1" lang="en-US" altLang="ja-JP" sz="1200" kern="1200">
              <a:solidFill>
                <a:srgbClr val="EAEAEA"/>
              </a:solidFill>
              <a:effectLst/>
              <a:latin typeface="BIZ UDPゴシック" panose="020B0400000000000000" pitchFamily="50" charset="-128"/>
              <a:ea typeface="BIZ UDPゴシック" panose="020B0400000000000000" pitchFamily="50" charset="-128"/>
              <a:cs typeface="+mn-cs"/>
            </a:endParaRPr>
          </a:p>
          <a:p>
            <a:pPr marL="0" indent="0" algn="ctr">
              <a:spcBef>
                <a:spcPts val="0"/>
              </a:spcBef>
              <a:buNone/>
            </a:pPr>
            <a:r>
              <a:rPr kumimoji="1" lang="ja-JP" altLang="en-US" sz="1200" kern="1200">
                <a:solidFill>
                  <a:srgbClr val="EAEAEA"/>
                </a:solidFill>
                <a:effectLst/>
                <a:latin typeface="BIZ UDPゴシック" panose="020B0400000000000000" pitchFamily="50" charset="-128"/>
                <a:ea typeface="BIZ UDPゴシック" panose="020B0400000000000000" pitchFamily="50" charset="-128"/>
                <a:cs typeface="+mn-cs"/>
              </a:rPr>
              <a:t>勘案した管理の</a:t>
            </a:r>
            <a:endParaRPr kumimoji="1" lang="en-US" altLang="ja-JP" sz="1200" kern="1200">
              <a:solidFill>
                <a:srgbClr val="EAEAEA"/>
              </a:solidFill>
              <a:effectLst/>
              <a:latin typeface="BIZ UDPゴシック" panose="020B0400000000000000" pitchFamily="50" charset="-128"/>
              <a:ea typeface="BIZ UDPゴシック" panose="020B0400000000000000" pitchFamily="50" charset="-128"/>
              <a:cs typeface="+mn-cs"/>
            </a:endParaRPr>
          </a:p>
          <a:p>
            <a:pPr marL="0" indent="0" algn="ctr">
              <a:spcBef>
                <a:spcPts val="0"/>
              </a:spcBef>
              <a:buNone/>
            </a:pPr>
            <a:r>
              <a:rPr kumimoji="1" lang="ja-JP" altLang="en-US" sz="1200" kern="1200">
                <a:solidFill>
                  <a:srgbClr val="EAEAEA"/>
                </a:solidFill>
                <a:effectLst/>
                <a:latin typeface="BIZ UDPゴシック" panose="020B0400000000000000" pitchFamily="50" charset="-128"/>
                <a:ea typeface="BIZ UDPゴシック" panose="020B0400000000000000" pitchFamily="50" charset="-128"/>
                <a:cs typeface="+mn-cs"/>
              </a:rPr>
              <a:t>実行</a:t>
            </a:r>
          </a:p>
        </p:txBody>
      </p:sp>
      <p:sp>
        <p:nvSpPr>
          <p:cNvPr id="32" name="コンテンツ プレースホルダー 2">
            <a:extLst>
              <a:ext uri="{FF2B5EF4-FFF2-40B4-BE49-F238E27FC236}">
                <a16:creationId xmlns:a16="http://schemas.microsoft.com/office/drawing/2014/main" id="{04301CDB-51E2-BEAA-45DC-FC437D3E6470}"/>
              </a:ext>
            </a:extLst>
          </p:cNvPr>
          <p:cNvSpPr txBox="1">
            <a:spLocks/>
          </p:cNvSpPr>
          <p:nvPr/>
        </p:nvSpPr>
        <p:spPr>
          <a:xfrm>
            <a:off x="8012884" y="3740531"/>
            <a:ext cx="2228875" cy="619286"/>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spcBef>
                <a:spcPts val="0"/>
              </a:spcBef>
              <a:buNone/>
            </a:pPr>
            <a:r>
              <a:rPr kumimoji="1" lang="ja-JP" altLang="en-US" sz="1200" kern="1200">
                <a:solidFill>
                  <a:schemeClr val="tx1">
                    <a:lumMod val="65000"/>
                    <a:lumOff val="35000"/>
                  </a:schemeClr>
                </a:solidFill>
                <a:effectLst/>
                <a:latin typeface="BIZ UDPゴシック" panose="020B0400000000000000" pitchFamily="50" charset="-128"/>
                <a:ea typeface="BIZ UDPゴシック" panose="020B0400000000000000" pitchFamily="50" charset="-128"/>
                <a:cs typeface="+mn-cs"/>
              </a:rPr>
              <a:t>消費者や事業者などを含めた</a:t>
            </a:r>
            <a:br>
              <a:rPr kumimoji="1" lang="en-US" altLang="ja-JP" sz="1200" kern="1200">
                <a:solidFill>
                  <a:schemeClr val="tx1">
                    <a:lumMod val="65000"/>
                    <a:lumOff val="35000"/>
                  </a:schemeClr>
                </a:solidFill>
                <a:effectLst/>
                <a:latin typeface="BIZ UDPゴシック" panose="020B0400000000000000" pitchFamily="50" charset="-128"/>
                <a:ea typeface="BIZ UDPゴシック" panose="020B0400000000000000" pitchFamily="50" charset="-128"/>
                <a:cs typeface="+mn-cs"/>
              </a:rPr>
            </a:br>
            <a:r>
              <a:rPr kumimoji="1" lang="ja-JP" altLang="en-US" sz="1200" kern="1200">
                <a:solidFill>
                  <a:schemeClr val="tx1">
                    <a:lumMod val="65000"/>
                    <a:lumOff val="35000"/>
                  </a:schemeClr>
                </a:solidFill>
                <a:effectLst/>
                <a:latin typeface="BIZ UDPゴシック" panose="020B0400000000000000" pitchFamily="50" charset="-128"/>
                <a:ea typeface="BIZ UDPゴシック" panose="020B0400000000000000" pitchFamily="50" charset="-128"/>
                <a:cs typeface="+mn-cs"/>
              </a:rPr>
              <a:t>すべてのステークホルダーが</a:t>
            </a:r>
            <a:br>
              <a:rPr kumimoji="1" lang="en-US" altLang="ja-JP" sz="1200" kern="1200">
                <a:solidFill>
                  <a:schemeClr val="tx1">
                    <a:lumMod val="65000"/>
                    <a:lumOff val="35000"/>
                  </a:schemeClr>
                </a:solidFill>
                <a:effectLst/>
                <a:latin typeface="BIZ UDPゴシック" panose="020B0400000000000000" pitchFamily="50" charset="-128"/>
                <a:ea typeface="BIZ UDPゴシック" panose="020B0400000000000000" pitchFamily="50" charset="-128"/>
                <a:cs typeface="+mn-cs"/>
              </a:rPr>
            </a:br>
            <a:r>
              <a:rPr kumimoji="1" lang="ja-JP" altLang="en-US" sz="1200" kern="1200">
                <a:solidFill>
                  <a:schemeClr val="tx1">
                    <a:lumMod val="65000"/>
                    <a:lumOff val="35000"/>
                  </a:schemeClr>
                </a:solidFill>
                <a:effectLst/>
                <a:latin typeface="BIZ UDPゴシック" panose="020B0400000000000000" pitchFamily="50" charset="-128"/>
                <a:ea typeface="BIZ UDPゴシック" panose="020B0400000000000000" pitchFamily="50" charset="-128"/>
                <a:cs typeface="+mn-cs"/>
              </a:rPr>
              <a:t>相互に意見・情報を交換</a:t>
            </a:r>
          </a:p>
        </p:txBody>
      </p:sp>
      <p:sp>
        <p:nvSpPr>
          <p:cNvPr id="33" name="矢印: 左右 32">
            <a:extLst>
              <a:ext uri="{FF2B5EF4-FFF2-40B4-BE49-F238E27FC236}">
                <a16:creationId xmlns:a16="http://schemas.microsoft.com/office/drawing/2014/main" id="{EA84F6B3-6687-A17E-F949-62504DAA576B}"/>
              </a:ext>
            </a:extLst>
          </p:cNvPr>
          <p:cNvSpPr/>
          <p:nvPr/>
        </p:nvSpPr>
        <p:spPr>
          <a:xfrm rot="17430327" flipH="1">
            <a:off x="9680191" y="3766108"/>
            <a:ext cx="1405935" cy="430112"/>
          </a:xfrm>
          <a:prstGeom prst="leftRightArrow">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a:extLst>
              <a:ext uri="{FF2B5EF4-FFF2-40B4-BE49-F238E27FC236}">
                <a16:creationId xmlns:a16="http://schemas.microsoft.com/office/drawing/2014/main" id="{1854B313-9FC8-2227-979B-4ED727CD2C90}"/>
              </a:ext>
            </a:extLst>
          </p:cNvPr>
          <p:cNvSpPr txBox="1"/>
          <p:nvPr/>
        </p:nvSpPr>
        <p:spPr>
          <a:xfrm>
            <a:off x="6434666" y="1033879"/>
            <a:ext cx="5045273" cy="553998"/>
          </a:xfrm>
          <a:prstGeom prst="rect">
            <a:avLst/>
          </a:prstGeom>
          <a:noFill/>
        </p:spPr>
        <p:txBody>
          <a:bodyPr wrap="square">
            <a:spAutoFit/>
          </a:bodyPr>
          <a:lstStyle/>
          <a:p>
            <a:pPr algn="ctr"/>
            <a:r>
              <a:rPr lang="ja-JP" altLang="en-US" sz="1500"/>
              <a:t>リスク管理、リスク評価、リスクコミュニケーションが</a:t>
            </a:r>
            <a:br>
              <a:rPr lang="en-US" altLang="ja-JP" sz="1500"/>
            </a:br>
            <a:r>
              <a:rPr lang="ja-JP" altLang="en-US" sz="1500"/>
              <a:t>相互に作用し合うことによって、より良い成果が得られる</a:t>
            </a:r>
          </a:p>
        </p:txBody>
      </p:sp>
      <p:sp>
        <p:nvSpPr>
          <p:cNvPr id="11" name="正方形/長方形 10">
            <a:extLst>
              <a:ext uri="{FF2B5EF4-FFF2-40B4-BE49-F238E27FC236}">
                <a16:creationId xmlns:a16="http://schemas.microsoft.com/office/drawing/2014/main" id="{3BE99793-814C-BB68-7AAA-E364A61860A7}"/>
              </a:ext>
            </a:extLst>
          </p:cNvPr>
          <p:cNvSpPr/>
          <p:nvPr/>
        </p:nvSpPr>
        <p:spPr>
          <a:xfrm>
            <a:off x="11871959" y="667304"/>
            <a:ext cx="330089" cy="1241882"/>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a:t>リスクアナリシス</a:t>
            </a:r>
          </a:p>
        </p:txBody>
      </p:sp>
    </p:spTree>
    <p:extLst>
      <p:ext uri="{BB962C8B-B14F-4D97-AF65-F5344CB8AC3E}">
        <p14:creationId xmlns:p14="http://schemas.microsoft.com/office/powerpoint/2010/main" val="727865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9018F81-D624-C8A0-8980-BD158104E0D5}"/>
              </a:ext>
            </a:extLst>
          </p:cNvPr>
          <p:cNvSpPr>
            <a:spLocks noGrp="1"/>
          </p:cNvSpPr>
          <p:nvPr>
            <p:ph type="title"/>
          </p:nvPr>
        </p:nvSpPr>
        <p:spPr/>
        <p:txBody>
          <a:bodyPr/>
          <a:lstStyle/>
          <a:p>
            <a:r>
              <a:rPr kumimoji="1" lang="ja-JP" altLang="en-US"/>
              <a:t>リスク と ハザード</a:t>
            </a:r>
          </a:p>
        </p:txBody>
      </p:sp>
      <p:sp>
        <p:nvSpPr>
          <p:cNvPr id="3" name="コンテンツ プレースホルダー 2">
            <a:extLst>
              <a:ext uri="{FF2B5EF4-FFF2-40B4-BE49-F238E27FC236}">
                <a16:creationId xmlns:a16="http://schemas.microsoft.com/office/drawing/2014/main" id="{62C9C9D5-2C49-ED8D-DA28-865A7074CECF}"/>
              </a:ext>
            </a:extLst>
          </p:cNvPr>
          <p:cNvSpPr>
            <a:spLocks noGrp="1"/>
          </p:cNvSpPr>
          <p:nvPr>
            <p:ph idx="1"/>
          </p:nvPr>
        </p:nvSpPr>
        <p:spPr>
          <a:xfrm>
            <a:off x="551935" y="1021396"/>
            <a:ext cx="5426833" cy="2652871"/>
          </a:xfrm>
        </p:spPr>
        <p:txBody>
          <a:bodyPr>
            <a:normAutofit/>
          </a:bodyPr>
          <a:lstStyle/>
          <a:p>
            <a:pPr marL="0" indent="0">
              <a:buNone/>
            </a:pPr>
            <a:r>
              <a:rPr kumimoji="1" lang="ja-JP" altLang="en-US"/>
              <a:t> ハザード </a:t>
            </a:r>
            <a:r>
              <a:rPr kumimoji="1" lang="ja-JP" altLang="en-US" sz="2000"/>
              <a:t>（危害要因）</a:t>
            </a:r>
            <a:endParaRPr kumimoji="1" lang="en-US" altLang="ja-JP" sz="2000"/>
          </a:p>
          <a:p>
            <a:pPr marL="180975" indent="0">
              <a:buNone/>
            </a:pPr>
            <a:r>
              <a:rPr kumimoji="1" lang="ja-JP" altLang="en-US" sz="1800"/>
              <a:t>ヒトの健康に有害影響を及ぼすおそれがある</a:t>
            </a:r>
            <a:br>
              <a:rPr kumimoji="1" lang="en-US" altLang="ja-JP" sz="1800"/>
            </a:br>
            <a:r>
              <a:rPr kumimoji="1" lang="ja-JP" altLang="en-US" sz="1800"/>
              <a:t>食品中の物質又は食品の状態のこと</a:t>
            </a:r>
            <a:endParaRPr kumimoji="1" lang="en-US" altLang="ja-JP" sz="1800"/>
          </a:p>
          <a:p>
            <a:pPr marL="180975" indent="0">
              <a:buNone/>
            </a:pPr>
            <a:r>
              <a:rPr kumimoji="1" lang="ja-JP" altLang="en-US" sz="1400"/>
              <a:t>食中毒の原因となる微生物やプリオン等の生物的要因、</a:t>
            </a:r>
            <a:br>
              <a:rPr kumimoji="1" lang="en-US" altLang="ja-JP" sz="1400"/>
            </a:br>
            <a:r>
              <a:rPr kumimoji="1" lang="ja-JP" altLang="en-US" sz="1400"/>
              <a:t>自然毒や残留農薬等の化学的要因、放射線や異物等の</a:t>
            </a:r>
            <a:br>
              <a:rPr kumimoji="1" lang="en-US" altLang="ja-JP" sz="1400"/>
            </a:br>
            <a:r>
              <a:rPr kumimoji="1" lang="ja-JP" altLang="en-US" sz="1400"/>
              <a:t>物理的要因がある</a:t>
            </a:r>
          </a:p>
        </p:txBody>
      </p:sp>
      <p:sp>
        <p:nvSpPr>
          <p:cNvPr id="4" name="コンテンツ プレースホルダー 2">
            <a:extLst>
              <a:ext uri="{FF2B5EF4-FFF2-40B4-BE49-F238E27FC236}">
                <a16:creationId xmlns:a16="http://schemas.microsoft.com/office/drawing/2014/main" id="{E4E36409-2363-9272-DA15-6B0D3CA64192}"/>
              </a:ext>
            </a:extLst>
          </p:cNvPr>
          <p:cNvSpPr txBox="1">
            <a:spLocks/>
          </p:cNvSpPr>
          <p:nvPr/>
        </p:nvSpPr>
        <p:spPr>
          <a:xfrm>
            <a:off x="551935" y="3718808"/>
            <a:ext cx="5321643" cy="2481936"/>
          </a:xfrm>
          <a:prstGeom prst="rect">
            <a:avLst/>
          </a:prstGeom>
        </p:spPr>
        <p:txBody>
          <a:bodyPr vert="horz" lIns="91440" tIns="45720" rIns="91440" bIns="45720" rtlCol="0">
            <a:norm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endParaRPr lang="ja-JP" altLang="en-US"/>
          </a:p>
        </p:txBody>
      </p:sp>
      <p:sp>
        <p:nvSpPr>
          <p:cNvPr id="5" name="コンテンツ プレースホルダー 2">
            <a:extLst>
              <a:ext uri="{FF2B5EF4-FFF2-40B4-BE49-F238E27FC236}">
                <a16:creationId xmlns:a16="http://schemas.microsoft.com/office/drawing/2014/main" id="{9A187190-BF8F-0CB1-1B01-64C948160C1B}"/>
              </a:ext>
            </a:extLst>
          </p:cNvPr>
          <p:cNvSpPr txBox="1">
            <a:spLocks/>
          </p:cNvSpPr>
          <p:nvPr/>
        </p:nvSpPr>
        <p:spPr>
          <a:xfrm>
            <a:off x="551935" y="3831994"/>
            <a:ext cx="5426833" cy="2652871"/>
          </a:xfrm>
          <a:prstGeom prst="rect">
            <a:avLst/>
          </a:prstGeom>
        </p:spPr>
        <p:txBody>
          <a:bodyPr vert="horz" lIns="91440" tIns="45720" rIns="91440" bIns="45720" rtlCol="0">
            <a:norm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a:t> リスク</a:t>
            </a:r>
            <a:endParaRPr lang="en-US" altLang="ja-JP"/>
          </a:p>
          <a:p>
            <a:pPr marL="180975" indent="0">
              <a:buFont typeface="Arial" panose="020B0604020202020204" pitchFamily="34" charset="0"/>
              <a:buNone/>
            </a:pPr>
            <a:r>
              <a:rPr lang="ja-JP" altLang="en-US" sz="1800"/>
              <a:t>食品中にハザードが存在する結果として生じる</a:t>
            </a:r>
            <a:br>
              <a:rPr lang="en-US" altLang="ja-JP" sz="1800"/>
            </a:br>
            <a:r>
              <a:rPr lang="ja-JP" altLang="en-US" sz="1800"/>
              <a:t>ヒトの健康への悪影響が起きる可能性（確率）と</a:t>
            </a:r>
            <a:br>
              <a:rPr lang="en-US" altLang="ja-JP" sz="1800"/>
            </a:br>
            <a:r>
              <a:rPr lang="ja-JP" altLang="en-US" sz="1800"/>
              <a:t>影響の程度</a:t>
            </a:r>
            <a:endParaRPr lang="en-US" altLang="ja-JP" sz="1800"/>
          </a:p>
          <a:p>
            <a:pPr marL="180975" indent="0">
              <a:buFont typeface="Arial" panose="020B0604020202020204" pitchFamily="34" charset="0"/>
              <a:buNone/>
            </a:pPr>
            <a:br>
              <a:rPr lang="en-US" altLang="ja-JP" sz="800"/>
            </a:br>
            <a:endParaRPr lang="en-US" altLang="ja-JP" sz="1800"/>
          </a:p>
        </p:txBody>
      </p:sp>
      <p:sp>
        <p:nvSpPr>
          <p:cNvPr id="7" name="楕円 6">
            <a:extLst>
              <a:ext uri="{FF2B5EF4-FFF2-40B4-BE49-F238E27FC236}">
                <a16:creationId xmlns:a16="http://schemas.microsoft.com/office/drawing/2014/main" id="{E7A3BE02-B350-A19A-99FF-79A1FAF534ED}"/>
              </a:ext>
            </a:extLst>
          </p:cNvPr>
          <p:cNvSpPr/>
          <p:nvPr/>
        </p:nvSpPr>
        <p:spPr>
          <a:xfrm>
            <a:off x="7970106" y="1385282"/>
            <a:ext cx="1344820" cy="1344820"/>
          </a:xfrm>
          <a:prstGeom prst="ellips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a:t>摂取量</a:t>
            </a:r>
            <a:endParaRPr kumimoji="1" lang="en-US" altLang="ja-JP" sz="1200"/>
          </a:p>
        </p:txBody>
      </p:sp>
      <p:sp>
        <p:nvSpPr>
          <p:cNvPr id="8" name="楕円 7">
            <a:extLst>
              <a:ext uri="{FF2B5EF4-FFF2-40B4-BE49-F238E27FC236}">
                <a16:creationId xmlns:a16="http://schemas.microsoft.com/office/drawing/2014/main" id="{A7D71252-4621-647E-3BE3-C22060F9153A}"/>
              </a:ext>
            </a:extLst>
          </p:cNvPr>
          <p:cNvSpPr/>
          <p:nvPr/>
        </p:nvSpPr>
        <p:spPr>
          <a:xfrm>
            <a:off x="10096647" y="1368357"/>
            <a:ext cx="1344820" cy="1344820"/>
          </a:xfrm>
          <a:prstGeom prst="ellipse">
            <a:avLst/>
          </a:prstGeom>
          <a:solidFill>
            <a:srgbClr val="FF80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a:t>リスク</a:t>
            </a:r>
          </a:p>
        </p:txBody>
      </p:sp>
      <p:sp>
        <p:nvSpPr>
          <p:cNvPr id="9" name="楕円 8">
            <a:extLst>
              <a:ext uri="{FF2B5EF4-FFF2-40B4-BE49-F238E27FC236}">
                <a16:creationId xmlns:a16="http://schemas.microsoft.com/office/drawing/2014/main" id="{7EF4CC3E-B0E0-9DC3-6163-9201016A6FF2}"/>
              </a:ext>
            </a:extLst>
          </p:cNvPr>
          <p:cNvSpPr/>
          <p:nvPr/>
        </p:nvSpPr>
        <p:spPr>
          <a:xfrm>
            <a:off x="5939644" y="1385282"/>
            <a:ext cx="1344820" cy="1344820"/>
          </a:xfrm>
          <a:prstGeom prst="ellipse">
            <a:avLst/>
          </a:prstGeom>
          <a:solidFill>
            <a:srgbClr val="59A2C3"/>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a:t>ハザード</a:t>
            </a:r>
            <a:endParaRPr kumimoji="1" lang="ja-JP" altLang="en-US" sz="1200"/>
          </a:p>
        </p:txBody>
      </p:sp>
      <p:sp>
        <p:nvSpPr>
          <p:cNvPr id="12" name="乗算記号 11">
            <a:extLst>
              <a:ext uri="{FF2B5EF4-FFF2-40B4-BE49-F238E27FC236}">
                <a16:creationId xmlns:a16="http://schemas.microsoft.com/office/drawing/2014/main" id="{865593F9-752E-06A3-4FFC-F70DCF8688B3}"/>
              </a:ext>
            </a:extLst>
          </p:cNvPr>
          <p:cNvSpPr/>
          <p:nvPr/>
        </p:nvSpPr>
        <p:spPr>
          <a:xfrm flipH="1">
            <a:off x="7347200" y="1817374"/>
            <a:ext cx="480636" cy="480636"/>
          </a:xfrm>
          <a:prstGeom prst="mathMultiply">
            <a:avLst>
              <a:gd name="adj1" fmla="val 14316"/>
            </a:avLst>
          </a:prstGeom>
          <a:solidFill>
            <a:schemeClr val="tx1">
              <a:lumMod val="85000"/>
              <a:lumOff val="15000"/>
            </a:schemeClr>
          </a:solidFill>
          <a:ln>
            <a:noFill/>
          </a:ln>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kumimoji="1" lang="ja-JP" altLang="en-US" sz="1600"/>
          </a:p>
        </p:txBody>
      </p:sp>
      <p:sp>
        <p:nvSpPr>
          <p:cNvPr id="18" name="次の値と等しい 17">
            <a:extLst>
              <a:ext uri="{FF2B5EF4-FFF2-40B4-BE49-F238E27FC236}">
                <a16:creationId xmlns:a16="http://schemas.microsoft.com/office/drawing/2014/main" id="{96D81767-3E0B-35C9-670A-6D326391D0FC}"/>
              </a:ext>
            </a:extLst>
          </p:cNvPr>
          <p:cNvSpPr/>
          <p:nvPr/>
        </p:nvSpPr>
        <p:spPr>
          <a:xfrm flipH="1">
            <a:off x="9490446" y="1748378"/>
            <a:ext cx="422532" cy="618628"/>
          </a:xfrm>
          <a:prstGeom prst="mathEqual">
            <a:avLst>
              <a:gd name="adj1" fmla="val 10423"/>
              <a:gd name="adj2" fmla="val 15502"/>
            </a:avLst>
          </a:prstGeom>
          <a:solidFill>
            <a:schemeClr val="tx1">
              <a:lumMod val="85000"/>
              <a:lumOff val="15000"/>
            </a:schemeClr>
          </a:solidFill>
          <a:ln>
            <a:noFill/>
          </a:ln>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kumimoji="1" lang="ja-JP" altLang="en-US" sz="1600"/>
          </a:p>
        </p:txBody>
      </p:sp>
      <p:sp>
        <p:nvSpPr>
          <p:cNvPr id="19" name="四角形: 角を丸くする 18">
            <a:extLst>
              <a:ext uri="{FF2B5EF4-FFF2-40B4-BE49-F238E27FC236}">
                <a16:creationId xmlns:a16="http://schemas.microsoft.com/office/drawing/2014/main" id="{20DA4B9F-4D8A-0C03-A6A8-E8051690CB9A}"/>
              </a:ext>
            </a:extLst>
          </p:cNvPr>
          <p:cNvSpPr/>
          <p:nvPr/>
        </p:nvSpPr>
        <p:spPr>
          <a:xfrm>
            <a:off x="5907648" y="3240912"/>
            <a:ext cx="5591693" cy="3038862"/>
          </a:xfrm>
          <a:prstGeom prst="roundRect">
            <a:avLst/>
          </a:prstGeom>
          <a:solidFill>
            <a:srgbClr val="EEEEE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楕円 19">
            <a:extLst>
              <a:ext uri="{FF2B5EF4-FFF2-40B4-BE49-F238E27FC236}">
                <a16:creationId xmlns:a16="http://schemas.microsoft.com/office/drawing/2014/main" id="{3978E8FB-0A5E-37A1-666B-9A6AACFA0470}"/>
              </a:ext>
            </a:extLst>
          </p:cNvPr>
          <p:cNvSpPr/>
          <p:nvPr/>
        </p:nvSpPr>
        <p:spPr>
          <a:xfrm>
            <a:off x="6249730" y="5039772"/>
            <a:ext cx="1041766" cy="1041766"/>
          </a:xfrm>
          <a:prstGeom prst="ellipse">
            <a:avLst/>
          </a:prstGeom>
          <a:solidFill>
            <a:srgbClr val="59A2C3"/>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1400"/>
              <a:t>ハザード</a:t>
            </a:r>
            <a:endParaRPr kumimoji="1" lang="ja-JP" altLang="en-US" sz="1050"/>
          </a:p>
        </p:txBody>
      </p:sp>
      <p:sp>
        <p:nvSpPr>
          <p:cNvPr id="21" name="楕円 20">
            <a:extLst>
              <a:ext uri="{FF2B5EF4-FFF2-40B4-BE49-F238E27FC236}">
                <a16:creationId xmlns:a16="http://schemas.microsoft.com/office/drawing/2014/main" id="{E0F944EA-6B27-4587-D810-7F8E9BFE45CC}"/>
              </a:ext>
            </a:extLst>
          </p:cNvPr>
          <p:cNvSpPr/>
          <p:nvPr/>
        </p:nvSpPr>
        <p:spPr>
          <a:xfrm>
            <a:off x="7772402" y="5344237"/>
            <a:ext cx="360000" cy="360000"/>
          </a:xfrm>
          <a:prstGeom prst="ellips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endParaRPr kumimoji="1" lang="ja-JP" altLang="en-US" sz="1000"/>
          </a:p>
        </p:txBody>
      </p:sp>
      <p:sp>
        <p:nvSpPr>
          <p:cNvPr id="23" name="楕円 22">
            <a:extLst>
              <a:ext uri="{FF2B5EF4-FFF2-40B4-BE49-F238E27FC236}">
                <a16:creationId xmlns:a16="http://schemas.microsoft.com/office/drawing/2014/main" id="{E3398D03-97BD-F783-5378-AAF9D870FBBE}"/>
              </a:ext>
            </a:extLst>
          </p:cNvPr>
          <p:cNvSpPr/>
          <p:nvPr/>
        </p:nvSpPr>
        <p:spPr>
          <a:xfrm>
            <a:off x="9294606" y="5329215"/>
            <a:ext cx="360000" cy="360000"/>
          </a:xfrm>
          <a:prstGeom prst="ellipse">
            <a:avLst/>
          </a:prstGeom>
          <a:solidFill>
            <a:srgbClr val="59A2C3"/>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endParaRPr kumimoji="1" lang="ja-JP" altLang="en-US" sz="600"/>
          </a:p>
        </p:txBody>
      </p:sp>
      <p:sp>
        <p:nvSpPr>
          <p:cNvPr id="24" name="楕円 23">
            <a:extLst>
              <a:ext uri="{FF2B5EF4-FFF2-40B4-BE49-F238E27FC236}">
                <a16:creationId xmlns:a16="http://schemas.microsoft.com/office/drawing/2014/main" id="{710977F5-FBF3-4DBF-8E54-B3748FE0648F}"/>
              </a:ext>
            </a:extLst>
          </p:cNvPr>
          <p:cNvSpPr/>
          <p:nvPr/>
        </p:nvSpPr>
        <p:spPr>
          <a:xfrm>
            <a:off x="10229206" y="5039772"/>
            <a:ext cx="1019182" cy="1019182"/>
          </a:xfrm>
          <a:prstGeom prst="ellips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1600"/>
              <a:t>摂取量</a:t>
            </a:r>
            <a:endParaRPr kumimoji="1" lang="ja-JP" altLang="en-US" sz="1050"/>
          </a:p>
        </p:txBody>
      </p:sp>
      <p:sp>
        <p:nvSpPr>
          <p:cNvPr id="25" name="乗算記号 24">
            <a:extLst>
              <a:ext uri="{FF2B5EF4-FFF2-40B4-BE49-F238E27FC236}">
                <a16:creationId xmlns:a16="http://schemas.microsoft.com/office/drawing/2014/main" id="{D66F596B-CCBE-291F-6C0C-DA19CF1A7038}"/>
              </a:ext>
            </a:extLst>
          </p:cNvPr>
          <p:cNvSpPr/>
          <p:nvPr/>
        </p:nvSpPr>
        <p:spPr>
          <a:xfrm flipH="1">
            <a:off x="7287408" y="5326601"/>
            <a:ext cx="444543" cy="444543"/>
          </a:xfrm>
          <a:prstGeom prst="mathMultiply">
            <a:avLst>
              <a:gd name="adj1" fmla="val 14316"/>
            </a:avLst>
          </a:prstGeom>
          <a:solidFill>
            <a:schemeClr val="tx1">
              <a:lumMod val="85000"/>
              <a:lumOff val="15000"/>
            </a:schemeClr>
          </a:solidFill>
          <a:ln>
            <a:noFill/>
          </a:ln>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kumimoji="1" lang="ja-JP" altLang="en-US" sz="1600"/>
          </a:p>
        </p:txBody>
      </p:sp>
      <p:sp>
        <p:nvSpPr>
          <p:cNvPr id="26" name="乗算記号 25">
            <a:extLst>
              <a:ext uri="{FF2B5EF4-FFF2-40B4-BE49-F238E27FC236}">
                <a16:creationId xmlns:a16="http://schemas.microsoft.com/office/drawing/2014/main" id="{7DACFD96-EA27-8142-A9A2-BD511958B96D}"/>
              </a:ext>
            </a:extLst>
          </p:cNvPr>
          <p:cNvSpPr/>
          <p:nvPr/>
        </p:nvSpPr>
        <p:spPr>
          <a:xfrm flipH="1">
            <a:off x="9754633" y="5326601"/>
            <a:ext cx="444543" cy="444543"/>
          </a:xfrm>
          <a:prstGeom prst="mathMultiply">
            <a:avLst>
              <a:gd name="adj1" fmla="val 14316"/>
            </a:avLst>
          </a:prstGeom>
          <a:solidFill>
            <a:schemeClr val="tx1">
              <a:lumMod val="85000"/>
              <a:lumOff val="15000"/>
            </a:schemeClr>
          </a:solidFill>
          <a:ln>
            <a:noFill/>
          </a:ln>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kumimoji="1" lang="ja-JP" altLang="en-US" sz="1600"/>
          </a:p>
        </p:txBody>
      </p:sp>
      <p:sp>
        <p:nvSpPr>
          <p:cNvPr id="27" name="コンテンツ プレースホルダー 2">
            <a:extLst>
              <a:ext uri="{FF2B5EF4-FFF2-40B4-BE49-F238E27FC236}">
                <a16:creationId xmlns:a16="http://schemas.microsoft.com/office/drawing/2014/main" id="{B570AB89-F87B-4697-18B5-370B42CDE5ED}"/>
              </a:ext>
            </a:extLst>
          </p:cNvPr>
          <p:cNvSpPr txBox="1">
            <a:spLocks/>
          </p:cNvSpPr>
          <p:nvPr/>
        </p:nvSpPr>
        <p:spPr>
          <a:xfrm>
            <a:off x="6118304" y="3465251"/>
            <a:ext cx="2692984" cy="2652871"/>
          </a:xfrm>
          <a:prstGeom prst="rect">
            <a:avLst/>
          </a:prstGeom>
        </p:spPr>
        <p:txBody>
          <a:bodyPr vert="horz" lIns="91440" tIns="45720" rIns="91440" bIns="45720" rtlCol="0">
            <a:norm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spcBef>
                <a:spcPts val="0"/>
              </a:spcBef>
              <a:buNone/>
            </a:pPr>
            <a:r>
              <a:rPr lang="ja-JP" altLang="en-US" sz="1600"/>
              <a:t>ハザードの毒性が強くても摂取量が少なければ</a:t>
            </a:r>
            <a:endParaRPr lang="en-US" altLang="ja-JP" sz="1600"/>
          </a:p>
          <a:p>
            <a:pPr marL="0" indent="0">
              <a:spcBef>
                <a:spcPts val="0"/>
              </a:spcBef>
              <a:buNone/>
            </a:pPr>
            <a:r>
              <a:rPr lang="ja-JP" altLang="en-US" sz="1600"/>
              <a:t>リスクは小さくなる</a:t>
            </a:r>
            <a:endParaRPr lang="en-US" altLang="ja-JP" sz="1600"/>
          </a:p>
          <a:p>
            <a:pPr marL="0" indent="0">
              <a:spcBef>
                <a:spcPts val="0"/>
              </a:spcBef>
              <a:buNone/>
            </a:pPr>
            <a:endParaRPr lang="en-US" altLang="ja-JP" sz="800">
              <a:highlight>
                <a:srgbClr val="FFFF00"/>
              </a:highlight>
            </a:endParaRPr>
          </a:p>
        </p:txBody>
      </p:sp>
      <p:sp>
        <p:nvSpPr>
          <p:cNvPr id="29" name="テキスト ボックス 28">
            <a:extLst>
              <a:ext uri="{FF2B5EF4-FFF2-40B4-BE49-F238E27FC236}">
                <a16:creationId xmlns:a16="http://schemas.microsoft.com/office/drawing/2014/main" id="{576CE989-5A74-DB84-716F-A5A664F2DF4C}"/>
              </a:ext>
            </a:extLst>
          </p:cNvPr>
          <p:cNvSpPr txBox="1"/>
          <p:nvPr/>
        </p:nvSpPr>
        <p:spPr>
          <a:xfrm>
            <a:off x="9141454" y="5739051"/>
            <a:ext cx="682492" cy="24622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schemeClr val="tx1">
                    <a:lumMod val="85000"/>
                    <a:lumOff val="15000"/>
                  </a:schemeClr>
                </a:solidFill>
                <a:effectLst/>
                <a:uLnTx/>
                <a:uFillTx/>
                <a:latin typeface="BIZ UDPゴシック"/>
                <a:ea typeface="BIZ UDPゴシック"/>
                <a:cs typeface="+mn-cs"/>
              </a:rPr>
              <a:t>ハザード</a:t>
            </a:r>
            <a:endParaRPr kumimoji="1" lang="ja-JP" altLang="en-US" sz="700" b="0" i="0" u="none" strike="noStrike" kern="1200" cap="none" spc="0" normalizeH="0" baseline="0" noProof="0">
              <a:ln>
                <a:noFill/>
              </a:ln>
              <a:solidFill>
                <a:schemeClr val="tx1">
                  <a:lumMod val="85000"/>
                  <a:lumOff val="15000"/>
                </a:schemeClr>
              </a:solidFill>
              <a:effectLst/>
              <a:uLnTx/>
              <a:uFillTx/>
              <a:latin typeface="BIZ UDPゴシック"/>
              <a:ea typeface="BIZ UDPゴシック"/>
              <a:cs typeface="+mn-cs"/>
            </a:endParaRPr>
          </a:p>
        </p:txBody>
      </p:sp>
      <p:sp>
        <p:nvSpPr>
          <p:cNvPr id="30" name="テキスト ボックス 29">
            <a:extLst>
              <a:ext uri="{FF2B5EF4-FFF2-40B4-BE49-F238E27FC236}">
                <a16:creationId xmlns:a16="http://schemas.microsoft.com/office/drawing/2014/main" id="{626D1D6C-F824-9EBA-327C-2550FA1A181C}"/>
              </a:ext>
            </a:extLst>
          </p:cNvPr>
          <p:cNvSpPr txBox="1"/>
          <p:nvPr/>
        </p:nvSpPr>
        <p:spPr>
          <a:xfrm>
            <a:off x="7610437" y="5739051"/>
            <a:ext cx="682492" cy="24622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schemeClr val="tx1">
                    <a:lumMod val="85000"/>
                    <a:lumOff val="15000"/>
                  </a:schemeClr>
                </a:solidFill>
                <a:effectLst/>
                <a:uLnTx/>
                <a:uFillTx/>
                <a:latin typeface="BIZ UDPゴシック"/>
                <a:ea typeface="BIZ UDPゴシック"/>
                <a:cs typeface="+mn-cs"/>
              </a:rPr>
              <a:t>摂取量</a:t>
            </a:r>
            <a:endParaRPr kumimoji="1" lang="ja-JP" altLang="en-US" sz="700" b="0" i="0" u="none" strike="noStrike" kern="1200" cap="none" spc="0" normalizeH="0" baseline="0" noProof="0">
              <a:ln>
                <a:noFill/>
              </a:ln>
              <a:solidFill>
                <a:schemeClr val="tx1">
                  <a:lumMod val="85000"/>
                  <a:lumOff val="15000"/>
                </a:schemeClr>
              </a:solidFill>
              <a:effectLst/>
              <a:uLnTx/>
              <a:uFillTx/>
              <a:latin typeface="BIZ UDPゴシック"/>
              <a:ea typeface="BIZ UDPゴシック"/>
              <a:cs typeface="+mn-cs"/>
            </a:endParaRPr>
          </a:p>
        </p:txBody>
      </p:sp>
      <p:sp>
        <p:nvSpPr>
          <p:cNvPr id="10" name="正方形/長方形 9">
            <a:extLst>
              <a:ext uri="{FF2B5EF4-FFF2-40B4-BE49-F238E27FC236}">
                <a16:creationId xmlns:a16="http://schemas.microsoft.com/office/drawing/2014/main" id="{72554584-9917-2B3D-B93F-EE635DAA92CB}"/>
              </a:ext>
            </a:extLst>
          </p:cNvPr>
          <p:cNvSpPr/>
          <p:nvPr/>
        </p:nvSpPr>
        <p:spPr>
          <a:xfrm>
            <a:off x="11871959" y="667304"/>
            <a:ext cx="330089" cy="1241882"/>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a:t>リスクアナリシス</a:t>
            </a:r>
          </a:p>
        </p:txBody>
      </p:sp>
      <p:sp>
        <p:nvSpPr>
          <p:cNvPr id="11" name="コンテンツ プレースホルダー 2">
            <a:extLst>
              <a:ext uri="{FF2B5EF4-FFF2-40B4-BE49-F238E27FC236}">
                <a16:creationId xmlns:a16="http://schemas.microsoft.com/office/drawing/2014/main" id="{F9065869-B13F-27FE-D3E0-92E3E350EEA0}"/>
              </a:ext>
            </a:extLst>
          </p:cNvPr>
          <p:cNvSpPr txBox="1">
            <a:spLocks/>
          </p:cNvSpPr>
          <p:nvPr/>
        </p:nvSpPr>
        <p:spPr>
          <a:xfrm>
            <a:off x="8961036" y="3465251"/>
            <a:ext cx="2692984" cy="2652871"/>
          </a:xfrm>
          <a:prstGeom prst="rect">
            <a:avLst/>
          </a:prstGeom>
        </p:spPr>
        <p:txBody>
          <a:bodyPr vert="horz" lIns="91440" tIns="45720" rIns="91440" bIns="45720" rtlCol="0">
            <a:norm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spcBef>
                <a:spcPts val="0"/>
              </a:spcBef>
              <a:buNone/>
            </a:pPr>
            <a:r>
              <a:rPr lang="ja-JP" altLang="en-US" sz="1600"/>
              <a:t>ハザードの毒性が弱くても摂取量が多ければ</a:t>
            </a:r>
            <a:endParaRPr lang="en-US" altLang="ja-JP" sz="1600"/>
          </a:p>
          <a:p>
            <a:pPr marL="0" indent="0">
              <a:spcBef>
                <a:spcPts val="0"/>
              </a:spcBef>
              <a:buNone/>
            </a:pPr>
            <a:r>
              <a:rPr lang="ja-JP" altLang="en-US" sz="1600"/>
              <a:t>リスクは大きくなる</a:t>
            </a:r>
            <a:endParaRPr lang="en-US" altLang="ja-JP" sz="1600"/>
          </a:p>
          <a:p>
            <a:pPr marL="0" indent="0">
              <a:spcBef>
                <a:spcPts val="0"/>
              </a:spcBef>
              <a:buNone/>
            </a:pPr>
            <a:endParaRPr lang="en-US" altLang="ja-JP" sz="800">
              <a:highlight>
                <a:srgbClr val="FFFF00"/>
              </a:highlight>
            </a:endParaRPr>
          </a:p>
        </p:txBody>
      </p:sp>
    </p:spTree>
    <p:extLst>
      <p:ext uri="{BB962C8B-B14F-4D97-AF65-F5344CB8AC3E}">
        <p14:creationId xmlns:p14="http://schemas.microsoft.com/office/powerpoint/2010/main" val="1988779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E81B83-CAE6-88CC-049A-6C85999BBF3F}"/>
              </a:ext>
            </a:extLst>
          </p:cNvPr>
          <p:cNvSpPr>
            <a:spLocks noGrp="1"/>
          </p:cNvSpPr>
          <p:nvPr>
            <p:ph type="title"/>
          </p:nvPr>
        </p:nvSpPr>
        <p:spPr/>
        <p:txBody>
          <a:bodyPr/>
          <a:lstStyle/>
          <a:p>
            <a:r>
              <a:rPr kumimoji="1" lang="ja-JP" altLang="en-US"/>
              <a:t>リスク評価</a:t>
            </a:r>
          </a:p>
        </p:txBody>
      </p:sp>
      <p:sp>
        <p:nvSpPr>
          <p:cNvPr id="3" name="コンテンツ プレースホルダー 2">
            <a:extLst>
              <a:ext uri="{FF2B5EF4-FFF2-40B4-BE49-F238E27FC236}">
                <a16:creationId xmlns:a16="http://schemas.microsoft.com/office/drawing/2014/main" id="{7AD032F0-06DD-08D3-7956-4E5102C6146C}"/>
              </a:ext>
            </a:extLst>
          </p:cNvPr>
          <p:cNvSpPr>
            <a:spLocks noGrp="1"/>
          </p:cNvSpPr>
          <p:nvPr>
            <p:ph idx="1"/>
          </p:nvPr>
        </p:nvSpPr>
        <p:spPr>
          <a:xfrm>
            <a:off x="481913" y="947064"/>
            <a:ext cx="5793989" cy="5519052"/>
          </a:xfrm>
        </p:spPr>
        <p:txBody>
          <a:bodyPr>
            <a:noAutofit/>
          </a:bodyPr>
          <a:lstStyle/>
          <a:p>
            <a:pPr marL="92075" indent="0">
              <a:buNone/>
            </a:pPr>
            <a:r>
              <a:rPr kumimoji="1" lang="ja-JP" altLang="en-US" sz="1800"/>
              <a:t>食品に含まれるハザードの摂取（ばく露）によるヒトの</a:t>
            </a:r>
            <a:br>
              <a:rPr kumimoji="1" lang="en-US" altLang="ja-JP" sz="1800"/>
            </a:br>
            <a:r>
              <a:rPr kumimoji="1" lang="ja-JP" altLang="en-US" sz="1800"/>
              <a:t>健康に対するリスクを、ハザードの特性等を考慮しつつ、付随する不確実性を踏まえて、科学的に評価すること</a:t>
            </a:r>
          </a:p>
          <a:p>
            <a:pPr marL="92075" indent="0">
              <a:buNone/>
            </a:pPr>
            <a:endParaRPr kumimoji="1" lang="en-US" altLang="ja-JP" sz="600"/>
          </a:p>
          <a:p>
            <a:pPr marL="92075" indent="0">
              <a:buNone/>
            </a:pPr>
            <a:r>
              <a:rPr kumimoji="1" lang="ja-JP" altLang="en-US" sz="1400"/>
              <a:t>我が国の食品安全基本法では「食品健康影響評価」として規定されており、同法に基づく食品の安全性の確保に関する施策の策定に当たって、食品健康影響評価を行わなければならない。また、</a:t>
            </a:r>
            <a:r>
              <a:rPr lang="ja-JP" altLang="en-US" sz="1400"/>
              <a:t>食品安全委員会が自らの判断で食品健康影響評価を行うこともある。</a:t>
            </a:r>
            <a:endParaRPr kumimoji="1" lang="en-US" altLang="ja-JP" sz="1400"/>
          </a:p>
        </p:txBody>
      </p:sp>
      <p:sp>
        <p:nvSpPr>
          <p:cNvPr id="5" name="コンテンツ プレースホルダー 2">
            <a:extLst>
              <a:ext uri="{FF2B5EF4-FFF2-40B4-BE49-F238E27FC236}">
                <a16:creationId xmlns:a16="http://schemas.microsoft.com/office/drawing/2014/main" id="{E0A09717-BC2E-6830-FE03-84AC5E558D5B}"/>
              </a:ext>
            </a:extLst>
          </p:cNvPr>
          <p:cNvSpPr txBox="1">
            <a:spLocks/>
          </p:cNvSpPr>
          <p:nvPr/>
        </p:nvSpPr>
        <p:spPr>
          <a:xfrm>
            <a:off x="6715965" y="1016657"/>
            <a:ext cx="4085620" cy="568312"/>
          </a:xfrm>
          <a:prstGeom prst="rect">
            <a:avLst/>
          </a:prstGeom>
        </p:spPr>
        <p:txBody>
          <a:bodyPr vert="horz" lIns="91440" tIns="45720" rIns="91440" bIns="45720" rtlCol="0">
            <a:norm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000"/>
              <a:t>リスク評価の基本</a:t>
            </a:r>
            <a:r>
              <a:rPr lang="en-US" altLang="ja-JP" sz="2000"/>
              <a:t>4</a:t>
            </a:r>
            <a:r>
              <a:rPr lang="ja-JP" altLang="en-US" sz="2000"/>
              <a:t>ステップ</a:t>
            </a:r>
            <a:endParaRPr lang="en-US" altLang="ja-JP" sz="2000"/>
          </a:p>
        </p:txBody>
      </p:sp>
      <p:sp>
        <p:nvSpPr>
          <p:cNvPr id="6" name="四角形: 角を丸くする 5">
            <a:extLst>
              <a:ext uri="{FF2B5EF4-FFF2-40B4-BE49-F238E27FC236}">
                <a16:creationId xmlns:a16="http://schemas.microsoft.com/office/drawing/2014/main" id="{AE163D12-1A83-B60B-BD7C-CD23A58A75E2}"/>
              </a:ext>
            </a:extLst>
          </p:cNvPr>
          <p:cNvSpPr/>
          <p:nvPr/>
        </p:nvSpPr>
        <p:spPr>
          <a:xfrm>
            <a:off x="538022" y="3861324"/>
            <a:ext cx="5591693" cy="2084632"/>
          </a:xfrm>
          <a:prstGeom prst="roundRect">
            <a:avLst/>
          </a:prstGeom>
          <a:solidFill>
            <a:srgbClr val="EEEEE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コンテンツ プレースホルダー 2">
            <a:extLst>
              <a:ext uri="{FF2B5EF4-FFF2-40B4-BE49-F238E27FC236}">
                <a16:creationId xmlns:a16="http://schemas.microsoft.com/office/drawing/2014/main" id="{40DD3B57-39F8-B48C-B8F4-4285210C6386}"/>
              </a:ext>
            </a:extLst>
          </p:cNvPr>
          <p:cNvSpPr txBox="1">
            <a:spLocks/>
          </p:cNvSpPr>
          <p:nvPr/>
        </p:nvSpPr>
        <p:spPr>
          <a:xfrm>
            <a:off x="705162" y="3941155"/>
            <a:ext cx="5216178" cy="2022932"/>
          </a:xfrm>
          <a:prstGeom prst="rect">
            <a:avLst/>
          </a:prstGeom>
        </p:spPr>
        <p:txBody>
          <a:bodyPr vert="horz" lIns="91440" tIns="45720" rIns="91440" bIns="45720" rtlCol="0">
            <a:norm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spcBef>
                <a:spcPts val="0"/>
              </a:spcBef>
              <a:buNone/>
            </a:pPr>
            <a:r>
              <a:rPr lang="ja-JP" altLang="en-US" sz="1600"/>
              <a:t>食品の摂取状況を考慮したリスク評価が重要</a:t>
            </a:r>
            <a:endParaRPr lang="en-US" altLang="ja-JP" sz="1600"/>
          </a:p>
          <a:p>
            <a:pPr marL="0" indent="0">
              <a:spcBef>
                <a:spcPts val="0"/>
              </a:spcBef>
              <a:buNone/>
            </a:pPr>
            <a:r>
              <a:rPr lang="ja-JP" altLang="en-US" sz="1050"/>
              <a:t> </a:t>
            </a:r>
            <a:endParaRPr lang="en-US" altLang="ja-JP" sz="800"/>
          </a:p>
          <a:p>
            <a:pPr marL="0" indent="0">
              <a:spcBef>
                <a:spcPts val="0"/>
              </a:spcBef>
              <a:buNone/>
            </a:pPr>
            <a:r>
              <a:rPr lang="ja-JP" altLang="en-US" sz="1400"/>
              <a:t>国外で評価されたハザードでも、日本で施策を考える際はリスク評価が必要とされます。</a:t>
            </a:r>
            <a:endParaRPr lang="en-US" altLang="ja-JP" sz="1400"/>
          </a:p>
          <a:p>
            <a:pPr marL="0" indent="0">
              <a:spcBef>
                <a:spcPts val="0"/>
              </a:spcBef>
              <a:buNone/>
            </a:pPr>
            <a:r>
              <a:rPr lang="ja-JP" altLang="en-US" sz="1400"/>
              <a:t>国によって、ハザードの特性そのものは変わりませんが、食品の摂取等の状況が異なるため、自国の現状を考慮し、現実的なハザードのばく露状況に基づくリスクの判定が必要なためです。</a:t>
            </a:r>
          </a:p>
        </p:txBody>
      </p:sp>
      <p:sp>
        <p:nvSpPr>
          <p:cNvPr id="10" name="四角形: 角を丸くする 9">
            <a:extLst>
              <a:ext uri="{FF2B5EF4-FFF2-40B4-BE49-F238E27FC236}">
                <a16:creationId xmlns:a16="http://schemas.microsoft.com/office/drawing/2014/main" id="{7DC68B97-E68B-2956-E9FF-383F95C82021}"/>
              </a:ext>
            </a:extLst>
          </p:cNvPr>
          <p:cNvSpPr/>
          <p:nvPr/>
        </p:nvSpPr>
        <p:spPr>
          <a:xfrm>
            <a:off x="8067903" y="1699489"/>
            <a:ext cx="1639126" cy="1013974"/>
          </a:xfrm>
          <a:prstGeom prst="roundRect">
            <a:avLst/>
          </a:prstGeom>
          <a:solidFill>
            <a:srgbClr val="81B8D1"/>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a:solidFill>
                  <a:schemeClr val="bg1"/>
                </a:solidFill>
              </a:rPr>
              <a:t>①ハザードの特定</a:t>
            </a:r>
          </a:p>
        </p:txBody>
      </p:sp>
      <p:sp>
        <p:nvSpPr>
          <p:cNvPr id="11" name="コンテンツ プレースホルダー 2">
            <a:extLst>
              <a:ext uri="{FF2B5EF4-FFF2-40B4-BE49-F238E27FC236}">
                <a16:creationId xmlns:a16="http://schemas.microsoft.com/office/drawing/2014/main" id="{763418DC-2AE2-7600-D817-4952AB2A1F61}"/>
              </a:ext>
            </a:extLst>
          </p:cNvPr>
          <p:cNvSpPr txBox="1">
            <a:spLocks/>
          </p:cNvSpPr>
          <p:nvPr/>
        </p:nvSpPr>
        <p:spPr>
          <a:xfrm>
            <a:off x="9731208" y="1718612"/>
            <a:ext cx="1768222" cy="886807"/>
          </a:xfrm>
          <a:prstGeom prst="rect">
            <a:avLst/>
          </a:prstGeom>
        </p:spPr>
        <p:txBody>
          <a:bodyPr vert="horz" lIns="91440" tIns="45720" rIns="91440" bIns="45720" rtlCol="0" anchor="ctr">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spcBef>
                <a:spcPts val="0"/>
              </a:spcBef>
              <a:buNone/>
            </a:pPr>
            <a:r>
              <a:rPr lang="ja-JP" altLang="en-US" sz="1400">
                <a:solidFill>
                  <a:srgbClr val="000000"/>
                </a:solidFill>
                <a:latin typeface="BIZ UDPゴシック" panose="020B0400000000000000" pitchFamily="50" charset="-128"/>
                <a:ea typeface="BIZ UDPゴシック" panose="020B0400000000000000" pitchFamily="50" charset="-128"/>
              </a:rPr>
              <a:t>有害影響を</a:t>
            </a:r>
            <a:endParaRPr lang="en-US" altLang="ja-JP" sz="1400">
              <a:solidFill>
                <a:srgbClr val="000000"/>
              </a:solidFill>
              <a:latin typeface="BIZ UDPゴシック" panose="020B0400000000000000" pitchFamily="50" charset="-128"/>
              <a:ea typeface="BIZ UDPゴシック" panose="020B0400000000000000" pitchFamily="50" charset="-128"/>
            </a:endParaRPr>
          </a:p>
          <a:p>
            <a:pPr marL="0" indent="0">
              <a:spcBef>
                <a:spcPts val="0"/>
              </a:spcBef>
              <a:buNone/>
            </a:pPr>
            <a:r>
              <a:rPr kumimoji="1" lang="ja-JP" altLang="en-US" sz="1400" kern="1200">
                <a:solidFill>
                  <a:srgbClr val="000000"/>
                </a:solidFill>
                <a:effectLst/>
                <a:latin typeface="BIZ UDPゴシック" panose="020B0400000000000000" pitchFamily="50" charset="-128"/>
                <a:ea typeface="BIZ UDPゴシック" panose="020B0400000000000000" pitchFamily="50" charset="-128"/>
                <a:cs typeface="+mn-cs"/>
              </a:rPr>
              <a:t>及ぼす恐れがある</a:t>
            </a:r>
            <a:endParaRPr kumimoji="1" lang="en-US" altLang="ja-JP" sz="1400" kern="1200">
              <a:solidFill>
                <a:srgbClr val="000000"/>
              </a:solidFill>
              <a:effectLst/>
              <a:latin typeface="BIZ UDPゴシック" panose="020B0400000000000000" pitchFamily="50" charset="-128"/>
              <a:ea typeface="BIZ UDPゴシック" panose="020B0400000000000000" pitchFamily="50" charset="-128"/>
              <a:cs typeface="+mn-cs"/>
            </a:endParaRPr>
          </a:p>
          <a:p>
            <a:pPr marL="0" indent="0">
              <a:spcBef>
                <a:spcPts val="0"/>
              </a:spcBef>
              <a:buNone/>
            </a:pPr>
            <a:r>
              <a:rPr kumimoji="1" lang="ja-JP" altLang="en-US" sz="1400" kern="1200">
                <a:solidFill>
                  <a:srgbClr val="000000"/>
                </a:solidFill>
                <a:effectLst/>
                <a:latin typeface="BIZ UDPゴシック" panose="020B0400000000000000" pitchFamily="50" charset="-128"/>
                <a:ea typeface="BIZ UDPゴシック" panose="020B0400000000000000" pitchFamily="50" charset="-128"/>
                <a:cs typeface="+mn-cs"/>
              </a:rPr>
              <a:t>物質は？</a:t>
            </a:r>
          </a:p>
        </p:txBody>
      </p:sp>
      <p:sp>
        <p:nvSpPr>
          <p:cNvPr id="16" name="四角形: 角を丸くする 15">
            <a:extLst>
              <a:ext uri="{FF2B5EF4-FFF2-40B4-BE49-F238E27FC236}">
                <a16:creationId xmlns:a16="http://schemas.microsoft.com/office/drawing/2014/main" id="{A85EED89-FA3B-439D-853D-0636995EC995}"/>
              </a:ext>
            </a:extLst>
          </p:cNvPr>
          <p:cNvSpPr/>
          <p:nvPr/>
        </p:nvSpPr>
        <p:spPr>
          <a:xfrm>
            <a:off x="8067903" y="5207278"/>
            <a:ext cx="1639126" cy="1013974"/>
          </a:xfrm>
          <a:prstGeom prst="roundRect">
            <a:avLst/>
          </a:prstGeom>
          <a:solidFill>
            <a:srgbClr val="FF80A9"/>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a:solidFill>
                  <a:schemeClr val="bg1"/>
                </a:solidFill>
              </a:rPr>
              <a:t>④リスクの</a:t>
            </a:r>
            <a:endParaRPr lang="en-US" altLang="ja-JP">
              <a:solidFill>
                <a:schemeClr val="bg1"/>
              </a:solidFill>
            </a:endParaRPr>
          </a:p>
          <a:p>
            <a:pPr algn="ctr"/>
            <a:r>
              <a:rPr kumimoji="1" lang="ja-JP" altLang="en-US">
                <a:solidFill>
                  <a:schemeClr val="bg1"/>
                </a:solidFill>
              </a:rPr>
              <a:t>判定</a:t>
            </a:r>
          </a:p>
        </p:txBody>
      </p:sp>
      <p:sp>
        <p:nvSpPr>
          <p:cNvPr id="17" name="コンテンツ プレースホルダー 2">
            <a:extLst>
              <a:ext uri="{FF2B5EF4-FFF2-40B4-BE49-F238E27FC236}">
                <a16:creationId xmlns:a16="http://schemas.microsoft.com/office/drawing/2014/main" id="{FCB28B8B-C84E-CBBF-E5F9-5DF8E699701E}"/>
              </a:ext>
            </a:extLst>
          </p:cNvPr>
          <p:cNvSpPr txBox="1">
            <a:spLocks/>
          </p:cNvSpPr>
          <p:nvPr/>
        </p:nvSpPr>
        <p:spPr>
          <a:xfrm>
            <a:off x="6699604" y="4653387"/>
            <a:ext cx="1745900" cy="453472"/>
          </a:xfrm>
          <a:prstGeom prst="rect">
            <a:avLst/>
          </a:prstGeom>
        </p:spPr>
        <p:txBody>
          <a:bodyPr vert="horz" lIns="91440" tIns="45720" rIns="91440" bIns="45720" rtlCol="0" anchor="ctr">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spcBef>
                <a:spcPts val="0"/>
              </a:spcBef>
              <a:buNone/>
            </a:pPr>
            <a:r>
              <a:rPr lang="ja-JP" altLang="en-US" sz="1400">
                <a:solidFill>
                  <a:srgbClr val="000000"/>
                </a:solidFill>
                <a:latin typeface="BIZ UDPゴシック" panose="020B0400000000000000" pitchFamily="50" charset="-128"/>
                <a:ea typeface="BIZ UDPゴシック" panose="020B0400000000000000" pitchFamily="50" charset="-128"/>
              </a:rPr>
              <a:t>どのような有害な</a:t>
            </a:r>
            <a:endParaRPr lang="en-US" altLang="ja-JP" sz="1400">
              <a:solidFill>
                <a:srgbClr val="000000"/>
              </a:solidFill>
              <a:latin typeface="BIZ UDPゴシック" panose="020B0400000000000000" pitchFamily="50" charset="-128"/>
              <a:ea typeface="BIZ UDPゴシック" panose="020B0400000000000000" pitchFamily="50" charset="-128"/>
            </a:endParaRPr>
          </a:p>
          <a:p>
            <a:pPr marL="0" indent="0">
              <a:spcBef>
                <a:spcPts val="0"/>
              </a:spcBef>
              <a:buNone/>
            </a:pPr>
            <a:r>
              <a:rPr lang="ja-JP" altLang="en-US" sz="1400">
                <a:solidFill>
                  <a:srgbClr val="000000"/>
                </a:solidFill>
                <a:latin typeface="BIZ UDPゴシック" panose="020B0400000000000000" pitchFamily="50" charset="-128"/>
                <a:ea typeface="BIZ UDPゴシック" panose="020B0400000000000000" pitchFamily="50" charset="-128"/>
              </a:rPr>
              <a:t>影響があるか</a:t>
            </a:r>
            <a:endParaRPr lang="en-US" altLang="ja-JP" sz="1400">
              <a:solidFill>
                <a:srgbClr val="000000"/>
              </a:solidFill>
              <a:latin typeface="BIZ UDPゴシック" panose="020B0400000000000000" pitchFamily="50" charset="-128"/>
              <a:ea typeface="BIZ UDPゴシック" panose="020B0400000000000000" pitchFamily="50" charset="-128"/>
            </a:endParaRPr>
          </a:p>
        </p:txBody>
      </p:sp>
      <p:sp>
        <p:nvSpPr>
          <p:cNvPr id="20" name="コンテンツ プレースホルダー 2">
            <a:extLst>
              <a:ext uri="{FF2B5EF4-FFF2-40B4-BE49-F238E27FC236}">
                <a16:creationId xmlns:a16="http://schemas.microsoft.com/office/drawing/2014/main" id="{DE3BD1B0-EC3A-720E-19F0-28EA25C68912}"/>
              </a:ext>
            </a:extLst>
          </p:cNvPr>
          <p:cNvSpPr txBox="1">
            <a:spLocks/>
          </p:cNvSpPr>
          <p:nvPr/>
        </p:nvSpPr>
        <p:spPr>
          <a:xfrm>
            <a:off x="9436203" y="4581339"/>
            <a:ext cx="2080735" cy="371282"/>
          </a:xfrm>
          <a:prstGeom prst="rect">
            <a:avLst/>
          </a:prstGeom>
        </p:spPr>
        <p:txBody>
          <a:bodyPr vert="horz" lIns="91440" tIns="45720" rIns="91440" bIns="45720" rtlCol="0" anchor="ctr">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spcBef>
                <a:spcPts val="0"/>
              </a:spcBef>
              <a:buNone/>
            </a:pPr>
            <a:r>
              <a:rPr lang="ja-JP" altLang="en-US" sz="1400">
                <a:solidFill>
                  <a:srgbClr val="000000"/>
                </a:solidFill>
                <a:latin typeface="BIZ UDPゴシック" panose="020B0400000000000000" pitchFamily="50" charset="-128"/>
                <a:ea typeface="BIZ UDPゴシック" panose="020B0400000000000000" pitchFamily="50" charset="-128"/>
              </a:rPr>
              <a:t>どのくらい摂取するか</a:t>
            </a:r>
          </a:p>
        </p:txBody>
      </p:sp>
      <p:sp>
        <p:nvSpPr>
          <p:cNvPr id="21" name="コンテンツ プレースホルダー 2">
            <a:extLst>
              <a:ext uri="{FF2B5EF4-FFF2-40B4-BE49-F238E27FC236}">
                <a16:creationId xmlns:a16="http://schemas.microsoft.com/office/drawing/2014/main" id="{D5267B42-7D44-1DD9-E170-184107FF83F3}"/>
              </a:ext>
            </a:extLst>
          </p:cNvPr>
          <p:cNvSpPr txBox="1">
            <a:spLocks/>
          </p:cNvSpPr>
          <p:nvPr/>
        </p:nvSpPr>
        <p:spPr>
          <a:xfrm>
            <a:off x="9731208" y="5293696"/>
            <a:ext cx="1768222" cy="886807"/>
          </a:xfrm>
          <a:prstGeom prst="rect">
            <a:avLst/>
          </a:prstGeom>
        </p:spPr>
        <p:txBody>
          <a:bodyPr vert="horz" lIns="91440" tIns="45720" rIns="91440" bIns="45720" rtlCol="0" anchor="ctr">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spcBef>
                <a:spcPts val="0"/>
              </a:spcBef>
              <a:buNone/>
            </a:pPr>
            <a:r>
              <a:rPr lang="ja-JP" altLang="en-US" sz="1400">
                <a:solidFill>
                  <a:srgbClr val="000000"/>
                </a:solidFill>
                <a:latin typeface="BIZ UDPゴシック" panose="020B0400000000000000" pitchFamily="50" charset="-128"/>
                <a:ea typeface="BIZ UDPゴシック" panose="020B0400000000000000" pitchFamily="50" charset="-128"/>
              </a:rPr>
              <a:t>どのくらいの・</a:t>
            </a:r>
            <a:endParaRPr lang="en-US" altLang="ja-JP" sz="1400">
              <a:solidFill>
                <a:srgbClr val="000000"/>
              </a:solidFill>
              <a:latin typeface="BIZ UDPゴシック" panose="020B0400000000000000" pitchFamily="50" charset="-128"/>
              <a:ea typeface="BIZ UDPゴシック" panose="020B0400000000000000" pitchFamily="50" charset="-128"/>
            </a:endParaRPr>
          </a:p>
          <a:p>
            <a:pPr marL="0" indent="0">
              <a:spcBef>
                <a:spcPts val="0"/>
              </a:spcBef>
              <a:buNone/>
            </a:pPr>
            <a:r>
              <a:rPr lang="ja-JP" altLang="en-US" sz="1400">
                <a:solidFill>
                  <a:srgbClr val="000000"/>
                </a:solidFill>
                <a:latin typeface="BIZ UDPゴシック" panose="020B0400000000000000" pitchFamily="50" charset="-128"/>
                <a:ea typeface="BIZ UDPゴシック" panose="020B0400000000000000" pitchFamily="50" charset="-128"/>
              </a:rPr>
              <a:t>どのようなリスクか</a:t>
            </a:r>
            <a:endParaRPr lang="en-US" altLang="ja-JP" sz="1400">
              <a:solidFill>
                <a:srgbClr val="000000"/>
              </a:solidFill>
              <a:latin typeface="BIZ UDPゴシック" panose="020B0400000000000000" pitchFamily="50" charset="-128"/>
              <a:ea typeface="BIZ UDPゴシック" panose="020B0400000000000000" pitchFamily="50" charset="-128"/>
            </a:endParaRPr>
          </a:p>
        </p:txBody>
      </p:sp>
      <p:sp>
        <p:nvSpPr>
          <p:cNvPr id="22" name="矢印: 下 21">
            <a:extLst>
              <a:ext uri="{FF2B5EF4-FFF2-40B4-BE49-F238E27FC236}">
                <a16:creationId xmlns:a16="http://schemas.microsoft.com/office/drawing/2014/main" id="{363E1A1B-F2FC-EF02-D531-9E78F789EBF6}"/>
              </a:ext>
            </a:extLst>
          </p:cNvPr>
          <p:cNvSpPr/>
          <p:nvPr/>
        </p:nvSpPr>
        <p:spPr>
          <a:xfrm>
            <a:off x="7397390" y="3063547"/>
            <a:ext cx="243554" cy="453472"/>
          </a:xfrm>
          <a:prstGeom prst="downArrow">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矢印: 下 22">
            <a:extLst>
              <a:ext uri="{FF2B5EF4-FFF2-40B4-BE49-F238E27FC236}">
                <a16:creationId xmlns:a16="http://schemas.microsoft.com/office/drawing/2014/main" id="{7FE2D34A-5EB4-5031-680C-C79E52B21A34}"/>
              </a:ext>
            </a:extLst>
          </p:cNvPr>
          <p:cNvSpPr/>
          <p:nvPr/>
        </p:nvSpPr>
        <p:spPr>
          <a:xfrm>
            <a:off x="10137645" y="3033252"/>
            <a:ext cx="243554" cy="483767"/>
          </a:xfrm>
          <a:prstGeom prst="downArrow">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矢印: 下 23">
            <a:extLst>
              <a:ext uri="{FF2B5EF4-FFF2-40B4-BE49-F238E27FC236}">
                <a16:creationId xmlns:a16="http://schemas.microsoft.com/office/drawing/2014/main" id="{C25A8E51-1AB4-33DF-FFE1-F7C8D734675A}"/>
              </a:ext>
            </a:extLst>
          </p:cNvPr>
          <p:cNvSpPr/>
          <p:nvPr/>
        </p:nvSpPr>
        <p:spPr>
          <a:xfrm>
            <a:off x="8758775" y="4200868"/>
            <a:ext cx="257383" cy="1013974"/>
          </a:xfrm>
          <a:prstGeom prst="downArrow">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6131A9C2-87E7-6BFB-16E6-2AAB2A35194B}"/>
              </a:ext>
            </a:extLst>
          </p:cNvPr>
          <p:cNvSpPr/>
          <p:nvPr/>
        </p:nvSpPr>
        <p:spPr>
          <a:xfrm>
            <a:off x="8822696" y="2713463"/>
            <a:ext cx="129540" cy="310615"/>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a:extLst>
              <a:ext uri="{FF2B5EF4-FFF2-40B4-BE49-F238E27FC236}">
                <a16:creationId xmlns:a16="http://schemas.microsoft.com/office/drawing/2014/main" id="{7768310A-B704-2034-E97B-EFF88B682E32}"/>
              </a:ext>
            </a:extLst>
          </p:cNvPr>
          <p:cNvSpPr/>
          <p:nvPr/>
        </p:nvSpPr>
        <p:spPr>
          <a:xfrm>
            <a:off x="7456952" y="2980749"/>
            <a:ext cx="2865121" cy="130526"/>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a:extLst>
              <a:ext uri="{FF2B5EF4-FFF2-40B4-BE49-F238E27FC236}">
                <a16:creationId xmlns:a16="http://schemas.microsoft.com/office/drawing/2014/main" id="{6997BBE2-2F41-1807-943D-4A194FB088C4}"/>
              </a:ext>
            </a:extLst>
          </p:cNvPr>
          <p:cNvSpPr/>
          <p:nvPr/>
        </p:nvSpPr>
        <p:spPr>
          <a:xfrm>
            <a:off x="7456952" y="4139216"/>
            <a:ext cx="2865121" cy="130526"/>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四角形: 角を丸くする 12">
            <a:extLst>
              <a:ext uri="{FF2B5EF4-FFF2-40B4-BE49-F238E27FC236}">
                <a16:creationId xmlns:a16="http://schemas.microsoft.com/office/drawing/2014/main" id="{4EB1EB1E-5FDE-29C4-E21B-E891F1D616FF}"/>
              </a:ext>
            </a:extLst>
          </p:cNvPr>
          <p:cNvSpPr/>
          <p:nvPr/>
        </p:nvSpPr>
        <p:spPr>
          <a:xfrm>
            <a:off x="6699604" y="3521808"/>
            <a:ext cx="1639126" cy="1013974"/>
          </a:xfrm>
          <a:prstGeom prst="roundRect">
            <a:avLst/>
          </a:prstGeom>
          <a:solidFill>
            <a:srgbClr val="59A2C3"/>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a:solidFill>
                  <a:schemeClr val="bg1"/>
                </a:solidFill>
              </a:rPr>
              <a:t>②</a:t>
            </a:r>
            <a:r>
              <a:rPr kumimoji="1" lang="ja-JP" altLang="en-US">
                <a:solidFill>
                  <a:schemeClr val="bg1"/>
                </a:solidFill>
              </a:rPr>
              <a:t>ハザードの特性評価</a:t>
            </a:r>
          </a:p>
        </p:txBody>
      </p:sp>
      <p:sp>
        <p:nvSpPr>
          <p:cNvPr id="14" name="四角形: 角を丸くする 13">
            <a:extLst>
              <a:ext uri="{FF2B5EF4-FFF2-40B4-BE49-F238E27FC236}">
                <a16:creationId xmlns:a16="http://schemas.microsoft.com/office/drawing/2014/main" id="{B9932DB7-B439-AA96-B0F2-FFAF65928D5B}"/>
              </a:ext>
            </a:extLst>
          </p:cNvPr>
          <p:cNvSpPr/>
          <p:nvPr/>
        </p:nvSpPr>
        <p:spPr>
          <a:xfrm>
            <a:off x="9439859" y="3521808"/>
            <a:ext cx="1639126" cy="1013974"/>
          </a:xfrm>
          <a:prstGeom prst="roundRect">
            <a:avLst/>
          </a:prstGeom>
          <a:solidFill>
            <a:schemeClr val="tx1">
              <a:lumMod val="65000"/>
              <a:lumOff val="35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a:solidFill>
                  <a:schemeClr val="bg1"/>
                </a:solidFill>
              </a:rPr>
              <a:t>③ばく露</a:t>
            </a:r>
            <a:endParaRPr kumimoji="1" lang="en-US" altLang="ja-JP">
              <a:solidFill>
                <a:schemeClr val="bg1"/>
              </a:solidFill>
            </a:endParaRPr>
          </a:p>
          <a:p>
            <a:pPr algn="ctr"/>
            <a:r>
              <a:rPr kumimoji="1" lang="ja-JP" altLang="en-US">
                <a:solidFill>
                  <a:schemeClr val="bg1"/>
                </a:solidFill>
              </a:rPr>
              <a:t>評価</a:t>
            </a:r>
          </a:p>
        </p:txBody>
      </p:sp>
      <p:sp>
        <p:nvSpPr>
          <p:cNvPr id="8" name="正方形/長方形 7">
            <a:extLst>
              <a:ext uri="{FF2B5EF4-FFF2-40B4-BE49-F238E27FC236}">
                <a16:creationId xmlns:a16="http://schemas.microsoft.com/office/drawing/2014/main" id="{97DA144F-A701-19AE-F07D-53C12F2A2CF2}"/>
              </a:ext>
            </a:extLst>
          </p:cNvPr>
          <p:cNvSpPr/>
          <p:nvPr/>
        </p:nvSpPr>
        <p:spPr>
          <a:xfrm>
            <a:off x="11871960" y="1909186"/>
            <a:ext cx="320040" cy="798454"/>
          </a:xfrm>
          <a:prstGeom prst="rect">
            <a:avLst/>
          </a:prstGeom>
          <a:solidFill>
            <a:schemeClr val="tx2">
              <a:lumMod val="25000"/>
              <a:lumOff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lang="ja-JP" altLang="en-US" sz="900"/>
              <a:t>リスク評価</a:t>
            </a:r>
          </a:p>
        </p:txBody>
      </p:sp>
      <p:sp>
        <p:nvSpPr>
          <p:cNvPr id="9" name="正方形/長方形 8">
            <a:extLst>
              <a:ext uri="{FF2B5EF4-FFF2-40B4-BE49-F238E27FC236}">
                <a16:creationId xmlns:a16="http://schemas.microsoft.com/office/drawing/2014/main" id="{48AF1398-0995-8885-E2CC-FEAEF178CE67}"/>
              </a:ext>
            </a:extLst>
          </p:cNvPr>
          <p:cNvSpPr/>
          <p:nvPr/>
        </p:nvSpPr>
        <p:spPr>
          <a:xfrm>
            <a:off x="11871959" y="667304"/>
            <a:ext cx="330089" cy="1241882"/>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a:t>リスクアナリシス</a:t>
            </a:r>
          </a:p>
        </p:txBody>
      </p:sp>
    </p:spTree>
    <p:extLst>
      <p:ext uri="{BB962C8B-B14F-4D97-AF65-F5344CB8AC3E}">
        <p14:creationId xmlns:p14="http://schemas.microsoft.com/office/powerpoint/2010/main" val="3487395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05CD27-07C1-936F-F0D1-9D7E9BED7C09}"/>
            </a:ext>
          </a:extLst>
        </p:cNvPr>
        <p:cNvGrpSpPr/>
        <p:nvPr/>
      </p:nvGrpSpPr>
      <p:grpSpPr>
        <a:xfrm>
          <a:off x="0" y="0"/>
          <a:ext cx="0" cy="0"/>
          <a:chOff x="0" y="0"/>
          <a:chExt cx="0" cy="0"/>
        </a:xfrm>
      </p:grpSpPr>
      <p:sp>
        <p:nvSpPr>
          <p:cNvPr id="36" name="四角形: 角を丸くする 35">
            <a:extLst>
              <a:ext uri="{FF2B5EF4-FFF2-40B4-BE49-F238E27FC236}">
                <a16:creationId xmlns:a16="http://schemas.microsoft.com/office/drawing/2014/main" id="{D9A0F3AB-018C-A6A9-F0F1-4ED84F52E031}"/>
              </a:ext>
            </a:extLst>
          </p:cNvPr>
          <p:cNvSpPr/>
          <p:nvPr/>
        </p:nvSpPr>
        <p:spPr>
          <a:xfrm>
            <a:off x="5893670" y="1399590"/>
            <a:ext cx="5627770" cy="4644951"/>
          </a:xfrm>
          <a:prstGeom prst="roundRect">
            <a:avLst>
              <a:gd name="adj" fmla="val 15190"/>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527ECE5F-6061-9453-9BFA-CFA459A907D9}"/>
              </a:ext>
            </a:extLst>
          </p:cNvPr>
          <p:cNvSpPr>
            <a:spLocks noGrp="1"/>
          </p:cNvSpPr>
          <p:nvPr>
            <p:ph type="title"/>
          </p:nvPr>
        </p:nvSpPr>
        <p:spPr>
          <a:xfrm>
            <a:off x="643787" y="88944"/>
            <a:ext cx="11228172" cy="568312"/>
          </a:xfrm>
        </p:spPr>
        <p:txBody>
          <a:bodyPr/>
          <a:lstStyle/>
          <a:p>
            <a:r>
              <a:rPr kumimoji="1" lang="ja-JP" altLang="en-US"/>
              <a:t>ハザードの特定（危害要因特定）</a:t>
            </a:r>
          </a:p>
        </p:txBody>
      </p:sp>
      <p:sp>
        <p:nvSpPr>
          <p:cNvPr id="3" name="コンテンツ プレースホルダー 2">
            <a:extLst>
              <a:ext uri="{FF2B5EF4-FFF2-40B4-BE49-F238E27FC236}">
                <a16:creationId xmlns:a16="http://schemas.microsoft.com/office/drawing/2014/main" id="{0C2A2A35-7EFC-58FA-75DA-D57481135D41}"/>
              </a:ext>
            </a:extLst>
          </p:cNvPr>
          <p:cNvSpPr>
            <a:spLocks noGrp="1"/>
          </p:cNvSpPr>
          <p:nvPr>
            <p:ph idx="1"/>
          </p:nvPr>
        </p:nvSpPr>
        <p:spPr>
          <a:xfrm>
            <a:off x="467867" y="1316963"/>
            <a:ext cx="4898553" cy="3263194"/>
          </a:xfrm>
        </p:spPr>
        <p:txBody>
          <a:bodyPr>
            <a:noAutofit/>
          </a:bodyPr>
          <a:lstStyle/>
          <a:p>
            <a:pPr marL="92075" indent="0">
              <a:buNone/>
            </a:pPr>
            <a:r>
              <a:rPr kumimoji="1" lang="ja-JP" altLang="en-US" sz="1800"/>
              <a:t>特定の食品又は食品群中に存在する可能性があり、ヒトの健康に有害影響を及ぼすおそれがある生物的、化学的及び物理的な要因・物質を特定し、それらについての既知の科学的情報を整理すること</a:t>
            </a:r>
            <a:endParaRPr lang="en-US" altLang="ja-JP" sz="1800"/>
          </a:p>
          <a:p>
            <a:pPr marL="92075" indent="0">
              <a:buNone/>
            </a:pPr>
            <a:endParaRPr kumimoji="1" lang="ja-JP" altLang="en-US" sz="1800"/>
          </a:p>
        </p:txBody>
      </p:sp>
      <p:sp>
        <p:nvSpPr>
          <p:cNvPr id="5" name="正方形/長方形 4">
            <a:extLst>
              <a:ext uri="{FF2B5EF4-FFF2-40B4-BE49-F238E27FC236}">
                <a16:creationId xmlns:a16="http://schemas.microsoft.com/office/drawing/2014/main" id="{3B7CC645-0224-3B23-2AC6-1E3CBE569871}"/>
              </a:ext>
            </a:extLst>
          </p:cNvPr>
          <p:cNvSpPr/>
          <p:nvPr/>
        </p:nvSpPr>
        <p:spPr>
          <a:xfrm>
            <a:off x="11871960" y="1909186"/>
            <a:ext cx="320040" cy="798454"/>
          </a:xfrm>
          <a:prstGeom prst="rect">
            <a:avLst/>
          </a:prstGeom>
          <a:solidFill>
            <a:schemeClr val="tx2">
              <a:lumMod val="25000"/>
              <a:lumOff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lang="ja-JP" altLang="en-US" sz="900"/>
              <a:t>リスク評価</a:t>
            </a:r>
          </a:p>
        </p:txBody>
      </p:sp>
      <p:sp>
        <p:nvSpPr>
          <p:cNvPr id="6" name="四角形: 角を丸くする 5">
            <a:extLst>
              <a:ext uri="{FF2B5EF4-FFF2-40B4-BE49-F238E27FC236}">
                <a16:creationId xmlns:a16="http://schemas.microsoft.com/office/drawing/2014/main" id="{7AD33300-2AFA-6816-18BA-C9ACD51325EC}"/>
              </a:ext>
            </a:extLst>
          </p:cNvPr>
          <p:cNvSpPr/>
          <p:nvPr/>
        </p:nvSpPr>
        <p:spPr>
          <a:xfrm>
            <a:off x="1168058" y="140992"/>
            <a:ext cx="2296501" cy="464216"/>
          </a:xfrm>
          <a:prstGeom prst="roundRect">
            <a:avLst>
              <a:gd name="adj" fmla="val 26641"/>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ctr"/>
          <a:lstStyle/>
          <a:p>
            <a:pPr algn="ctr"/>
            <a:r>
              <a:rPr kumimoji="1" lang="ja-JP" altLang="en-US" sz="1200"/>
              <a:t> </a:t>
            </a:r>
            <a:r>
              <a:rPr kumimoji="1" lang="ja-JP" altLang="en-US"/>
              <a:t>リスク評価 手順①</a:t>
            </a:r>
          </a:p>
        </p:txBody>
      </p:sp>
      <p:sp>
        <p:nvSpPr>
          <p:cNvPr id="4" name="正方形/長方形 3">
            <a:extLst>
              <a:ext uri="{FF2B5EF4-FFF2-40B4-BE49-F238E27FC236}">
                <a16:creationId xmlns:a16="http://schemas.microsoft.com/office/drawing/2014/main" id="{47414A66-E93A-C70F-5242-4C3C5778A1CE}"/>
              </a:ext>
            </a:extLst>
          </p:cNvPr>
          <p:cNvSpPr/>
          <p:nvPr/>
        </p:nvSpPr>
        <p:spPr>
          <a:xfrm>
            <a:off x="11871959" y="667304"/>
            <a:ext cx="330089" cy="1241882"/>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a:t>リスクアナリシス</a:t>
            </a:r>
          </a:p>
        </p:txBody>
      </p:sp>
      <p:sp>
        <p:nvSpPr>
          <p:cNvPr id="35" name="テキスト ボックス 34">
            <a:extLst>
              <a:ext uri="{FF2B5EF4-FFF2-40B4-BE49-F238E27FC236}">
                <a16:creationId xmlns:a16="http://schemas.microsoft.com/office/drawing/2014/main" id="{21E66A68-2735-B492-BDF1-726BEA53E2B7}"/>
              </a:ext>
            </a:extLst>
          </p:cNvPr>
          <p:cNvSpPr txBox="1"/>
          <p:nvPr/>
        </p:nvSpPr>
        <p:spPr>
          <a:xfrm>
            <a:off x="6853936" y="947631"/>
            <a:ext cx="3963523" cy="369332"/>
          </a:xfrm>
          <a:prstGeom prst="rect">
            <a:avLst/>
          </a:prstGeom>
          <a:noFill/>
        </p:spPr>
        <p:txBody>
          <a:bodyPr wrap="square">
            <a:spAutoFit/>
          </a:bodyPr>
          <a:lstStyle/>
          <a:p>
            <a:pPr algn="ctr"/>
            <a:r>
              <a:rPr kumimoji="1" lang="ja-JP" altLang="en-US" i="0" u="none" strike="noStrike" kern="1200" cap="none" spc="0" normalizeH="0" baseline="0" noProof="0">
                <a:ln>
                  <a:noFill/>
                </a:ln>
                <a:solidFill>
                  <a:prstClr val="black"/>
                </a:solidFill>
                <a:effectLst/>
                <a:uLnTx/>
                <a:uFillTx/>
                <a:latin typeface="BIZ UDPゴシック"/>
                <a:ea typeface="BIZ UDPゴシック"/>
                <a:cs typeface="+mn-cs"/>
              </a:rPr>
              <a:t>ハザード（危害要因）の例</a:t>
            </a:r>
            <a:endParaRPr lang="ja-JP" altLang="en-US" sz="2000"/>
          </a:p>
        </p:txBody>
      </p:sp>
      <p:sp>
        <p:nvSpPr>
          <p:cNvPr id="38" name="テキスト ボックス 37">
            <a:extLst>
              <a:ext uri="{FF2B5EF4-FFF2-40B4-BE49-F238E27FC236}">
                <a16:creationId xmlns:a16="http://schemas.microsoft.com/office/drawing/2014/main" id="{C379A453-C9E0-0054-78EA-9F349BA63B77}"/>
              </a:ext>
            </a:extLst>
          </p:cNvPr>
          <p:cNvSpPr txBox="1"/>
          <p:nvPr/>
        </p:nvSpPr>
        <p:spPr>
          <a:xfrm>
            <a:off x="6444971" y="1756810"/>
            <a:ext cx="1817052" cy="2069797"/>
          </a:xfrm>
          <a:prstGeom prst="rect">
            <a:avLst/>
          </a:prstGeom>
          <a:noFill/>
        </p:spPr>
        <p:txBody>
          <a:bodyPr wrap="square">
            <a:spAutoFit/>
          </a:bodyPr>
          <a:lstStyle/>
          <a:p>
            <a:r>
              <a:rPr kumimoji="1" lang="ja-JP" altLang="en-US" sz="1600" b="1" i="0" u="none" strike="noStrike" kern="1200" cap="none" spc="0" normalizeH="0" baseline="0" noProof="0">
                <a:ln>
                  <a:noFill/>
                </a:ln>
                <a:solidFill>
                  <a:prstClr val="black"/>
                </a:solidFill>
                <a:effectLst/>
                <a:uLnTx/>
                <a:uFillTx/>
                <a:latin typeface="BIZ UDPゴシック"/>
                <a:ea typeface="BIZ UDPゴシック"/>
                <a:cs typeface="+mn-cs"/>
              </a:rPr>
              <a:t>有害微生物 </a:t>
            </a:r>
            <a:r>
              <a:rPr kumimoji="1" lang="ja-JP" altLang="en-US" sz="1400" b="1" i="0" u="none" strike="noStrike" kern="1200" cap="none" spc="0" normalizeH="0" baseline="0" noProof="0">
                <a:ln>
                  <a:noFill/>
                </a:ln>
                <a:solidFill>
                  <a:prstClr val="black"/>
                </a:solidFill>
                <a:effectLst/>
                <a:uLnTx/>
                <a:uFillTx/>
                <a:latin typeface="BIZ UDPゴシック"/>
                <a:ea typeface="BIZ UDPゴシック"/>
                <a:cs typeface="+mn-cs"/>
              </a:rPr>
              <a:t>等</a:t>
            </a:r>
            <a:endParaRPr kumimoji="1" lang="en-US" altLang="ja-JP" sz="1600" b="1" i="0" u="none" strike="noStrike" kern="1200" cap="none" spc="0" normalizeH="0" baseline="0" noProof="0">
              <a:ln>
                <a:noFill/>
              </a:ln>
              <a:solidFill>
                <a:prstClr val="black"/>
              </a:solidFill>
              <a:effectLst/>
              <a:uLnTx/>
              <a:uFillTx/>
              <a:latin typeface="BIZ UDPゴシック"/>
              <a:ea typeface="BIZ UDPゴシック"/>
              <a:cs typeface="+mn-cs"/>
            </a:endParaRPr>
          </a:p>
          <a:p>
            <a:pPr marL="285750" indent="-285750">
              <a:buFont typeface="Arial" panose="020B0604020202020204" pitchFamily="34" charset="0"/>
              <a:buChar char="•"/>
            </a:pPr>
            <a:endParaRPr kumimoji="1" lang="en-US" altLang="ja-JP" sz="800" i="0" u="none" strike="noStrike" kern="1200" cap="none" spc="0" normalizeH="0" baseline="0" noProof="0">
              <a:ln>
                <a:noFill/>
              </a:ln>
              <a:solidFill>
                <a:prstClr val="black"/>
              </a:solidFill>
              <a:effectLst/>
              <a:uLnTx/>
              <a:uFillTx/>
              <a:latin typeface="BIZ UDPゴシック"/>
              <a:ea typeface="BIZ UDPゴシック"/>
              <a:cs typeface="+mn-cs"/>
            </a:endParaRPr>
          </a:p>
          <a:p>
            <a:pPr marL="92075" lvl="1"/>
            <a:r>
              <a:rPr lang="en-US" altLang="ja-JP" sz="1200">
                <a:solidFill>
                  <a:prstClr val="black"/>
                </a:solidFill>
                <a:latin typeface="BIZ UDPゴシック"/>
                <a:ea typeface="BIZ UDPゴシック"/>
              </a:rPr>
              <a:t>O157</a:t>
            </a:r>
            <a:r>
              <a:rPr lang="ja-JP" altLang="en-US" sz="1200">
                <a:solidFill>
                  <a:prstClr val="black"/>
                </a:solidFill>
                <a:latin typeface="BIZ UDPゴシック"/>
                <a:ea typeface="BIZ UDPゴシック"/>
              </a:rPr>
              <a:t>、</a:t>
            </a:r>
            <a:r>
              <a:rPr kumimoji="1" lang="ja-JP" altLang="en-US" sz="1200" i="0" u="none" strike="noStrike" kern="1200" cap="none" spc="0" normalizeH="0" baseline="0" noProof="0">
                <a:ln>
                  <a:noFill/>
                </a:ln>
                <a:solidFill>
                  <a:prstClr val="black"/>
                </a:solidFill>
                <a:effectLst/>
                <a:uLnTx/>
                <a:uFillTx/>
                <a:latin typeface="BIZ UDPゴシック"/>
                <a:ea typeface="BIZ UDPゴシック"/>
                <a:cs typeface="+mn-cs"/>
              </a:rPr>
              <a:t>ボツリヌス菌</a:t>
            </a:r>
            <a:endParaRPr kumimoji="1" lang="en-US" altLang="ja-JP" sz="1200" i="0" u="none" strike="noStrike" kern="1200" cap="none" spc="0" normalizeH="0" baseline="0" noProof="0">
              <a:ln>
                <a:noFill/>
              </a:ln>
              <a:solidFill>
                <a:prstClr val="black"/>
              </a:solidFill>
              <a:effectLst/>
              <a:uLnTx/>
              <a:uFillTx/>
              <a:latin typeface="BIZ UDPゴシック"/>
              <a:ea typeface="BIZ UDPゴシック"/>
              <a:cs typeface="+mn-cs"/>
            </a:endParaRPr>
          </a:p>
          <a:p>
            <a:pPr marL="92075" lvl="1"/>
            <a:r>
              <a:rPr lang="ja-JP" altLang="en-US" sz="1200">
                <a:solidFill>
                  <a:prstClr val="black"/>
                </a:solidFill>
                <a:latin typeface="BIZ UDPゴシック"/>
                <a:ea typeface="BIZ UDPゴシック"/>
              </a:rPr>
              <a:t>ノロウイルス、</a:t>
            </a:r>
            <a:br>
              <a:rPr lang="en-US" altLang="ja-JP" sz="1200">
                <a:solidFill>
                  <a:prstClr val="black"/>
                </a:solidFill>
                <a:latin typeface="BIZ UDPゴシック"/>
                <a:ea typeface="BIZ UDPゴシック"/>
              </a:rPr>
            </a:br>
            <a:r>
              <a:rPr lang="ja-JP" altLang="en-US" sz="1200">
                <a:solidFill>
                  <a:prstClr val="black"/>
                </a:solidFill>
                <a:latin typeface="BIZ UDPゴシック"/>
                <a:ea typeface="BIZ UDPゴシック"/>
              </a:rPr>
              <a:t>カンピロバクター </a:t>
            </a:r>
            <a:r>
              <a:rPr lang="ja-JP" altLang="en-US" sz="1050">
                <a:solidFill>
                  <a:prstClr val="black"/>
                </a:solidFill>
                <a:latin typeface="BIZ UDPゴシック"/>
                <a:ea typeface="BIZ UDPゴシック"/>
              </a:rPr>
              <a:t>など</a:t>
            </a:r>
            <a:endParaRPr kumimoji="1" lang="en-US" altLang="ja-JP" sz="1200" i="0" u="none" strike="noStrike" kern="1200" cap="none" spc="0" normalizeH="0" baseline="0" noProof="0">
              <a:ln>
                <a:noFill/>
              </a:ln>
              <a:solidFill>
                <a:prstClr val="black"/>
              </a:solidFill>
              <a:effectLst/>
              <a:uLnTx/>
              <a:uFillTx/>
              <a:latin typeface="BIZ UDPゴシック"/>
              <a:ea typeface="BIZ UDPゴシック"/>
              <a:cs typeface="+mn-cs"/>
            </a:endParaRPr>
          </a:p>
          <a:p>
            <a:pPr marL="285750" indent="-285750">
              <a:buFont typeface="Arial" panose="020B0604020202020204" pitchFamily="34" charset="0"/>
              <a:buChar char="•"/>
            </a:pPr>
            <a:endParaRPr lang="en-US" altLang="ja-JP" sz="1050">
              <a:solidFill>
                <a:prstClr val="black"/>
              </a:solidFill>
              <a:latin typeface="BIZ UDPゴシック"/>
              <a:ea typeface="BIZ UDPゴシック"/>
            </a:endParaRPr>
          </a:p>
          <a:p>
            <a:pPr marL="285750" indent="-285750">
              <a:buFont typeface="Arial" panose="020B0604020202020204" pitchFamily="34" charset="0"/>
              <a:buChar char="•"/>
            </a:pPr>
            <a:endParaRPr lang="en-US" altLang="ja-JP" sz="1000">
              <a:solidFill>
                <a:prstClr val="black"/>
              </a:solidFill>
              <a:latin typeface="BIZ UDPゴシック"/>
              <a:ea typeface="BIZ UDPゴシック"/>
            </a:endParaRPr>
          </a:p>
          <a:p>
            <a:r>
              <a:rPr kumimoji="1" lang="ja-JP" altLang="en-US" sz="1600" b="1" i="0" u="none" strike="noStrike" kern="1200" cap="none" spc="0" normalizeH="0" baseline="0" noProof="0">
                <a:ln>
                  <a:noFill/>
                </a:ln>
                <a:solidFill>
                  <a:prstClr val="black"/>
                </a:solidFill>
                <a:effectLst/>
                <a:uLnTx/>
                <a:uFillTx/>
                <a:latin typeface="BIZ UDPゴシック"/>
                <a:ea typeface="BIZ UDPゴシック"/>
                <a:cs typeface="+mn-cs"/>
              </a:rPr>
              <a:t>自然毒</a:t>
            </a:r>
            <a:endParaRPr kumimoji="1" lang="en-US" altLang="ja-JP" sz="1600" b="1" i="0" u="none" strike="noStrike" kern="1200" cap="none" spc="0" normalizeH="0" baseline="0" noProof="0">
              <a:ln>
                <a:noFill/>
              </a:ln>
              <a:solidFill>
                <a:prstClr val="black"/>
              </a:solidFill>
              <a:effectLst/>
              <a:uLnTx/>
              <a:uFillTx/>
              <a:latin typeface="BIZ UDPゴシック"/>
              <a:ea typeface="BIZ UDPゴシック"/>
              <a:cs typeface="+mn-cs"/>
            </a:endParaRPr>
          </a:p>
          <a:p>
            <a:endParaRPr lang="en-US" altLang="ja-JP" sz="800">
              <a:solidFill>
                <a:prstClr val="black"/>
              </a:solidFill>
              <a:latin typeface="BIZ UDPゴシック"/>
              <a:ea typeface="BIZ UDPゴシック"/>
            </a:endParaRPr>
          </a:p>
          <a:p>
            <a:pPr marL="92075"/>
            <a:r>
              <a:rPr lang="ja-JP" altLang="en-US" sz="1200"/>
              <a:t>きのこ毒、ふぐ毒、貝毒</a:t>
            </a:r>
            <a:br>
              <a:rPr lang="en-US" altLang="ja-JP" sz="1200"/>
            </a:br>
            <a:r>
              <a:rPr lang="ja-JP" altLang="en-US" sz="1200"/>
              <a:t>トリカブト </a:t>
            </a:r>
            <a:r>
              <a:rPr lang="ja-JP" altLang="en-US" sz="1050"/>
              <a:t>など</a:t>
            </a:r>
            <a:endParaRPr lang="ja-JP" altLang="en-US" sz="1200"/>
          </a:p>
        </p:txBody>
      </p:sp>
      <p:sp>
        <p:nvSpPr>
          <p:cNvPr id="40" name="テキスト ボックス 39">
            <a:extLst>
              <a:ext uri="{FF2B5EF4-FFF2-40B4-BE49-F238E27FC236}">
                <a16:creationId xmlns:a16="http://schemas.microsoft.com/office/drawing/2014/main" id="{907D8B7C-8D3E-F88F-A3CA-E44DD3E08208}"/>
              </a:ext>
            </a:extLst>
          </p:cNvPr>
          <p:cNvSpPr txBox="1"/>
          <p:nvPr/>
        </p:nvSpPr>
        <p:spPr>
          <a:xfrm>
            <a:off x="8986201" y="1683084"/>
            <a:ext cx="2062347" cy="1123384"/>
          </a:xfrm>
          <a:prstGeom prst="rect">
            <a:avLst/>
          </a:prstGeom>
          <a:noFill/>
        </p:spPr>
        <p:txBody>
          <a:bodyPr wrap="square">
            <a:spAutoFit/>
          </a:bodyPr>
          <a:lstStyle/>
          <a:p>
            <a:r>
              <a:rPr kumimoji="1" lang="ja-JP" altLang="en-US" sz="1600" b="1" i="0" u="none" strike="noStrike" kern="1200" cap="none" spc="0" normalizeH="0" baseline="0" noProof="0">
                <a:ln>
                  <a:noFill/>
                </a:ln>
                <a:solidFill>
                  <a:prstClr val="black"/>
                </a:solidFill>
                <a:effectLst/>
                <a:uLnTx/>
                <a:uFillTx/>
                <a:latin typeface="BIZ UDPゴシック"/>
                <a:ea typeface="BIZ UDPゴシック"/>
                <a:cs typeface="+mn-cs"/>
              </a:rPr>
              <a:t>意図的に使用される</a:t>
            </a:r>
            <a:br>
              <a:rPr kumimoji="1" lang="en-US" altLang="ja-JP" sz="1600" b="1" i="0" u="none" strike="noStrike" kern="1200" cap="none" spc="0" normalizeH="0" baseline="0" noProof="0">
                <a:ln>
                  <a:noFill/>
                </a:ln>
                <a:solidFill>
                  <a:prstClr val="black"/>
                </a:solidFill>
                <a:effectLst/>
                <a:uLnTx/>
                <a:uFillTx/>
                <a:latin typeface="BIZ UDPゴシック"/>
                <a:ea typeface="BIZ UDPゴシック"/>
                <a:cs typeface="+mn-cs"/>
              </a:rPr>
            </a:br>
            <a:r>
              <a:rPr kumimoji="1" lang="ja-JP" altLang="en-US" sz="1600" b="1" i="0" u="none" strike="noStrike" kern="1200" cap="none" spc="0" normalizeH="0" baseline="0" noProof="0">
                <a:ln>
                  <a:noFill/>
                </a:ln>
                <a:solidFill>
                  <a:prstClr val="black"/>
                </a:solidFill>
                <a:effectLst/>
                <a:uLnTx/>
                <a:uFillTx/>
                <a:latin typeface="BIZ UDPゴシック"/>
                <a:ea typeface="BIZ UDPゴシック"/>
                <a:cs typeface="+mn-cs"/>
              </a:rPr>
              <a:t>物質由来のもの</a:t>
            </a:r>
            <a:endParaRPr kumimoji="1" lang="en-US" altLang="ja-JP" sz="1600" b="1" i="0" u="none" strike="noStrike" kern="1200" cap="none" spc="0" normalizeH="0" baseline="0" noProof="0">
              <a:ln>
                <a:noFill/>
              </a:ln>
              <a:solidFill>
                <a:prstClr val="black"/>
              </a:solidFill>
              <a:effectLst/>
              <a:uLnTx/>
              <a:uFillTx/>
              <a:latin typeface="BIZ UDPゴシック"/>
              <a:ea typeface="BIZ UDPゴシック"/>
              <a:cs typeface="+mn-cs"/>
            </a:endParaRPr>
          </a:p>
          <a:p>
            <a:pPr marL="285750" indent="-285750">
              <a:buFont typeface="Arial" panose="020B0604020202020204" pitchFamily="34" charset="0"/>
              <a:buChar char="•"/>
            </a:pPr>
            <a:endParaRPr kumimoji="1" lang="en-US" altLang="ja-JP" sz="500" i="0" u="none" strike="noStrike" kern="1200" cap="none" spc="0" normalizeH="0" baseline="0" noProof="0">
              <a:ln>
                <a:noFill/>
              </a:ln>
              <a:solidFill>
                <a:prstClr val="black"/>
              </a:solidFill>
              <a:effectLst/>
              <a:uLnTx/>
              <a:uFillTx/>
              <a:latin typeface="BIZ UDPゴシック"/>
              <a:ea typeface="BIZ UDPゴシック"/>
              <a:cs typeface="+mn-cs"/>
            </a:endParaRPr>
          </a:p>
          <a:p>
            <a:pPr marL="92075" lvl="1"/>
            <a:r>
              <a:rPr lang="ja-JP" altLang="en-US" sz="1200">
                <a:solidFill>
                  <a:prstClr val="black"/>
                </a:solidFill>
                <a:latin typeface="BIZ UDPゴシック"/>
                <a:ea typeface="BIZ UDPゴシック"/>
              </a:rPr>
              <a:t>農薬、動物用医薬品の</a:t>
            </a:r>
            <a:br>
              <a:rPr lang="en-US" altLang="ja-JP" sz="1200">
                <a:solidFill>
                  <a:prstClr val="black"/>
                </a:solidFill>
                <a:latin typeface="BIZ UDPゴシック"/>
                <a:ea typeface="BIZ UDPゴシック"/>
              </a:rPr>
            </a:br>
            <a:r>
              <a:rPr lang="ja-JP" altLang="en-US" sz="1200">
                <a:solidFill>
                  <a:prstClr val="black"/>
                </a:solidFill>
                <a:latin typeface="BIZ UDPゴシック"/>
                <a:ea typeface="BIZ UDPゴシック"/>
              </a:rPr>
              <a:t>残留、食品添加物　</a:t>
            </a:r>
            <a:r>
              <a:rPr lang="ja-JP" altLang="en-US" sz="1050">
                <a:solidFill>
                  <a:prstClr val="black"/>
                </a:solidFill>
                <a:latin typeface="BIZ UDPゴシック"/>
                <a:ea typeface="BIZ UDPゴシック"/>
              </a:rPr>
              <a:t>など</a:t>
            </a:r>
            <a:endParaRPr kumimoji="1" lang="en-US" altLang="ja-JP" sz="1200" i="0" u="none" strike="noStrike" kern="1200" cap="none" spc="0" normalizeH="0" baseline="0" noProof="0">
              <a:ln>
                <a:noFill/>
              </a:ln>
              <a:solidFill>
                <a:prstClr val="black"/>
              </a:solidFill>
              <a:effectLst/>
              <a:uLnTx/>
              <a:uFillTx/>
              <a:latin typeface="BIZ UDPゴシック"/>
              <a:ea typeface="BIZ UDPゴシック"/>
              <a:cs typeface="+mn-cs"/>
            </a:endParaRPr>
          </a:p>
          <a:p>
            <a:pPr marL="285750" indent="-285750">
              <a:buFont typeface="Arial" panose="020B0604020202020204" pitchFamily="34" charset="0"/>
              <a:buChar char="•"/>
            </a:pPr>
            <a:endParaRPr lang="en-US" altLang="ja-JP" sz="600">
              <a:solidFill>
                <a:prstClr val="black"/>
              </a:solidFill>
              <a:latin typeface="BIZ UDPゴシック"/>
              <a:ea typeface="BIZ UDPゴシック"/>
            </a:endParaRPr>
          </a:p>
        </p:txBody>
      </p:sp>
      <p:sp>
        <p:nvSpPr>
          <p:cNvPr id="41" name="テキスト ボックス 40">
            <a:extLst>
              <a:ext uri="{FF2B5EF4-FFF2-40B4-BE49-F238E27FC236}">
                <a16:creationId xmlns:a16="http://schemas.microsoft.com/office/drawing/2014/main" id="{8EBD2727-8D02-6BBA-0EDA-6ACF77C737A7}"/>
              </a:ext>
            </a:extLst>
          </p:cNvPr>
          <p:cNvSpPr txBox="1"/>
          <p:nvPr/>
        </p:nvSpPr>
        <p:spPr>
          <a:xfrm>
            <a:off x="9006387" y="2920439"/>
            <a:ext cx="2210961" cy="2416046"/>
          </a:xfrm>
          <a:prstGeom prst="rect">
            <a:avLst/>
          </a:prstGeom>
          <a:noFill/>
        </p:spPr>
        <p:txBody>
          <a:bodyPr wrap="square">
            <a:spAutoFit/>
          </a:bodyPr>
          <a:lstStyle/>
          <a:p>
            <a:r>
              <a:rPr lang="ja-JP" altLang="en-US" sz="1600" b="1">
                <a:solidFill>
                  <a:prstClr val="black"/>
                </a:solidFill>
                <a:latin typeface="BIZ UDPゴシック"/>
                <a:ea typeface="BIZ UDPゴシック"/>
              </a:rPr>
              <a:t>食品の製造・加工中に生成される汚染物質</a:t>
            </a:r>
            <a:endParaRPr lang="en-US" altLang="ja-JP" sz="1600" b="1">
              <a:solidFill>
                <a:prstClr val="black"/>
              </a:solidFill>
              <a:latin typeface="BIZ UDPゴシック"/>
              <a:ea typeface="BIZ UDPゴシック"/>
            </a:endParaRPr>
          </a:p>
          <a:p>
            <a:pPr marL="92075"/>
            <a:r>
              <a:rPr lang="ja-JP" altLang="en-US" sz="1200">
                <a:solidFill>
                  <a:prstClr val="black"/>
                </a:solidFill>
                <a:latin typeface="BIZ UDPゴシック"/>
                <a:ea typeface="BIZ UDPゴシック"/>
              </a:rPr>
              <a:t>アクリルアミド</a:t>
            </a:r>
            <a:br>
              <a:rPr lang="en-US" altLang="ja-JP" sz="1200">
                <a:solidFill>
                  <a:prstClr val="black"/>
                </a:solidFill>
                <a:latin typeface="BIZ UDPゴシック"/>
                <a:ea typeface="BIZ UDPゴシック"/>
              </a:rPr>
            </a:br>
            <a:r>
              <a:rPr lang="ja-JP" altLang="en-US" sz="1200">
                <a:solidFill>
                  <a:prstClr val="black"/>
                </a:solidFill>
                <a:latin typeface="BIZ UDPゴシック"/>
                <a:ea typeface="BIZ UDPゴシック"/>
              </a:rPr>
              <a:t>クロロプロパノール類</a:t>
            </a:r>
            <a:endParaRPr lang="en-US" altLang="ja-JP" sz="1200">
              <a:solidFill>
                <a:prstClr val="black"/>
              </a:solidFill>
              <a:latin typeface="BIZ UDPゴシック"/>
              <a:ea typeface="BIZ UDPゴシック"/>
            </a:endParaRPr>
          </a:p>
          <a:p>
            <a:pPr marL="92075"/>
            <a:r>
              <a:rPr lang="ja-JP" altLang="en-US" sz="1200">
                <a:solidFill>
                  <a:prstClr val="black"/>
                </a:solidFill>
                <a:latin typeface="BIZ UDPゴシック"/>
                <a:ea typeface="BIZ UDPゴシック"/>
              </a:rPr>
              <a:t>フラン、トランス脂肪酸　 </a:t>
            </a:r>
            <a:r>
              <a:rPr lang="ja-JP" altLang="en-US" sz="1050">
                <a:solidFill>
                  <a:prstClr val="black"/>
                </a:solidFill>
                <a:latin typeface="BIZ UDPゴシック"/>
                <a:ea typeface="BIZ UDPゴシック"/>
              </a:rPr>
              <a:t>など</a:t>
            </a:r>
            <a:endParaRPr kumimoji="1" lang="en-US" altLang="ja-JP" sz="1200" i="0" u="none" strike="noStrike" kern="1200" cap="none" spc="0" normalizeH="0" baseline="0" noProof="0">
              <a:ln>
                <a:noFill/>
              </a:ln>
              <a:solidFill>
                <a:prstClr val="black"/>
              </a:solidFill>
              <a:effectLst/>
              <a:uLnTx/>
              <a:uFillTx/>
              <a:latin typeface="BIZ UDPゴシック"/>
              <a:ea typeface="BIZ UDPゴシック"/>
              <a:cs typeface="+mn-cs"/>
            </a:endParaRPr>
          </a:p>
          <a:p>
            <a:endParaRPr lang="en-US" altLang="ja-JP" sz="1600" b="1">
              <a:solidFill>
                <a:prstClr val="black"/>
              </a:solidFill>
              <a:latin typeface="BIZ UDPゴシック"/>
              <a:ea typeface="BIZ UDPゴシック"/>
            </a:endParaRPr>
          </a:p>
          <a:p>
            <a:r>
              <a:rPr lang="ja-JP" altLang="en-US" sz="1600" b="1">
                <a:solidFill>
                  <a:prstClr val="black"/>
                </a:solidFill>
                <a:latin typeface="BIZ UDPゴシック"/>
                <a:ea typeface="BIZ UDPゴシック"/>
              </a:rPr>
              <a:t>物理的危害要因</a:t>
            </a:r>
            <a:r>
              <a:rPr kumimoji="1" lang="ja-JP" altLang="en-US" sz="1600" b="1" i="0" u="none" strike="noStrike" kern="1200" cap="none" spc="0" normalizeH="0" baseline="0" noProof="0">
                <a:ln>
                  <a:noFill/>
                </a:ln>
                <a:solidFill>
                  <a:prstClr val="black"/>
                </a:solidFill>
                <a:effectLst/>
                <a:uLnTx/>
                <a:uFillTx/>
                <a:latin typeface="BIZ UDPゴシック"/>
                <a:ea typeface="BIZ UDPゴシック"/>
                <a:cs typeface="+mn-cs"/>
              </a:rPr>
              <a:t> </a:t>
            </a:r>
            <a:r>
              <a:rPr kumimoji="1" lang="ja-JP" altLang="en-US" sz="1400" b="1" i="0" u="none" strike="noStrike" kern="1200" cap="none" spc="0" normalizeH="0" baseline="0" noProof="0">
                <a:ln>
                  <a:noFill/>
                </a:ln>
                <a:solidFill>
                  <a:prstClr val="black"/>
                </a:solidFill>
                <a:effectLst/>
                <a:uLnTx/>
                <a:uFillTx/>
                <a:latin typeface="BIZ UDPゴシック"/>
                <a:ea typeface="BIZ UDPゴシック"/>
                <a:cs typeface="+mn-cs"/>
              </a:rPr>
              <a:t>等</a:t>
            </a:r>
            <a:endParaRPr kumimoji="1" lang="en-US" altLang="ja-JP" sz="1600" b="1" i="0" u="none" strike="noStrike" kern="1200" cap="none" spc="0" normalizeH="0" baseline="0" noProof="0">
              <a:ln>
                <a:noFill/>
              </a:ln>
              <a:solidFill>
                <a:prstClr val="black"/>
              </a:solidFill>
              <a:effectLst/>
              <a:uLnTx/>
              <a:uFillTx/>
              <a:latin typeface="BIZ UDPゴシック"/>
              <a:ea typeface="BIZ UDPゴシック"/>
              <a:cs typeface="+mn-cs"/>
            </a:endParaRPr>
          </a:p>
          <a:p>
            <a:pPr marL="285750" indent="-285750">
              <a:buFont typeface="Arial" panose="020B0604020202020204" pitchFamily="34" charset="0"/>
              <a:buChar char="•"/>
            </a:pPr>
            <a:endParaRPr kumimoji="1" lang="en-US" altLang="ja-JP" sz="500" i="0" u="none" strike="noStrike" kern="1200" cap="none" spc="0" normalizeH="0" baseline="0" noProof="0">
              <a:ln>
                <a:noFill/>
              </a:ln>
              <a:solidFill>
                <a:prstClr val="black"/>
              </a:solidFill>
              <a:effectLst/>
              <a:uLnTx/>
              <a:uFillTx/>
              <a:latin typeface="BIZ UDPゴシック"/>
              <a:ea typeface="BIZ UDPゴシック"/>
              <a:cs typeface="+mn-cs"/>
            </a:endParaRPr>
          </a:p>
          <a:p>
            <a:pPr marL="92075" lvl="1"/>
            <a:r>
              <a:rPr lang="ja-JP" altLang="en-US" sz="1200">
                <a:solidFill>
                  <a:prstClr val="black"/>
                </a:solidFill>
                <a:latin typeface="BIZ UDPゴシック"/>
                <a:ea typeface="BIZ UDPゴシック"/>
              </a:rPr>
              <a:t>放射線、</a:t>
            </a:r>
            <a:r>
              <a:rPr lang="en-US" altLang="ja-JP" sz="1200">
                <a:solidFill>
                  <a:prstClr val="black"/>
                </a:solidFill>
                <a:latin typeface="BIZ UDPゴシック"/>
                <a:ea typeface="BIZ UDPゴシック"/>
              </a:rPr>
              <a:t>(</a:t>
            </a:r>
            <a:r>
              <a:rPr lang="ja-JP" altLang="en-US" sz="1200">
                <a:solidFill>
                  <a:prstClr val="black"/>
                </a:solidFill>
                <a:latin typeface="BIZ UDPゴシック"/>
                <a:ea typeface="BIZ UDPゴシック"/>
              </a:rPr>
              <a:t>誤嚥による</a:t>
            </a:r>
            <a:r>
              <a:rPr lang="en-US" altLang="ja-JP" sz="1200">
                <a:solidFill>
                  <a:prstClr val="black"/>
                </a:solidFill>
                <a:latin typeface="BIZ UDPゴシック"/>
                <a:ea typeface="BIZ UDPゴシック"/>
              </a:rPr>
              <a:t>)</a:t>
            </a:r>
            <a:r>
              <a:rPr lang="ja-JP" altLang="en-US" sz="1200">
                <a:solidFill>
                  <a:prstClr val="black"/>
                </a:solidFill>
                <a:latin typeface="BIZ UDPゴシック"/>
                <a:ea typeface="BIZ UDPゴシック"/>
              </a:rPr>
              <a:t>窒息、</a:t>
            </a:r>
            <a:br>
              <a:rPr lang="en-US" altLang="ja-JP" sz="1200">
                <a:solidFill>
                  <a:prstClr val="black"/>
                </a:solidFill>
                <a:latin typeface="BIZ UDPゴシック"/>
                <a:ea typeface="BIZ UDPゴシック"/>
              </a:rPr>
            </a:br>
            <a:r>
              <a:rPr lang="ja-JP" altLang="en-US" sz="1200">
                <a:solidFill>
                  <a:prstClr val="black"/>
                </a:solidFill>
                <a:latin typeface="BIZ UDPゴシック"/>
                <a:ea typeface="BIZ UDPゴシック"/>
              </a:rPr>
              <a:t>ガラス片、プラスチック片　 </a:t>
            </a:r>
            <a:r>
              <a:rPr lang="ja-JP" altLang="en-US" sz="1050">
                <a:solidFill>
                  <a:prstClr val="black"/>
                </a:solidFill>
                <a:latin typeface="BIZ UDPゴシック"/>
                <a:ea typeface="BIZ UDPゴシック"/>
              </a:rPr>
              <a:t>など</a:t>
            </a:r>
            <a:endParaRPr kumimoji="1" lang="en-US" altLang="ja-JP" sz="1200" i="0" u="none" strike="noStrike" kern="1200" cap="none" spc="0" normalizeH="0" baseline="0" noProof="0">
              <a:ln>
                <a:noFill/>
              </a:ln>
              <a:solidFill>
                <a:prstClr val="black"/>
              </a:solidFill>
              <a:effectLst/>
              <a:uLnTx/>
              <a:uFillTx/>
              <a:latin typeface="BIZ UDPゴシック"/>
              <a:ea typeface="BIZ UDPゴシック"/>
              <a:cs typeface="+mn-cs"/>
            </a:endParaRPr>
          </a:p>
          <a:p>
            <a:pPr marL="92075">
              <a:buFont typeface="Arial" panose="020B0604020202020204" pitchFamily="34" charset="0"/>
              <a:buChar char="•"/>
            </a:pPr>
            <a:endParaRPr lang="en-US" altLang="ja-JP" sz="1000">
              <a:solidFill>
                <a:prstClr val="black"/>
              </a:solidFill>
              <a:latin typeface="BIZ UDPゴシック"/>
              <a:ea typeface="BIZ UDPゴシック"/>
            </a:endParaRPr>
          </a:p>
        </p:txBody>
      </p:sp>
      <p:sp>
        <p:nvSpPr>
          <p:cNvPr id="43" name="テキスト ボックス 42">
            <a:extLst>
              <a:ext uri="{FF2B5EF4-FFF2-40B4-BE49-F238E27FC236}">
                <a16:creationId xmlns:a16="http://schemas.microsoft.com/office/drawing/2014/main" id="{E3FE8372-8E39-8B1F-FB54-F215D84CFE37}"/>
              </a:ext>
            </a:extLst>
          </p:cNvPr>
          <p:cNvSpPr txBox="1"/>
          <p:nvPr/>
        </p:nvSpPr>
        <p:spPr>
          <a:xfrm>
            <a:off x="6444971" y="5583926"/>
            <a:ext cx="4054060" cy="338554"/>
          </a:xfrm>
          <a:prstGeom prst="rect">
            <a:avLst/>
          </a:prstGeom>
          <a:noFill/>
        </p:spPr>
        <p:txBody>
          <a:bodyPr wrap="square">
            <a:spAutoFit/>
          </a:bodyPr>
          <a:lstStyle/>
          <a:p>
            <a:r>
              <a:rPr lang="ja-JP" altLang="en-US" sz="1600" b="1">
                <a:solidFill>
                  <a:prstClr val="black"/>
                </a:solidFill>
                <a:latin typeface="BIZ UDPゴシック"/>
                <a:ea typeface="BIZ UDPゴシック"/>
              </a:rPr>
              <a:t>その他　　</a:t>
            </a:r>
            <a:r>
              <a:rPr lang="ja-JP" altLang="en-US" sz="1200"/>
              <a:t>健康食品やサプリメント中の化学物質 など</a:t>
            </a:r>
          </a:p>
        </p:txBody>
      </p:sp>
      <p:sp>
        <p:nvSpPr>
          <p:cNvPr id="55" name="テキスト ボックス 54">
            <a:extLst>
              <a:ext uri="{FF2B5EF4-FFF2-40B4-BE49-F238E27FC236}">
                <a16:creationId xmlns:a16="http://schemas.microsoft.com/office/drawing/2014/main" id="{8C5B1998-DBD9-3F98-29FE-BAF9F319F50D}"/>
              </a:ext>
            </a:extLst>
          </p:cNvPr>
          <p:cNvSpPr txBox="1"/>
          <p:nvPr/>
        </p:nvSpPr>
        <p:spPr>
          <a:xfrm>
            <a:off x="6444971" y="4107044"/>
            <a:ext cx="2062347" cy="1269578"/>
          </a:xfrm>
          <a:prstGeom prst="rect">
            <a:avLst/>
          </a:prstGeom>
          <a:noFill/>
        </p:spPr>
        <p:txBody>
          <a:bodyPr wrap="square">
            <a:spAutoFit/>
          </a:bodyPr>
          <a:lstStyle/>
          <a:p>
            <a:endParaRPr lang="en-US" altLang="ja-JP" sz="1000">
              <a:solidFill>
                <a:prstClr val="black"/>
              </a:solidFill>
              <a:latin typeface="BIZ UDPゴシック"/>
              <a:ea typeface="BIZ UDPゴシック"/>
            </a:endParaRPr>
          </a:p>
          <a:p>
            <a:r>
              <a:rPr kumimoji="1" lang="ja-JP" altLang="en-US" sz="1600" b="1" i="0" u="none" strike="noStrike" kern="1200" cap="none" spc="0" normalizeH="0" baseline="0" noProof="0">
                <a:ln>
                  <a:noFill/>
                </a:ln>
                <a:solidFill>
                  <a:prstClr val="black"/>
                </a:solidFill>
                <a:effectLst/>
                <a:uLnTx/>
                <a:uFillTx/>
                <a:latin typeface="BIZ UDPゴシック"/>
                <a:ea typeface="BIZ UDPゴシック"/>
                <a:cs typeface="+mn-cs"/>
              </a:rPr>
              <a:t>環境からの汚染物質</a:t>
            </a:r>
            <a:endParaRPr kumimoji="1" lang="en-US" altLang="ja-JP" sz="1600" b="1" i="0" u="none" strike="noStrike" kern="1200" cap="none" spc="0" normalizeH="0" baseline="0" noProof="0">
              <a:ln>
                <a:noFill/>
              </a:ln>
              <a:solidFill>
                <a:prstClr val="black"/>
              </a:solidFill>
              <a:effectLst/>
              <a:uLnTx/>
              <a:uFillTx/>
              <a:latin typeface="BIZ UDPゴシック"/>
              <a:ea typeface="BIZ UDPゴシック"/>
              <a:cs typeface="+mn-cs"/>
            </a:endParaRPr>
          </a:p>
          <a:p>
            <a:endParaRPr lang="en-US" altLang="ja-JP" sz="400">
              <a:solidFill>
                <a:prstClr val="black"/>
              </a:solidFill>
              <a:latin typeface="BIZ UDPゴシック"/>
              <a:ea typeface="BIZ UDPゴシック"/>
            </a:endParaRPr>
          </a:p>
          <a:p>
            <a:pPr marL="92075"/>
            <a:r>
              <a:rPr lang="ja-JP" altLang="en-US" sz="1200"/>
              <a:t>カドミウム、メチル水銀、</a:t>
            </a:r>
            <a:br>
              <a:rPr lang="en-US" altLang="ja-JP" sz="1200"/>
            </a:br>
            <a:r>
              <a:rPr lang="ja-JP" altLang="en-US" sz="1200"/>
              <a:t>ダイオキシン類</a:t>
            </a:r>
            <a:endParaRPr lang="en-US" altLang="ja-JP" sz="1200"/>
          </a:p>
          <a:p>
            <a:pPr marL="92075"/>
            <a:r>
              <a:rPr lang="ja-JP" altLang="en-US" sz="1200"/>
              <a:t>有機フッ素化合物（</a:t>
            </a:r>
            <a:r>
              <a:rPr lang="en-US" altLang="ja-JP" sz="1200"/>
              <a:t>PFAS</a:t>
            </a:r>
            <a:r>
              <a:rPr lang="ja-JP" altLang="en-US" sz="1200"/>
              <a:t>） </a:t>
            </a:r>
            <a:r>
              <a:rPr lang="ja-JP" altLang="en-US" sz="1050"/>
              <a:t>など</a:t>
            </a:r>
            <a:endParaRPr lang="ja-JP" altLang="en-US" sz="1200"/>
          </a:p>
        </p:txBody>
      </p:sp>
    </p:spTree>
    <p:extLst>
      <p:ext uri="{BB962C8B-B14F-4D97-AF65-F5344CB8AC3E}">
        <p14:creationId xmlns:p14="http://schemas.microsoft.com/office/powerpoint/2010/main" val="380169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4EC44F-E8FB-14B8-59B1-752F3486A5AE}"/>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2D600D57-3947-EAE1-29C1-01C1B2081A9A}"/>
              </a:ext>
            </a:extLst>
          </p:cNvPr>
          <p:cNvSpPr>
            <a:spLocks noGrp="1"/>
          </p:cNvSpPr>
          <p:nvPr>
            <p:ph type="title"/>
          </p:nvPr>
        </p:nvSpPr>
        <p:spPr>
          <a:xfrm>
            <a:off x="975360" y="88944"/>
            <a:ext cx="10734726" cy="568312"/>
          </a:xfrm>
        </p:spPr>
        <p:txBody>
          <a:bodyPr/>
          <a:lstStyle/>
          <a:p>
            <a:r>
              <a:rPr kumimoji="1" lang="ja-JP" altLang="en-US"/>
              <a:t>　　ハザードの特性評価（危害要因判定）</a:t>
            </a:r>
          </a:p>
        </p:txBody>
      </p:sp>
      <p:sp>
        <p:nvSpPr>
          <p:cNvPr id="3" name="コンテンツ プレースホルダー 2">
            <a:extLst>
              <a:ext uri="{FF2B5EF4-FFF2-40B4-BE49-F238E27FC236}">
                <a16:creationId xmlns:a16="http://schemas.microsoft.com/office/drawing/2014/main" id="{229F6465-DF6F-40FB-4E01-F28491C1E2D6}"/>
              </a:ext>
            </a:extLst>
          </p:cNvPr>
          <p:cNvSpPr>
            <a:spLocks noGrp="1"/>
          </p:cNvSpPr>
          <p:nvPr>
            <p:ph idx="1"/>
          </p:nvPr>
        </p:nvSpPr>
        <p:spPr>
          <a:xfrm>
            <a:off x="453082" y="947064"/>
            <a:ext cx="5642918" cy="5519052"/>
          </a:xfrm>
        </p:spPr>
        <p:txBody>
          <a:bodyPr>
            <a:normAutofit/>
          </a:bodyPr>
          <a:lstStyle/>
          <a:p>
            <a:pPr marL="92075" indent="0">
              <a:buNone/>
            </a:pPr>
            <a:r>
              <a:rPr kumimoji="1" lang="ja-JP" altLang="en-US" sz="1800"/>
              <a:t>摂取（ばく露）されたハザードに起因して生じる</a:t>
            </a:r>
            <a:br>
              <a:rPr kumimoji="1" lang="en-US" altLang="ja-JP" sz="1800"/>
            </a:br>
            <a:r>
              <a:rPr kumimoji="1" lang="ja-JP" altLang="en-US" sz="1800"/>
              <a:t>健康への有害影響の性質と程度を、定性的／定量的に評価すること</a:t>
            </a:r>
            <a:endParaRPr kumimoji="1" lang="en-US" altLang="ja-JP" sz="1800"/>
          </a:p>
          <a:p>
            <a:pPr marL="92075" indent="0">
              <a:buNone/>
            </a:pPr>
            <a:r>
              <a:rPr lang="ja-JP" altLang="en-US" sz="1800"/>
              <a:t>評価結果から「健康影響に基づく指標値」を設定する</a:t>
            </a:r>
            <a:endParaRPr kumimoji="1" lang="en-US" altLang="ja-JP" sz="1800"/>
          </a:p>
          <a:p>
            <a:pPr marL="92075" indent="0">
              <a:buNone/>
            </a:pPr>
            <a:endParaRPr kumimoji="1" lang="en-US" altLang="ja-JP" sz="1000"/>
          </a:p>
          <a:p>
            <a:pPr marL="266700" indent="-174625">
              <a:buNone/>
            </a:pPr>
            <a:r>
              <a:rPr kumimoji="1" lang="ja-JP" altLang="en-US" sz="1600"/>
              <a:t>健康影響に基づく指標値 </a:t>
            </a:r>
            <a:r>
              <a:rPr kumimoji="1" lang="ja-JP" altLang="en-US" sz="1200"/>
              <a:t>（</a:t>
            </a:r>
            <a:r>
              <a:rPr kumimoji="1" lang="en-US" altLang="ja-JP" sz="1200"/>
              <a:t>HBGV</a:t>
            </a:r>
            <a:r>
              <a:rPr lang="en-US" altLang="ja-JP" sz="1200"/>
              <a:t>,</a:t>
            </a:r>
            <a:r>
              <a:rPr lang="ja-JP" altLang="en-US" sz="1200"/>
              <a:t> </a:t>
            </a:r>
            <a:r>
              <a:rPr kumimoji="1" lang="en-US" altLang="ja-JP" sz="1200"/>
              <a:t>Health-Based Guidance Value</a:t>
            </a:r>
            <a:r>
              <a:rPr kumimoji="1" lang="ja-JP" altLang="en-US" sz="1200"/>
              <a:t>）</a:t>
            </a:r>
            <a:br>
              <a:rPr kumimoji="1" lang="en-US" altLang="ja-JP" sz="1600"/>
            </a:br>
            <a:r>
              <a:rPr lang="ja-JP" altLang="en-US" sz="1400"/>
              <a:t>摂取しても健康への悪影響がないと考えられる物質の量の値</a:t>
            </a:r>
            <a:br>
              <a:rPr lang="en-US" altLang="ja-JP" sz="1400"/>
            </a:br>
            <a:r>
              <a:rPr lang="ja-JP" altLang="en-US" sz="1400"/>
              <a:t>一生涯にわたる長期間の場合は</a:t>
            </a:r>
            <a:r>
              <a:rPr lang="en-US" altLang="ja-JP" sz="1400"/>
              <a:t>ADI</a:t>
            </a:r>
            <a:r>
              <a:rPr lang="ja-JP" altLang="en-US" sz="1400"/>
              <a:t>（許容一日摂取量）や</a:t>
            </a:r>
            <a:r>
              <a:rPr lang="en-US" altLang="ja-JP" sz="1400"/>
              <a:t>TDI</a:t>
            </a:r>
            <a:br>
              <a:rPr lang="en-US" altLang="ja-JP" sz="1400"/>
            </a:br>
            <a:r>
              <a:rPr lang="ja-JP" altLang="en-US" sz="1400"/>
              <a:t>（耐容一日摂取量）等が、</a:t>
            </a:r>
            <a:r>
              <a:rPr lang="en-US" altLang="ja-JP" sz="1400"/>
              <a:t>24</a:t>
            </a:r>
            <a:r>
              <a:rPr lang="ja-JP" altLang="en-US" sz="1400"/>
              <a:t>時間以内の場合は</a:t>
            </a:r>
            <a:r>
              <a:rPr lang="en-US" altLang="ja-JP" sz="1400" err="1"/>
              <a:t>ARfD</a:t>
            </a:r>
            <a:r>
              <a:rPr lang="ja-JP" altLang="en-US" sz="1400"/>
              <a:t>（急性参照用量）等が指標値として用いられる。</a:t>
            </a:r>
            <a:endParaRPr lang="en-US" altLang="ja-JP" sz="1400"/>
          </a:p>
          <a:p>
            <a:pPr marL="92075" indent="0">
              <a:buNone/>
            </a:pPr>
            <a:endParaRPr lang="en-US" altLang="ja-JP" sz="700"/>
          </a:p>
          <a:p>
            <a:pPr marL="92075" indent="0">
              <a:buNone/>
            </a:pPr>
            <a:r>
              <a:rPr lang="ja-JP" altLang="en-US" sz="1400"/>
              <a:t>指標値を設定するには、</a:t>
            </a:r>
            <a:r>
              <a:rPr kumimoji="1" lang="ja-JP" altLang="en-US" sz="1400"/>
              <a:t>食品添加物や残留農薬等の化学的な要因については、摂取量と生体反応との関係の評価（用量反応評価）を行う。</a:t>
            </a:r>
            <a:br>
              <a:rPr kumimoji="1" lang="en-US" altLang="ja-JP" sz="1400"/>
            </a:br>
            <a:r>
              <a:rPr kumimoji="1" lang="ja-JP" altLang="en-US" sz="1400"/>
              <a:t>生物的又は物理的な要因については、データが入手できる場合に、用量反応評価を実施する</a:t>
            </a:r>
            <a:endParaRPr kumimoji="1" lang="en-US" altLang="ja-JP" sz="1400"/>
          </a:p>
          <a:p>
            <a:pPr marL="92075" indent="0">
              <a:buNone/>
            </a:pPr>
            <a:endParaRPr lang="en-US" altLang="ja-JP" sz="1400"/>
          </a:p>
        </p:txBody>
      </p:sp>
      <p:sp>
        <p:nvSpPr>
          <p:cNvPr id="10" name="四角形: 角を丸くする 9">
            <a:extLst>
              <a:ext uri="{FF2B5EF4-FFF2-40B4-BE49-F238E27FC236}">
                <a16:creationId xmlns:a16="http://schemas.microsoft.com/office/drawing/2014/main" id="{47CF6EF4-3677-8C8E-9D55-03AF91681259}"/>
              </a:ext>
            </a:extLst>
          </p:cNvPr>
          <p:cNvSpPr/>
          <p:nvPr/>
        </p:nvSpPr>
        <p:spPr>
          <a:xfrm>
            <a:off x="6570546" y="1342418"/>
            <a:ext cx="2210223" cy="1115371"/>
          </a:xfrm>
          <a:prstGeom prst="roundRect">
            <a:avLst/>
          </a:prstGeom>
          <a:solidFill>
            <a:schemeClr val="tx1">
              <a:lumMod val="65000"/>
              <a:lumOff val="35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a:solidFill>
                  <a:schemeClr val="bg1"/>
                </a:solidFill>
              </a:rPr>
              <a:t>無毒性量（</a:t>
            </a:r>
            <a:r>
              <a:rPr kumimoji="1" lang="en-US" altLang="ja-JP">
                <a:solidFill>
                  <a:schemeClr val="bg1"/>
                </a:solidFill>
              </a:rPr>
              <a:t>NOAEL</a:t>
            </a:r>
            <a:r>
              <a:rPr kumimoji="1" lang="ja-JP" altLang="en-US">
                <a:solidFill>
                  <a:schemeClr val="bg1"/>
                </a:solidFill>
              </a:rPr>
              <a:t>）</a:t>
            </a:r>
          </a:p>
        </p:txBody>
      </p:sp>
      <p:sp>
        <p:nvSpPr>
          <p:cNvPr id="11" name="四角形: 角を丸くする 10">
            <a:extLst>
              <a:ext uri="{FF2B5EF4-FFF2-40B4-BE49-F238E27FC236}">
                <a16:creationId xmlns:a16="http://schemas.microsoft.com/office/drawing/2014/main" id="{C125CD1B-4EE9-A317-D4C8-41393796B97C}"/>
              </a:ext>
            </a:extLst>
          </p:cNvPr>
          <p:cNvSpPr/>
          <p:nvPr/>
        </p:nvSpPr>
        <p:spPr>
          <a:xfrm>
            <a:off x="6566101" y="3211424"/>
            <a:ext cx="2219113" cy="1115371"/>
          </a:xfrm>
          <a:prstGeom prst="roundRect">
            <a:avLst/>
          </a:prstGeom>
          <a:solidFill>
            <a:srgbClr val="FF80A9"/>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a:solidFill>
                  <a:schemeClr val="bg1"/>
                </a:solidFill>
              </a:rPr>
              <a:t>安全係数</a:t>
            </a:r>
          </a:p>
        </p:txBody>
      </p:sp>
      <p:sp>
        <p:nvSpPr>
          <p:cNvPr id="12" name="四角形: 角を丸くする 11">
            <a:extLst>
              <a:ext uri="{FF2B5EF4-FFF2-40B4-BE49-F238E27FC236}">
                <a16:creationId xmlns:a16="http://schemas.microsoft.com/office/drawing/2014/main" id="{5E1453A5-62F9-8974-9EF2-7CABCE071B23}"/>
              </a:ext>
            </a:extLst>
          </p:cNvPr>
          <p:cNvSpPr/>
          <p:nvPr/>
        </p:nvSpPr>
        <p:spPr>
          <a:xfrm>
            <a:off x="6566101" y="4986441"/>
            <a:ext cx="2219113" cy="1115371"/>
          </a:xfrm>
          <a:prstGeom prst="roundRect">
            <a:avLst/>
          </a:prstGeom>
          <a:solidFill>
            <a:srgbClr val="59A2C3"/>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2000">
                <a:solidFill>
                  <a:schemeClr val="bg1"/>
                </a:solidFill>
              </a:rPr>
              <a:t>健康影響に</a:t>
            </a:r>
          </a:p>
          <a:p>
            <a:pPr algn="ctr"/>
            <a:r>
              <a:rPr kumimoji="1" lang="ja-JP" altLang="en-US" sz="2000">
                <a:solidFill>
                  <a:schemeClr val="bg1"/>
                </a:solidFill>
              </a:rPr>
              <a:t>基づく指標値</a:t>
            </a:r>
          </a:p>
        </p:txBody>
      </p:sp>
      <p:sp>
        <p:nvSpPr>
          <p:cNvPr id="13" name="コンテンツ プレースホルダー 2">
            <a:extLst>
              <a:ext uri="{FF2B5EF4-FFF2-40B4-BE49-F238E27FC236}">
                <a16:creationId xmlns:a16="http://schemas.microsoft.com/office/drawing/2014/main" id="{6C160243-85D4-8F35-C2B9-7B605C381412}"/>
              </a:ext>
            </a:extLst>
          </p:cNvPr>
          <p:cNvSpPr txBox="1">
            <a:spLocks/>
          </p:cNvSpPr>
          <p:nvPr/>
        </p:nvSpPr>
        <p:spPr>
          <a:xfrm>
            <a:off x="8785214" y="1303487"/>
            <a:ext cx="2476954" cy="1013975"/>
          </a:xfrm>
          <a:prstGeom prst="rect">
            <a:avLst/>
          </a:prstGeom>
        </p:spPr>
        <p:txBody>
          <a:bodyPr vert="horz" lIns="91440" tIns="45720" rIns="91440" bIns="45720" rtlCol="0">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92075" indent="0">
              <a:buFont typeface="Arial" panose="020B0604020202020204" pitchFamily="34" charset="0"/>
              <a:buNone/>
            </a:pPr>
            <a:r>
              <a:rPr lang="ja-JP" altLang="en-US" sz="1600"/>
              <a:t>動物を用いた毒性試験により、有害作用が認められない量</a:t>
            </a:r>
            <a:br>
              <a:rPr lang="en-US" altLang="ja-JP" sz="1600"/>
            </a:br>
            <a:r>
              <a:rPr lang="ja-JP" altLang="en-US" sz="1400"/>
              <a:t>用量反応評価等で求める</a:t>
            </a:r>
            <a:endParaRPr lang="en-US" altLang="ja-JP" sz="1100"/>
          </a:p>
        </p:txBody>
      </p:sp>
      <p:sp>
        <p:nvSpPr>
          <p:cNvPr id="15" name="コンテンツ プレースホルダー 2">
            <a:extLst>
              <a:ext uri="{FF2B5EF4-FFF2-40B4-BE49-F238E27FC236}">
                <a16:creationId xmlns:a16="http://schemas.microsoft.com/office/drawing/2014/main" id="{3676453A-6773-75BF-C5F0-5C858B53343C}"/>
              </a:ext>
            </a:extLst>
          </p:cNvPr>
          <p:cNvSpPr txBox="1">
            <a:spLocks/>
          </p:cNvSpPr>
          <p:nvPr/>
        </p:nvSpPr>
        <p:spPr>
          <a:xfrm>
            <a:off x="8785213" y="3087558"/>
            <a:ext cx="2924872" cy="1013975"/>
          </a:xfrm>
          <a:prstGeom prst="rect">
            <a:avLst/>
          </a:prstGeom>
        </p:spPr>
        <p:txBody>
          <a:bodyPr vert="horz" lIns="91440" tIns="45720" rIns="91440" bIns="45720" rtlCol="0">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92075" indent="0">
              <a:buFont typeface="Arial" panose="020B0604020202020204" pitchFamily="34" charset="0"/>
              <a:buNone/>
            </a:pPr>
            <a:r>
              <a:rPr lang="ja-JP" altLang="en-US" sz="1600"/>
              <a:t>動物とヒトの差による安全性を確保するための係数</a:t>
            </a:r>
            <a:endParaRPr lang="en-US" altLang="ja-JP" sz="1600"/>
          </a:p>
          <a:p>
            <a:pPr marL="92075" indent="0">
              <a:buFont typeface="Arial" panose="020B0604020202020204" pitchFamily="34" charset="0"/>
              <a:buNone/>
            </a:pPr>
            <a:r>
              <a:rPr lang="ja-JP" altLang="en-US" sz="1400"/>
              <a:t>一般的に種差と個体差を</a:t>
            </a:r>
            <a:br>
              <a:rPr lang="en-US" altLang="ja-JP" sz="1400"/>
            </a:br>
            <a:r>
              <a:rPr lang="ja-JP" altLang="en-US" sz="1400"/>
              <a:t>合わせて</a:t>
            </a:r>
            <a:r>
              <a:rPr lang="en-US" altLang="ja-JP" sz="1400"/>
              <a:t>100</a:t>
            </a:r>
            <a:r>
              <a:rPr lang="ja-JP" altLang="en-US" sz="1400"/>
              <a:t>が用いられる</a:t>
            </a:r>
            <a:endParaRPr lang="en-US" altLang="ja-JP" sz="1200"/>
          </a:p>
        </p:txBody>
      </p:sp>
      <p:sp>
        <p:nvSpPr>
          <p:cNvPr id="16" name="コンテンツ プレースホルダー 2">
            <a:extLst>
              <a:ext uri="{FF2B5EF4-FFF2-40B4-BE49-F238E27FC236}">
                <a16:creationId xmlns:a16="http://schemas.microsoft.com/office/drawing/2014/main" id="{DD4FC680-5D1E-A62F-7123-EE54D573B091}"/>
              </a:ext>
            </a:extLst>
          </p:cNvPr>
          <p:cNvSpPr txBox="1">
            <a:spLocks/>
          </p:cNvSpPr>
          <p:nvPr/>
        </p:nvSpPr>
        <p:spPr>
          <a:xfrm>
            <a:off x="8785212" y="4976988"/>
            <a:ext cx="2924873" cy="1489128"/>
          </a:xfrm>
          <a:prstGeom prst="rect">
            <a:avLst/>
          </a:prstGeom>
        </p:spPr>
        <p:txBody>
          <a:bodyPr vert="horz" lIns="91440" tIns="45720" rIns="91440" bIns="45720" rtlCol="0">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92075" indent="0">
              <a:buFont typeface="Arial" panose="020B0604020202020204" pitchFamily="34" charset="0"/>
              <a:buNone/>
            </a:pPr>
            <a:r>
              <a:rPr lang="ja-JP" altLang="en-US" sz="1600"/>
              <a:t>ヒトが摂取しても有害作用を示さない値</a:t>
            </a:r>
            <a:endParaRPr lang="en-US" altLang="ja-JP" sz="1600"/>
          </a:p>
          <a:p>
            <a:pPr marL="92075" indent="0">
              <a:buFont typeface="Arial" panose="020B0604020202020204" pitchFamily="34" charset="0"/>
              <a:buNone/>
            </a:pPr>
            <a:r>
              <a:rPr lang="ja-JP" altLang="en-US" sz="1200"/>
              <a:t>一生涯の場合→</a:t>
            </a:r>
            <a:r>
              <a:rPr lang="en-US" altLang="ja-JP" sz="1200"/>
              <a:t>ADI</a:t>
            </a:r>
            <a:r>
              <a:rPr lang="ja-JP" altLang="en-US" sz="1200"/>
              <a:t> </a:t>
            </a:r>
            <a:r>
              <a:rPr lang="ja-JP" altLang="en-US" sz="1050"/>
              <a:t>（許容一日摂取量）</a:t>
            </a:r>
            <a:br>
              <a:rPr lang="en-US" altLang="ja-JP" sz="1050"/>
            </a:br>
            <a:r>
              <a:rPr lang="en-US" altLang="ja-JP" sz="1200"/>
              <a:t>24</a:t>
            </a:r>
            <a:r>
              <a:rPr lang="ja-JP" altLang="en-US" sz="1200"/>
              <a:t>時間以内の場合→</a:t>
            </a:r>
            <a:r>
              <a:rPr lang="en-US" altLang="ja-JP" sz="1200"/>
              <a:t>AR</a:t>
            </a:r>
            <a:r>
              <a:rPr lang="ja-JP" altLang="en-US" sz="1200"/>
              <a:t>ｆ</a:t>
            </a:r>
            <a:r>
              <a:rPr lang="en-US" altLang="ja-JP" sz="1200"/>
              <a:t>D</a:t>
            </a:r>
            <a:br>
              <a:rPr lang="en-US" altLang="ja-JP" sz="1050"/>
            </a:br>
            <a:r>
              <a:rPr lang="ja-JP" altLang="en-US" sz="1050"/>
              <a:t>　　　　　　　　　　　　　　　　（急性参照用量）</a:t>
            </a:r>
            <a:endParaRPr lang="en-US" altLang="ja-JP" sz="1200"/>
          </a:p>
        </p:txBody>
      </p:sp>
      <p:sp>
        <p:nvSpPr>
          <p:cNvPr id="17" name="除算記号 16">
            <a:extLst>
              <a:ext uri="{FF2B5EF4-FFF2-40B4-BE49-F238E27FC236}">
                <a16:creationId xmlns:a16="http://schemas.microsoft.com/office/drawing/2014/main" id="{B953A074-B86D-C89D-9420-E869FF1CAED0}"/>
              </a:ext>
            </a:extLst>
          </p:cNvPr>
          <p:cNvSpPr/>
          <p:nvPr/>
        </p:nvSpPr>
        <p:spPr>
          <a:xfrm flipH="1">
            <a:off x="7450619" y="2475539"/>
            <a:ext cx="450076" cy="812124"/>
          </a:xfrm>
          <a:prstGeom prst="mathDivide">
            <a:avLst>
              <a:gd name="adj1" fmla="val 5221"/>
              <a:gd name="adj2" fmla="val 5880"/>
              <a:gd name="adj3" fmla="val 5051"/>
            </a:avLst>
          </a:prstGeom>
          <a:solidFill>
            <a:schemeClr val="tx1">
              <a:lumMod val="85000"/>
              <a:lumOff val="15000"/>
            </a:schemeClr>
          </a:solidFill>
          <a:ln>
            <a:noFill/>
          </a:ln>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kumimoji="1" lang="ja-JP" altLang="en-US" sz="1600"/>
          </a:p>
        </p:txBody>
      </p:sp>
      <p:sp>
        <p:nvSpPr>
          <p:cNvPr id="18" name="矢印: 下 17">
            <a:extLst>
              <a:ext uri="{FF2B5EF4-FFF2-40B4-BE49-F238E27FC236}">
                <a16:creationId xmlns:a16="http://schemas.microsoft.com/office/drawing/2014/main" id="{C46402AE-A895-EDA2-1E79-6E73065CD7FC}"/>
              </a:ext>
            </a:extLst>
          </p:cNvPr>
          <p:cNvSpPr/>
          <p:nvPr/>
        </p:nvSpPr>
        <p:spPr>
          <a:xfrm>
            <a:off x="7540298" y="4450661"/>
            <a:ext cx="270718" cy="419956"/>
          </a:xfrm>
          <a:prstGeom prst="downArrow">
            <a:avLst/>
          </a:prstGeom>
          <a:solidFill>
            <a:schemeClr val="tx1">
              <a:lumMod val="85000"/>
              <a:lumOff val="1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四角形: 角を丸くする 5">
            <a:extLst>
              <a:ext uri="{FF2B5EF4-FFF2-40B4-BE49-F238E27FC236}">
                <a16:creationId xmlns:a16="http://schemas.microsoft.com/office/drawing/2014/main" id="{EF856C03-AC0B-90E2-E4CB-7209AD30E937}"/>
              </a:ext>
            </a:extLst>
          </p:cNvPr>
          <p:cNvSpPr/>
          <p:nvPr/>
        </p:nvSpPr>
        <p:spPr>
          <a:xfrm>
            <a:off x="1168058" y="140992"/>
            <a:ext cx="2296501" cy="464216"/>
          </a:xfrm>
          <a:prstGeom prst="roundRect">
            <a:avLst>
              <a:gd name="adj" fmla="val 26641"/>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ctr"/>
          <a:lstStyle/>
          <a:p>
            <a:pPr algn="ctr"/>
            <a:r>
              <a:rPr kumimoji="1" lang="ja-JP" altLang="en-US" sz="1200"/>
              <a:t> </a:t>
            </a:r>
            <a:r>
              <a:rPr kumimoji="1" lang="ja-JP" altLang="en-US"/>
              <a:t>リスク評価 手順</a:t>
            </a:r>
            <a:r>
              <a:rPr lang="ja-JP" altLang="en-US"/>
              <a:t>②</a:t>
            </a:r>
            <a:endParaRPr kumimoji="1" lang="ja-JP" altLang="en-US"/>
          </a:p>
        </p:txBody>
      </p:sp>
      <p:sp>
        <p:nvSpPr>
          <p:cNvPr id="5" name="正方形/長方形 4">
            <a:extLst>
              <a:ext uri="{FF2B5EF4-FFF2-40B4-BE49-F238E27FC236}">
                <a16:creationId xmlns:a16="http://schemas.microsoft.com/office/drawing/2014/main" id="{88453408-5EFF-006C-62B9-6B9323545C61}"/>
              </a:ext>
            </a:extLst>
          </p:cNvPr>
          <p:cNvSpPr/>
          <p:nvPr/>
        </p:nvSpPr>
        <p:spPr>
          <a:xfrm>
            <a:off x="11871960" y="1909186"/>
            <a:ext cx="320040" cy="798454"/>
          </a:xfrm>
          <a:prstGeom prst="rect">
            <a:avLst/>
          </a:prstGeom>
          <a:solidFill>
            <a:schemeClr val="tx2">
              <a:lumMod val="25000"/>
              <a:lumOff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lang="ja-JP" altLang="en-US" sz="900"/>
              <a:t>リスク評価</a:t>
            </a:r>
          </a:p>
        </p:txBody>
      </p:sp>
      <p:sp>
        <p:nvSpPr>
          <p:cNvPr id="7" name="正方形/長方形 6">
            <a:extLst>
              <a:ext uri="{FF2B5EF4-FFF2-40B4-BE49-F238E27FC236}">
                <a16:creationId xmlns:a16="http://schemas.microsoft.com/office/drawing/2014/main" id="{5FF3BE8F-4A57-3E22-DBD1-427995618E27}"/>
              </a:ext>
            </a:extLst>
          </p:cNvPr>
          <p:cNvSpPr/>
          <p:nvPr/>
        </p:nvSpPr>
        <p:spPr>
          <a:xfrm>
            <a:off x="11871959" y="667304"/>
            <a:ext cx="330089" cy="1241882"/>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a:t>リスクアナリシス</a:t>
            </a:r>
          </a:p>
        </p:txBody>
      </p:sp>
      <p:sp>
        <p:nvSpPr>
          <p:cNvPr id="4" name="テキスト ボックス 3">
            <a:extLst>
              <a:ext uri="{FF2B5EF4-FFF2-40B4-BE49-F238E27FC236}">
                <a16:creationId xmlns:a16="http://schemas.microsoft.com/office/drawing/2014/main" id="{BEDDDA58-D232-48AD-F877-297F0320FE0C}"/>
              </a:ext>
            </a:extLst>
          </p:cNvPr>
          <p:cNvSpPr txBox="1"/>
          <p:nvPr/>
        </p:nvSpPr>
        <p:spPr>
          <a:xfrm>
            <a:off x="7449519" y="823993"/>
            <a:ext cx="3143573"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altLang="en-US" sz="1400"/>
              <a:t>化学物</a:t>
            </a:r>
            <a:r>
              <a:rPr lang="ja-JP" sz="1400"/>
              <a:t>質（例：農薬</a:t>
            </a:r>
            <a:r>
              <a:rPr lang="ja-JP" altLang="en-US" sz="1400"/>
              <a:t>）における一例※</a:t>
            </a:r>
          </a:p>
        </p:txBody>
      </p:sp>
      <p:sp>
        <p:nvSpPr>
          <p:cNvPr id="8" name="テキスト ボックス 7">
            <a:extLst>
              <a:ext uri="{FF2B5EF4-FFF2-40B4-BE49-F238E27FC236}">
                <a16:creationId xmlns:a16="http://schemas.microsoft.com/office/drawing/2014/main" id="{108978DE-0F02-5EE5-3ACD-7085E7862AC2}"/>
              </a:ext>
            </a:extLst>
          </p:cNvPr>
          <p:cNvSpPr txBox="1"/>
          <p:nvPr/>
        </p:nvSpPr>
        <p:spPr>
          <a:xfrm>
            <a:off x="6467959" y="6390468"/>
            <a:ext cx="5610386"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sz="1100"/>
              <a:t>※　ハザードの種類</a:t>
            </a:r>
            <a:r>
              <a:rPr lang="ja-JP" altLang="en-US" sz="1100"/>
              <a:t>や利用可能なデータ等により、上記のほかにも様々な方法がある</a:t>
            </a:r>
          </a:p>
        </p:txBody>
      </p:sp>
    </p:spTree>
    <p:extLst>
      <p:ext uri="{BB962C8B-B14F-4D97-AF65-F5344CB8AC3E}">
        <p14:creationId xmlns:p14="http://schemas.microsoft.com/office/powerpoint/2010/main" val="31661929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A9E877-C692-0B2F-26C4-62B271399D2E}"/>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38A7BF56-B8D3-8E11-1657-40D08BCAA682}"/>
              </a:ext>
            </a:extLst>
          </p:cNvPr>
          <p:cNvSpPr>
            <a:spLocks noGrp="1"/>
          </p:cNvSpPr>
          <p:nvPr>
            <p:ph type="title"/>
          </p:nvPr>
        </p:nvSpPr>
        <p:spPr/>
        <p:txBody>
          <a:bodyPr/>
          <a:lstStyle/>
          <a:p>
            <a:r>
              <a:rPr kumimoji="1" lang="zh-TW" altLang="en-US"/>
              <a:t>用量反応評価</a:t>
            </a:r>
            <a:endParaRPr kumimoji="1" lang="ja-JP" altLang="en-US"/>
          </a:p>
        </p:txBody>
      </p:sp>
      <p:sp>
        <p:nvSpPr>
          <p:cNvPr id="3" name="コンテンツ プレースホルダー 2">
            <a:extLst>
              <a:ext uri="{FF2B5EF4-FFF2-40B4-BE49-F238E27FC236}">
                <a16:creationId xmlns:a16="http://schemas.microsoft.com/office/drawing/2014/main" id="{C65DDCA7-8AA3-3CC6-3C9E-51FABD271CD1}"/>
              </a:ext>
            </a:extLst>
          </p:cNvPr>
          <p:cNvSpPr>
            <a:spLocks noGrp="1"/>
          </p:cNvSpPr>
          <p:nvPr>
            <p:ph idx="1"/>
          </p:nvPr>
        </p:nvSpPr>
        <p:spPr>
          <a:xfrm>
            <a:off x="453081" y="947064"/>
            <a:ext cx="4476189" cy="1026032"/>
          </a:xfrm>
        </p:spPr>
        <p:txBody>
          <a:bodyPr/>
          <a:lstStyle/>
          <a:p>
            <a:pPr marL="0" indent="0">
              <a:buNone/>
            </a:pPr>
            <a:endParaRPr kumimoji="1" lang="en-US" altLang="ja-JP" sz="100"/>
          </a:p>
          <a:p>
            <a:pPr marL="92075" indent="0">
              <a:buNone/>
            </a:pPr>
            <a:r>
              <a:rPr kumimoji="1" lang="ja-JP" altLang="en-US" sz="1800"/>
              <a:t>摂取量と生体反応との関係に基づく評価</a:t>
            </a:r>
            <a:endParaRPr kumimoji="1" lang="en-US" altLang="ja-JP" sz="1800"/>
          </a:p>
          <a:p>
            <a:pPr marL="92075" indent="0">
              <a:buNone/>
            </a:pPr>
            <a:endParaRPr kumimoji="1" lang="ja-JP" altLang="en-US" sz="1800"/>
          </a:p>
        </p:txBody>
      </p:sp>
      <p:grpSp>
        <p:nvGrpSpPr>
          <p:cNvPr id="41" name="グループ化 40">
            <a:extLst>
              <a:ext uri="{FF2B5EF4-FFF2-40B4-BE49-F238E27FC236}">
                <a16:creationId xmlns:a16="http://schemas.microsoft.com/office/drawing/2014/main" id="{05C8E8A6-C2DD-1CC7-9E96-F8D39DD54153}"/>
              </a:ext>
            </a:extLst>
          </p:cNvPr>
          <p:cNvGrpSpPr/>
          <p:nvPr/>
        </p:nvGrpSpPr>
        <p:grpSpPr>
          <a:xfrm>
            <a:off x="6447278" y="3351442"/>
            <a:ext cx="4425402" cy="2743192"/>
            <a:chOff x="5311223" y="2117469"/>
            <a:chExt cx="6091368" cy="3775882"/>
          </a:xfrm>
        </p:grpSpPr>
        <p:sp>
          <p:nvSpPr>
            <p:cNvPr id="5" name="タイトル 1">
              <a:extLst>
                <a:ext uri="{FF2B5EF4-FFF2-40B4-BE49-F238E27FC236}">
                  <a16:creationId xmlns:a16="http://schemas.microsoft.com/office/drawing/2014/main" id="{658A80A0-6EDD-0A9C-1C32-5A6D4B3A3826}"/>
                </a:ext>
              </a:extLst>
            </p:cNvPr>
            <p:cNvSpPr txBox="1">
              <a:spLocks/>
            </p:cNvSpPr>
            <p:nvPr/>
          </p:nvSpPr>
          <p:spPr>
            <a:xfrm>
              <a:off x="6284205" y="2136098"/>
              <a:ext cx="3975847" cy="568312"/>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pPr algn="l"/>
              <a:r>
                <a:rPr lang="ja-JP" altLang="en-US" sz="1600" dirty="0"/>
                <a:t>動物試験による</a:t>
              </a:r>
              <a:endParaRPr lang="en-US" altLang="ja-JP" sz="1600" dirty="0"/>
            </a:p>
            <a:p>
              <a:pPr algn="l"/>
              <a:r>
                <a:rPr lang="ja-JP" altLang="en-US" sz="1600" b="1" dirty="0"/>
                <a:t>用量</a:t>
              </a:r>
              <a:r>
                <a:rPr lang="en-US" altLang="ja-JP" sz="1600" b="1" dirty="0"/>
                <a:t>-</a:t>
              </a:r>
              <a:r>
                <a:rPr lang="ja-JP" altLang="en-US" sz="2000" b="1" dirty="0"/>
                <a:t>反応 </a:t>
              </a:r>
              <a:r>
                <a:rPr lang="ja-JP" altLang="en-US" sz="1600" b="1" dirty="0"/>
                <a:t>曲線</a:t>
              </a:r>
              <a:r>
                <a:rPr lang="ja-JP" altLang="en-US" sz="1600" dirty="0"/>
                <a:t>　のイメージ</a:t>
              </a:r>
            </a:p>
          </p:txBody>
        </p:sp>
        <p:sp>
          <p:nvSpPr>
            <p:cNvPr id="6" name="フリーフォーム: 図形 5">
              <a:extLst>
                <a:ext uri="{FF2B5EF4-FFF2-40B4-BE49-F238E27FC236}">
                  <a16:creationId xmlns:a16="http://schemas.microsoft.com/office/drawing/2014/main" id="{6E1BEDF8-4F3A-9427-69D9-A300A1ECA776}"/>
                </a:ext>
              </a:extLst>
            </p:cNvPr>
            <p:cNvSpPr/>
            <p:nvPr/>
          </p:nvSpPr>
          <p:spPr>
            <a:xfrm>
              <a:off x="6138831" y="2635262"/>
              <a:ext cx="4476877" cy="2565253"/>
            </a:xfrm>
            <a:custGeom>
              <a:avLst/>
              <a:gdLst>
                <a:gd name="connsiteX0" fmla="*/ 0 w 3784922"/>
                <a:gd name="connsiteY0" fmla="*/ 2615879 h 2615879"/>
                <a:gd name="connsiteX1" fmla="*/ 1932973 w 3784922"/>
                <a:gd name="connsiteY1" fmla="*/ 2349661 h 2615879"/>
                <a:gd name="connsiteX2" fmla="*/ 2615879 w 3784922"/>
                <a:gd name="connsiteY2" fmla="*/ 1284790 h 2615879"/>
                <a:gd name="connsiteX3" fmla="*/ 2974694 w 3784922"/>
                <a:gd name="connsiteY3" fmla="*/ 416689 h 2615879"/>
                <a:gd name="connsiteX4" fmla="*/ 3784922 w 3784922"/>
                <a:gd name="connsiteY4" fmla="*/ 0 h 2615879"/>
                <a:gd name="connsiteX0" fmla="*/ 0 w 3784922"/>
                <a:gd name="connsiteY0" fmla="*/ 2615879 h 2618605"/>
                <a:gd name="connsiteX1" fmla="*/ 1932973 w 3784922"/>
                <a:gd name="connsiteY1" fmla="*/ 2349661 h 2618605"/>
                <a:gd name="connsiteX2" fmla="*/ 2974694 w 3784922"/>
                <a:gd name="connsiteY2" fmla="*/ 416689 h 2618605"/>
                <a:gd name="connsiteX3" fmla="*/ 3784922 w 3784922"/>
                <a:gd name="connsiteY3" fmla="*/ 0 h 2618605"/>
                <a:gd name="connsiteX0" fmla="*/ 0 w 4213185"/>
                <a:gd name="connsiteY0" fmla="*/ 2673753 h 2676479"/>
                <a:gd name="connsiteX1" fmla="*/ 1932973 w 4213185"/>
                <a:gd name="connsiteY1" fmla="*/ 2407535 h 2676479"/>
                <a:gd name="connsiteX2" fmla="*/ 2974694 w 4213185"/>
                <a:gd name="connsiteY2" fmla="*/ 474563 h 2676479"/>
                <a:gd name="connsiteX3" fmla="*/ 4213185 w 4213185"/>
                <a:gd name="connsiteY3" fmla="*/ 0 h 2676479"/>
                <a:gd name="connsiteX0" fmla="*/ 0 w 4213185"/>
                <a:gd name="connsiteY0" fmla="*/ 2673753 h 2676479"/>
                <a:gd name="connsiteX1" fmla="*/ 1932973 w 4213185"/>
                <a:gd name="connsiteY1" fmla="*/ 2407535 h 2676479"/>
                <a:gd name="connsiteX2" fmla="*/ 2974694 w 4213185"/>
                <a:gd name="connsiteY2" fmla="*/ 474563 h 2676479"/>
                <a:gd name="connsiteX3" fmla="*/ 4213185 w 4213185"/>
                <a:gd name="connsiteY3" fmla="*/ 0 h 2676479"/>
                <a:gd name="connsiteX0" fmla="*/ 0 w 4213185"/>
                <a:gd name="connsiteY0" fmla="*/ 2673753 h 2673754"/>
                <a:gd name="connsiteX1" fmla="*/ 2204278 w 4213185"/>
                <a:gd name="connsiteY1" fmla="*/ 2372854 h 2673754"/>
                <a:gd name="connsiteX2" fmla="*/ 2974694 w 4213185"/>
                <a:gd name="connsiteY2" fmla="*/ 474563 h 2673754"/>
                <a:gd name="connsiteX3" fmla="*/ 4213185 w 4213185"/>
                <a:gd name="connsiteY3" fmla="*/ 0 h 2673754"/>
                <a:gd name="connsiteX0" fmla="*/ 0 w 4213185"/>
                <a:gd name="connsiteY0" fmla="*/ 2673753 h 2673753"/>
                <a:gd name="connsiteX1" fmla="*/ 2214326 w 4213185"/>
                <a:gd name="connsiteY1" fmla="*/ 2268810 h 2673753"/>
                <a:gd name="connsiteX2" fmla="*/ 2974694 w 4213185"/>
                <a:gd name="connsiteY2" fmla="*/ 474563 h 2673753"/>
                <a:gd name="connsiteX3" fmla="*/ 4213185 w 4213185"/>
                <a:gd name="connsiteY3" fmla="*/ 0 h 2673753"/>
                <a:gd name="connsiteX0" fmla="*/ 0 w 4213185"/>
                <a:gd name="connsiteY0" fmla="*/ 2673753 h 2674190"/>
                <a:gd name="connsiteX1" fmla="*/ 2214326 w 4213185"/>
                <a:gd name="connsiteY1" fmla="*/ 2268810 h 2674190"/>
                <a:gd name="connsiteX2" fmla="*/ 2974694 w 4213185"/>
                <a:gd name="connsiteY2" fmla="*/ 474563 h 2674190"/>
                <a:gd name="connsiteX3" fmla="*/ 4213185 w 4213185"/>
                <a:gd name="connsiteY3" fmla="*/ 0 h 2674190"/>
                <a:gd name="connsiteX0" fmla="*/ 0 w 4213185"/>
                <a:gd name="connsiteY0" fmla="*/ 2673753 h 2697150"/>
                <a:gd name="connsiteX1" fmla="*/ 2214326 w 4213185"/>
                <a:gd name="connsiteY1" fmla="*/ 2268810 h 2697150"/>
                <a:gd name="connsiteX2" fmla="*/ 2974694 w 4213185"/>
                <a:gd name="connsiteY2" fmla="*/ 474563 h 2697150"/>
                <a:gd name="connsiteX3" fmla="*/ 4213185 w 4213185"/>
                <a:gd name="connsiteY3" fmla="*/ 0 h 2697150"/>
                <a:gd name="connsiteX0" fmla="*/ 0 w 4213185"/>
                <a:gd name="connsiteY0" fmla="*/ 2673753 h 2673753"/>
                <a:gd name="connsiteX1" fmla="*/ 2324858 w 4213185"/>
                <a:gd name="connsiteY1" fmla="*/ 2095402 h 2673753"/>
                <a:gd name="connsiteX2" fmla="*/ 2974694 w 4213185"/>
                <a:gd name="connsiteY2" fmla="*/ 474563 h 2673753"/>
                <a:gd name="connsiteX3" fmla="*/ 4213185 w 4213185"/>
                <a:gd name="connsiteY3" fmla="*/ 0 h 2673753"/>
                <a:gd name="connsiteX0" fmla="*/ 0 w 4213185"/>
                <a:gd name="connsiteY0" fmla="*/ 2673753 h 2690702"/>
                <a:gd name="connsiteX1" fmla="*/ 2324858 w 4213185"/>
                <a:gd name="connsiteY1" fmla="*/ 2095402 h 2690702"/>
                <a:gd name="connsiteX2" fmla="*/ 2974694 w 4213185"/>
                <a:gd name="connsiteY2" fmla="*/ 474563 h 2690702"/>
                <a:gd name="connsiteX3" fmla="*/ 4213185 w 4213185"/>
                <a:gd name="connsiteY3" fmla="*/ 0 h 2690702"/>
                <a:gd name="connsiteX0" fmla="*/ 0 w 4213185"/>
                <a:gd name="connsiteY0" fmla="*/ 2673753 h 2695826"/>
                <a:gd name="connsiteX1" fmla="*/ 2324858 w 4213185"/>
                <a:gd name="connsiteY1" fmla="*/ 2095402 h 2695826"/>
                <a:gd name="connsiteX2" fmla="*/ 2974694 w 4213185"/>
                <a:gd name="connsiteY2" fmla="*/ 474563 h 2695826"/>
                <a:gd name="connsiteX3" fmla="*/ 4213185 w 4213185"/>
                <a:gd name="connsiteY3" fmla="*/ 0 h 2695826"/>
                <a:gd name="connsiteX0" fmla="*/ 0 w 4213185"/>
                <a:gd name="connsiteY0" fmla="*/ 2673753 h 2673844"/>
                <a:gd name="connsiteX1" fmla="*/ 2435390 w 4213185"/>
                <a:gd name="connsiteY1" fmla="*/ 1979798 h 2673844"/>
                <a:gd name="connsiteX2" fmla="*/ 2974694 w 4213185"/>
                <a:gd name="connsiteY2" fmla="*/ 474563 h 2673844"/>
                <a:gd name="connsiteX3" fmla="*/ 4213185 w 4213185"/>
                <a:gd name="connsiteY3" fmla="*/ 0 h 2673844"/>
                <a:gd name="connsiteX0" fmla="*/ 0 w 4213185"/>
                <a:gd name="connsiteY0" fmla="*/ 2673753 h 2673753"/>
                <a:gd name="connsiteX1" fmla="*/ 2435390 w 4213185"/>
                <a:gd name="connsiteY1" fmla="*/ 1979798 h 2673753"/>
                <a:gd name="connsiteX2" fmla="*/ 3034984 w 4213185"/>
                <a:gd name="connsiteY2" fmla="*/ 416761 h 2673753"/>
                <a:gd name="connsiteX3" fmla="*/ 4213185 w 4213185"/>
                <a:gd name="connsiteY3" fmla="*/ 0 h 2673753"/>
                <a:gd name="connsiteX0" fmla="*/ 0 w 4213185"/>
                <a:gd name="connsiteY0" fmla="*/ 2673753 h 2673753"/>
                <a:gd name="connsiteX1" fmla="*/ 2435390 w 4213185"/>
                <a:gd name="connsiteY1" fmla="*/ 1979798 h 2673753"/>
                <a:gd name="connsiteX2" fmla="*/ 3034984 w 4213185"/>
                <a:gd name="connsiteY2" fmla="*/ 416761 h 2673753"/>
                <a:gd name="connsiteX3" fmla="*/ 4213185 w 4213185"/>
                <a:gd name="connsiteY3" fmla="*/ 0 h 2673753"/>
                <a:gd name="connsiteX0" fmla="*/ 0 w 4213185"/>
                <a:gd name="connsiteY0" fmla="*/ 2673753 h 2673753"/>
                <a:gd name="connsiteX1" fmla="*/ 2435390 w 4213185"/>
                <a:gd name="connsiteY1" fmla="*/ 1979798 h 2673753"/>
                <a:gd name="connsiteX2" fmla="*/ 3034984 w 4213185"/>
                <a:gd name="connsiteY2" fmla="*/ 416761 h 2673753"/>
                <a:gd name="connsiteX3" fmla="*/ 4213185 w 4213185"/>
                <a:gd name="connsiteY3" fmla="*/ 0 h 2673753"/>
                <a:gd name="connsiteX0" fmla="*/ 0 w 4213185"/>
                <a:gd name="connsiteY0" fmla="*/ 2673753 h 2673753"/>
                <a:gd name="connsiteX1" fmla="*/ 2355003 w 4213185"/>
                <a:gd name="connsiteY1" fmla="*/ 2153205 h 2673753"/>
                <a:gd name="connsiteX2" fmla="*/ 3034984 w 4213185"/>
                <a:gd name="connsiteY2" fmla="*/ 416761 h 2673753"/>
                <a:gd name="connsiteX3" fmla="*/ 4213185 w 4213185"/>
                <a:gd name="connsiteY3" fmla="*/ 0 h 2673753"/>
                <a:gd name="connsiteX0" fmla="*/ 0 w 4213185"/>
                <a:gd name="connsiteY0" fmla="*/ 2673753 h 2673753"/>
                <a:gd name="connsiteX1" fmla="*/ 2314809 w 4213185"/>
                <a:gd name="connsiteY1" fmla="*/ 2164766 h 2673753"/>
                <a:gd name="connsiteX2" fmla="*/ 3034984 w 4213185"/>
                <a:gd name="connsiteY2" fmla="*/ 416761 h 2673753"/>
                <a:gd name="connsiteX3" fmla="*/ 4213185 w 4213185"/>
                <a:gd name="connsiteY3" fmla="*/ 0 h 2673753"/>
                <a:gd name="connsiteX0" fmla="*/ 0 w 4213185"/>
                <a:gd name="connsiteY0" fmla="*/ 2673753 h 2673753"/>
                <a:gd name="connsiteX1" fmla="*/ 2314809 w 4213185"/>
                <a:gd name="connsiteY1" fmla="*/ 2164766 h 2673753"/>
                <a:gd name="connsiteX2" fmla="*/ 3034984 w 4213185"/>
                <a:gd name="connsiteY2" fmla="*/ 416761 h 2673753"/>
                <a:gd name="connsiteX3" fmla="*/ 4213185 w 4213185"/>
                <a:gd name="connsiteY3" fmla="*/ 0 h 2673753"/>
                <a:gd name="connsiteX0" fmla="*/ 0 w 4213185"/>
                <a:gd name="connsiteY0" fmla="*/ 2673753 h 2673753"/>
                <a:gd name="connsiteX1" fmla="*/ 2375099 w 4213185"/>
                <a:gd name="connsiteY1" fmla="*/ 2049161 h 2673753"/>
                <a:gd name="connsiteX2" fmla="*/ 3034984 w 4213185"/>
                <a:gd name="connsiteY2" fmla="*/ 416761 h 2673753"/>
                <a:gd name="connsiteX3" fmla="*/ 4213185 w 4213185"/>
                <a:gd name="connsiteY3" fmla="*/ 0 h 2673753"/>
                <a:gd name="connsiteX0" fmla="*/ 0 w 4213185"/>
                <a:gd name="connsiteY0" fmla="*/ 2673753 h 2673753"/>
                <a:gd name="connsiteX1" fmla="*/ 2375099 w 4213185"/>
                <a:gd name="connsiteY1" fmla="*/ 2049161 h 2673753"/>
                <a:gd name="connsiteX2" fmla="*/ 3034984 w 4213185"/>
                <a:gd name="connsiteY2" fmla="*/ 416761 h 2673753"/>
                <a:gd name="connsiteX3" fmla="*/ 4213185 w 4213185"/>
                <a:gd name="connsiteY3" fmla="*/ 0 h 2673753"/>
                <a:gd name="connsiteX0" fmla="*/ 0 w 3831348"/>
                <a:gd name="connsiteY0" fmla="*/ 2615950 h 2615950"/>
                <a:gd name="connsiteX1" fmla="*/ 2375099 w 3831348"/>
                <a:gd name="connsiteY1" fmla="*/ 1991358 h 2615950"/>
                <a:gd name="connsiteX2" fmla="*/ 3034984 w 3831348"/>
                <a:gd name="connsiteY2" fmla="*/ 358958 h 2615950"/>
                <a:gd name="connsiteX3" fmla="*/ 3831348 w 3831348"/>
                <a:gd name="connsiteY3" fmla="*/ 0 h 2615950"/>
                <a:gd name="connsiteX0" fmla="*/ 0 w 3831348"/>
                <a:gd name="connsiteY0" fmla="*/ 2615950 h 2615950"/>
                <a:gd name="connsiteX1" fmla="*/ 2375099 w 3831348"/>
                <a:gd name="connsiteY1" fmla="*/ 1991358 h 2615950"/>
                <a:gd name="connsiteX2" fmla="*/ 3034984 w 3831348"/>
                <a:gd name="connsiteY2" fmla="*/ 358958 h 2615950"/>
                <a:gd name="connsiteX3" fmla="*/ 3831348 w 3831348"/>
                <a:gd name="connsiteY3" fmla="*/ 0 h 2615950"/>
                <a:gd name="connsiteX0" fmla="*/ 0 w 3831348"/>
                <a:gd name="connsiteY0" fmla="*/ 2615950 h 2634593"/>
                <a:gd name="connsiteX1" fmla="*/ 2375099 w 3831348"/>
                <a:gd name="connsiteY1" fmla="*/ 1991358 h 2634593"/>
                <a:gd name="connsiteX2" fmla="*/ 3034984 w 3831348"/>
                <a:gd name="connsiteY2" fmla="*/ 358958 h 2634593"/>
                <a:gd name="connsiteX3" fmla="*/ 3831348 w 3831348"/>
                <a:gd name="connsiteY3" fmla="*/ 0 h 2634593"/>
                <a:gd name="connsiteX0" fmla="*/ 0 w 3831348"/>
                <a:gd name="connsiteY0" fmla="*/ 2615950 h 2620264"/>
                <a:gd name="connsiteX1" fmla="*/ 2375099 w 3831348"/>
                <a:gd name="connsiteY1" fmla="*/ 1991358 h 2620264"/>
                <a:gd name="connsiteX2" fmla="*/ 3034984 w 3831348"/>
                <a:gd name="connsiteY2" fmla="*/ 358958 h 2620264"/>
                <a:gd name="connsiteX3" fmla="*/ 3831348 w 3831348"/>
                <a:gd name="connsiteY3" fmla="*/ 0 h 2620264"/>
                <a:gd name="connsiteX0" fmla="*/ 0 w 3831348"/>
                <a:gd name="connsiteY0" fmla="*/ 2615950 h 2620264"/>
                <a:gd name="connsiteX1" fmla="*/ 2375099 w 3831348"/>
                <a:gd name="connsiteY1" fmla="*/ 1991358 h 2620264"/>
                <a:gd name="connsiteX2" fmla="*/ 3034984 w 3831348"/>
                <a:gd name="connsiteY2" fmla="*/ 358958 h 2620264"/>
                <a:gd name="connsiteX3" fmla="*/ 3831348 w 3831348"/>
                <a:gd name="connsiteY3" fmla="*/ 0 h 2620264"/>
                <a:gd name="connsiteX0" fmla="*/ 0 w 3831348"/>
                <a:gd name="connsiteY0" fmla="*/ 2615950 h 2621957"/>
                <a:gd name="connsiteX1" fmla="*/ 2375099 w 3831348"/>
                <a:gd name="connsiteY1" fmla="*/ 1991358 h 2621957"/>
                <a:gd name="connsiteX2" fmla="*/ 3034984 w 3831348"/>
                <a:gd name="connsiteY2" fmla="*/ 358958 h 2621957"/>
                <a:gd name="connsiteX3" fmla="*/ 3831348 w 3831348"/>
                <a:gd name="connsiteY3" fmla="*/ 0 h 2621957"/>
                <a:gd name="connsiteX0" fmla="*/ 0 w 3831348"/>
                <a:gd name="connsiteY0" fmla="*/ 2615950 h 2615949"/>
                <a:gd name="connsiteX1" fmla="*/ 2375099 w 3831348"/>
                <a:gd name="connsiteY1" fmla="*/ 1991358 h 2615949"/>
                <a:gd name="connsiteX2" fmla="*/ 3034984 w 3831348"/>
                <a:gd name="connsiteY2" fmla="*/ 358958 h 2615949"/>
                <a:gd name="connsiteX3" fmla="*/ 3831348 w 3831348"/>
                <a:gd name="connsiteY3" fmla="*/ 0 h 2615949"/>
                <a:gd name="connsiteX0" fmla="*/ 0 w 3831348"/>
                <a:gd name="connsiteY0" fmla="*/ 2615950 h 2617059"/>
                <a:gd name="connsiteX1" fmla="*/ 2375099 w 3831348"/>
                <a:gd name="connsiteY1" fmla="*/ 1991358 h 2617059"/>
                <a:gd name="connsiteX2" fmla="*/ 3034984 w 3831348"/>
                <a:gd name="connsiteY2" fmla="*/ 358958 h 2617059"/>
                <a:gd name="connsiteX3" fmla="*/ 3831348 w 3831348"/>
                <a:gd name="connsiteY3" fmla="*/ 0 h 2617059"/>
                <a:gd name="connsiteX0" fmla="*/ 0 w 3831348"/>
                <a:gd name="connsiteY0" fmla="*/ 2615950 h 2615950"/>
                <a:gd name="connsiteX1" fmla="*/ 2514629 w 3831348"/>
                <a:gd name="connsiteY1" fmla="*/ 1787326 h 2615950"/>
                <a:gd name="connsiteX2" fmla="*/ 3034984 w 3831348"/>
                <a:gd name="connsiteY2" fmla="*/ 358958 h 2615950"/>
                <a:gd name="connsiteX3" fmla="*/ 3831348 w 3831348"/>
                <a:gd name="connsiteY3" fmla="*/ 0 h 2615950"/>
                <a:gd name="connsiteX0" fmla="*/ 0 w 3831348"/>
                <a:gd name="connsiteY0" fmla="*/ 2615950 h 2615950"/>
                <a:gd name="connsiteX1" fmla="*/ 2514629 w 3831348"/>
                <a:gd name="connsiteY1" fmla="*/ 1787326 h 2615950"/>
                <a:gd name="connsiteX2" fmla="*/ 3034984 w 3831348"/>
                <a:gd name="connsiteY2" fmla="*/ 358958 h 2615950"/>
                <a:gd name="connsiteX3" fmla="*/ 3831348 w 3831348"/>
                <a:gd name="connsiteY3" fmla="*/ 0 h 2615950"/>
                <a:gd name="connsiteX0" fmla="*/ 0 w 3831348"/>
                <a:gd name="connsiteY0" fmla="*/ 2615950 h 2626539"/>
                <a:gd name="connsiteX1" fmla="*/ 2514629 w 3831348"/>
                <a:gd name="connsiteY1" fmla="*/ 1787326 h 2626539"/>
                <a:gd name="connsiteX2" fmla="*/ 3034984 w 3831348"/>
                <a:gd name="connsiteY2" fmla="*/ 358958 h 2626539"/>
                <a:gd name="connsiteX3" fmla="*/ 3831348 w 3831348"/>
                <a:gd name="connsiteY3" fmla="*/ 0 h 2626539"/>
              </a:gdLst>
              <a:ahLst/>
              <a:cxnLst>
                <a:cxn ang="0">
                  <a:pos x="connsiteX0" y="connsiteY0"/>
                </a:cxn>
                <a:cxn ang="0">
                  <a:pos x="connsiteX1" y="connsiteY1"/>
                </a:cxn>
                <a:cxn ang="0">
                  <a:pos x="connsiteX2" y="connsiteY2"/>
                </a:cxn>
                <a:cxn ang="0">
                  <a:pos x="connsiteX3" y="connsiteY3"/>
                </a:cxn>
              </a:cxnLst>
              <a:rect l="l" t="t" r="r" b="b"/>
              <a:pathLst>
                <a:path w="3831348" h="2626539">
                  <a:moveTo>
                    <a:pt x="0" y="2615950"/>
                  </a:moveTo>
                  <a:cubicBezTo>
                    <a:pt x="2292222" y="2657882"/>
                    <a:pt x="2071386" y="2611645"/>
                    <a:pt x="2514629" y="1787326"/>
                  </a:cubicBezTo>
                  <a:cubicBezTo>
                    <a:pt x="2957872" y="963007"/>
                    <a:pt x="2815531" y="656846"/>
                    <a:pt x="3034984" y="358958"/>
                  </a:cubicBezTo>
                  <a:cubicBezTo>
                    <a:pt x="3254437" y="61070"/>
                    <a:pt x="3498214" y="43448"/>
                    <a:pt x="3831348" y="0"/>
                  </a:cubicBezTo>
                </a:path>
              </a:pathLst>
            </a:custGeom>
            <a:ln w="38100">
              <a:solidFill>
                <a:schemeClr val="accent6">
                  <a:lumMod val="40000"/>
                  <a:lumOff val="60000"/>
                </a:scheme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400"/>
            </a:p>
          </p:txBody>
        </p:sp>
        <p:sp>
          <p:nvSpPr>
            <p:cNvPr id="7" name="フリーフォーム: 図形 6">
              <a:extLst>
                <a:ext uri="{FF2B5EF4-FFF2-40B4-BE49-F238E27FC236}">
                  <a16:creationId xmlns:a16="http://schemas.microsoft.com/office/drawing/2014/main" id="{3E05D37E-5083-769C-DB04-65C86B155125}"/>
                </a:ext>
              </a:extLst>
            </p:cNvPr>
            <p:cNvSpPr/>
            <p:nvPr/>
          </p:nvSpPr>
          <p:spPr>
            <a:xfrm>
              <a:off x="6138832" y="2117469"/>
              <a:ext cx="5021889" cy="3103041"/>
            </a:xfrm>
            <a:custGeom>
              <a:avLst/>
              <a:gdLst>
                <a:gd name="connsiteX0" fmla="*/ 0 w 4224759"/>
                <a:gd name="connsiteY0" fmla="*/ 0 h 2523281"/>
                <a:gd name="connsiteX1" fmla="*/ 0 w 4224759"/>
                <a:gd name="connsiteY1" fmla="*/ 2523281 h 2523281"/>
                <a:gd name="connsiteX2" fmla="*/ 4224759 w 4224759"/>
                <a:gd name="connsiteY2" fmla="*/ 2523281 h 2523281"/>
              </a:gdLst>
              <a:ahLst/>
              <a:cxnLst>
                <a:cxn ang="0">
                  <a:pos x="connsiteX0" y="connsiteY0"/>
                </a:cxn>
                <a:cxn ang="0">
                  <a:pos x="connsiteX1" y="connsiteY1"/>
                </a:cxn>
                <a:cxn ang="0">
                  <a:pos x="connsiteX2" y="connsiteY2"/>
                </a:cxn>
              </a:cxnLst>
              <a:rect l="l" t="t" r="r" b="b"/>
              <a:pathLst>
                <a:path w="4224759" h="2523281">
                  <a:moveTo>
                    <a:pt x="0" y="0"/>
                  </a:moveTo>
                  <a:lnTo>
                    <a:pt x="0" y="2523281"/>
                  </a:lnTo>
                  <a:lnTo>
                    <a:pt x="4224759" y="2523281"/>
                  </a:ln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8" name="タイトル 1">
              <a:extLst>
                <a:ext uri="{FF2B5EF4-FFF2-40B4-BE49-F238E27FC236}">
                  <a16:creationId xmlns:a16="http://schemas.microsoft.com/office/drawing/2014/main" id="{F64237B2-8089-FC37-8FF7-58C99D0D3905}"/>
                </a:ext>
              </a:extLst>
            </p:cNvPr>
            <p:cNvSpPr txBox="1">
              <a:spLocks/>
            </p:cNvSpPr>
            <p:nvPr/>
          </p:nvSpPr>
          <p:spPr>
            <a:xfrm>
              <a:off x="8862252" y="5185201"/>
              <a:ext cx="1490538" cy="67554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200"/>
                <a:t>投与用量</a:t>
              </a:r>
            </a:p>
          </p:txBody>
        </p:sp>
        <p:sp>
          <p:nvSpPr>
            <p:cNvPr id="9" name="楕円 8">
              <a:extLst>
                <a:ext uri="{FF2B5EF4-FFF2-40B4-BE49-F238E27FC236}">
                  <a16:creationId xmlns:a16="http://schemas.microsoft.com/office/drawing/2014/main" id="{329B9516-E2FD-FAD4-C778-ED12A88CD237}"/>
                </a:ext>
              </a:extLst>
            </p:cNvPr>
            <p:cNvSpPr>
              <a:spLocks noChangeAspect="1"/>
            </p:cNvSpPr>
            <p:nvPr/>
          </p:nvSpPr>
          <p:spPr>
            <a:xfrm>
              <a:off x="6035209" y="5083394"/>
              <a:ext cx="180000" cy="180000"/>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0" name="楕円 9">
              <a:extLst>
                <a:ext uri="{FF2B5EF4-FFF2-40B4-BE49-F238E27FC236}">
                  <a16:creationId xmlns:a16="http://schemas.microsoft.com/office/drawing/2014/main" id="{E4B84615-7299-A5AE-3349-54DEDA02B342}"/>
                </a:ext>
              </a:extLst>
            </p:cNvPr>
            <p:cNvSpPr>
              <a:spLocks noChangeAspect="1"/>
            </p:cNvSpPr>
            <p:nvPr/>
          </p:nvSpPr>
          <p:spPr>
            <a:xfrm>
              <a:off x="6793209" y="5083394"/>
              <a:ext cx="180000" cy="180000"/>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1" name="楕円 10">
              <a:extLst>
                <a:ext uri="{FF2B5EF4-FFF2-40B4-BE49-F238E27FC236}">
                  <a16:creationId xmlns:a16="http://schemas.microsoft.com/office/drawing/2014/main" id="{841F9E99-BE4D-1A0F-597C-BCC776D6986C}"/>
                </a:ext>
              </a:extLst>
            </p:cNvPr>
            <p:cNvSpPr>
              <a:spLocks noChangeAspect="1"/>
            </p:cNvSpPr>
            <p:nvPr/>
          </p:nvSpPr>
          <p:spPr>
            <a:xfrm>
              <a:off x="7590458" y="5083394"/>
              <a:ext cx="180000" cy="180000"/>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2" name="楕円 11">
              <a:extLst>
                <a:ext uri="{FF2B5EF4-FFF2-40B4-BE49-F238E27FC236}">
                  <a16:creationId xmlns:a16="http://schemas.microsoft.com/office/drawing/2014/main" id="{78CB5FC5-57E7-F1DD-5341-CBC245128331}"/>
                </a:ext>
              </a:extLst>
            </p:cNvPr>
            <p:cNvSpPr>
              <a:spLocks noChangeAspect="1"/>
            </p:cNvSpPr>
            <p:nvPr/>
          </p:nvSpPr>
          <p:spPr>
            <a:xfrm>
              <a:off x="8517275" y="4896982"/>
              <a:ext cx="180000" cy="180000"/>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3" name="楕円 12">
              <a:extLst>
                <a:ext uri="{FF2B5EF4-FFF2-40B4-BE49-F238E27FC236}">
                  <a16:creationId xmlns:a16="http://schemas.microsoft.com/office/drawing/2014/main" id="{F6BA0F0B-BBA8-8DC3-4AC9-737AEA6DD799}"/>
                </a:ext>
              </a:extLst>
            </p:cNvPr>
            <p:cNvSpPr>
              <a:spLocks noChangeAspect="1"/>
            </p:cNvSpPr>
            <p:nvPr/>
          </p:nvSpPr>
          <p:spPr>
            <a:xfrm>
              <a:off x="9661896" y="2801087"/>
              <a:ext cx="180000" cy="180000"/>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4" name="楕円 13">
              <a:extLst>
                <a:ext uri="{FF2B5EF4-FFF2-40B4-BE49-F238E27FC236}">
                  <a16:creationId xmlns:a16="http://schemas.microsoft.com/office/drawing/2014/main" id="{60C42932-5329-1915-BAD8-22EA9D84BFFD}"/>
                </a:ext>
              </a:extLst>
            </p:cNvPr>
            <p:cNvSpPr>
              <a:spLocks noChangeAspect="1"/>
            </p:cNvSpPr>
            <p:nvPr/>
          </p:nvSpPr>
          <p:spPr>
            <a:xfrm>
              <a:off x="9181155" y="3991502"/>
              <a:ext cx="180000" cy="180000"/>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5" name="楕円 14">
              <a:extLst>
                <a:ext uri="{FF2B5EF4-FFF2-40B4-BE49-F238E27FC236}">
                  <a16:creationId xmlns:a16="http://schemas.microsoft.com/office/drawing/2014/main" id="{E6121AD8-06AB-6451-2856-0136FDFD8388}"/>
                </a:ext>
              </a:extLst>
            </p:cNvPr>
            <p:cNvSpPr>
              <a:spLocks noChangeAspect="1"/>
            </p:cNvSpPr>
            <p:nvPr/>
          </p:nvSpPr>
          <p:spPr>
            <a:xfrm>
              <a:off x="6405207" y="3416146"/>
              <a:ext cx="180000" cy="180000"/>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6" name="タイトル 1">
              <a:extLst>
                <a:ext uri="{FF2B5EF4-FFF2-40B4-BE49-F238E27FC236}">
                  <a16:creationId xmlns:a16="http://schemas.microsoft.com/office/drawing/2014/main" id="{67BB6263-520A-57B9-8E89-99EA6E2EEBF8}"/>
                </a:ext>
              </a:extLst>
            </p:cNvPr>
            <p:cNvSpPr txBox="1">
              <a:spLocks/>
            </p:cNvSpPr>
            <p:nvPr/>
          </p:nvSpPr>
          <p:spPr>
            <a:xfrm>
              <a:off x="9758655" y="2692028"/>
              <a:ext cx="1501413" cy="675542"/>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pPr algn="l"/>
              <a:r>
                <a:rPr lang="ja-JP" altLang="en-US" sz="1100"/>
                <a:t>ほとんどが</a:t>
              </a:r>
              <a:br>
                <a:rPr lang="en-US" altLang="ja-JP" sz="1100"/>
              </a:br>
              <a:r>
                <a:rPr lang="ja-JP" altLang="en-US" sz="1100"/>
                <a:t>影響を受けた</a:t>
              </a:r>
            </a:p>
          </p:txBody>
        </p:sp>
        <p:sp>
          <p:nvSpPr>
            <p:cNvPr id="17" name="タイトル 1">
              <a:extLst>
                <a:ext uri="{FF2B5EF4-FFF2-40B4-BE49-F238E27FC236}">
                  <a16:creationId xmlns:a16="http://schemas.microsoft.com/office/drawing/2014/main" id="{C6616094-678E-7AB5-3CA1-F366318DFA44}"/>
                </a:ext>
              </a:extLst>
            </p:cNvPr>
            <p:cNvSpPr txBox="1">
              <a:spLocks/>
            </p:cNvSpPr>
            <p:nvPr/>
          </p:nvSpPr>
          <p:spPr>
            <a:xfrm>
              <a:off x="9374305" y="3732667"/>
              <a:ext cx="1653609" cy="675542"/>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pPr algn="l"/>
              <a:r>
                <a:rPr lang="ja-JP" altLang="en-US" sz="1100"/>
                <a:t>約半数が</a:t>
              </a:r>
              <a:br>
                <a:rPr lang="en-US" altLang="ja-JP" sz="1100"/>
              </a:br>
              <a:r>
                <a:rPr lang="ja-JP" altLang="en-US" sz="1100"/>
                <a:t>影響を受けた</a:t>
              </a:r>
            </a:p>
          </p:txBody>
        </p:sp>
        <p:sp>
          <p:nvSpPr>
            <p:cNvPr id="18" name="タイトル 1">
              <a:extLst>
                <a:ext uri="{FF2B5EF4-FFF2-40B4-BE49-F238E27FC236}">
                  <a16:creationId xmlns:a16="http://schemas.microsoft.com/office/drawing/2014/main" id="{148199D4-D9B2-4EB9-6BD6-F9C02D57023F}"/>
                </a:ext>
              </a:extLst>
            </p:cNvPr>
            <p:cNvSpPr txBox="1">
              <a:spLocks/>
            </p:cNvSpPr>
            <p:nvPr/>
          </p:nvSpPr>
          <p:spPr>
            <a:xfrm>
              <a:off x="8833181" y="4696716"/>
              <a:ext cx="2166158" cy="675542"/>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pPr algn="l"/>
              <a:r>
                <a:rPr lang="ja-JP" altLang="en-US" sz="1100"/>
                <a:t>一部が影響を受けた</a:t>
              </a:r>
            </a:p>
          </p:txBody>
        </p:sp>
        <p:sp>
          <p:nvSpPr>
            <p:cNvPr id="19" name="タイトル 1">
              <a:extLst>
                <a:ext uri="{FF2B5EF4-FFF2-40B4-BE49-F238E27FC236}">
                  <a16:creationId xmlns:a16="http://schemas.microsoft.com/office/drawing/2014/main" id="{5A4AFB06-A299-569C-9719-48703E6CD1A9}"/>
                </a:ext>
              </a:extLst>
            </p:cNvPr>
            <p:cNvSpPr txBox="1">
              <a:spLocks/>
            </p:cNvSpPr>
            <p:nvPr/>
          </p:nvSpPr>
          <p:spPr>
            <a:xfrm>
              <a:off x="6628616" y="3329964"/>
              <a:ext cx="2732539" cy="516072"/>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pPr algn="l"/>
              <a:r>
                <a:rPr lang="ja-JP" altLang="en-US" sz="1100" dirty="0"/>
                <a:t>ある投与用量</a:t>
              </a:r>
              <a:r>
                <a:rPr lang="ja-JP" altLang="en-US" sz="1000" dirty="0"/>
                <a:t>（</a:t>
              </a:r>
              <a:r>
                <a:rPr lang="en-US" altLang="ja-JP" sz="1000" dirty="0"/>
                <a:t>mg/kg</a:t>
              </a:r>
              <a:r>
                <a:rPr lang="ja-JP" altLang="en-US" sz="1000" dirty="0"/>
                <a:t>体重）</a:t>
              </a:r>
              <a:r>
                <a:rPr lang="ja-JP" altLang="en-US" sz="1100" dirty="0"/>
                <a:t>の</a:t>
              </a:r>
              <a:br>
                <a:rPr lang="en-US" altLang="ja-JP" sz="1100" dirty="0"/>
              </a:br>
              <a:r>
                <a:rPr lang="ja-JP" altLang="en-US" sz="1100" dirty="0"/>
                <a:t>毒性試験結果</a:t>
              </a:r>
            </a:p>
          </p:txBody>
        </p:sp>
        <p:sp>
          <p:nvSpPr>
            <p:cNvPr id="20" name="タイトル 1">
              <a:extLst>
                <a:ext uri="{FF2B5EF4-FFF2-40B4-BE49-F238E27FC236}">
                  <a16:creationId xmlns:a16="http://schemas.microsoft.com/office/drawing/2014/main" id="{CD406C64-35C4-95A2-79EE-49021E4831B5}"/>
                </a:ext>
              </a:extLst>
            </p:cNvPr>
            <p:cNvSpPr txBox="1">
              <a:spLocks/>
            </p:cNvSpPr>
            <p:nvPr/>
          </p:nvSpPr>
          <p:spPr>
            <a:xfrm>
              <a:off x="5391535" y="2215546"/>
              <a:ext cx="764880" cy="67554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100"/>
                <a:t>大</a:t>
              </a:r>
            </a:p>
          </p:txBody>
        </p:sp>
        <p:sp>
          <p:nvSpPr>
            <p:cNvPr id="21" name="タイトル 1">
              <a:extLst>
                <a:ext uri="{FF2B5EF4-FFF2-40B4-BE49-F238E27FC236}">
                  <a16:creationId xmlns:a16="http://schemas.microsoft.com/office/drawing/2014/main" id="{4D2F8633-412A-0A2E-0C9E-376DC0BCE6F3}"/>
                </a:ext>
              </a:extLst>
            </p:cNvPr>
            <p:cNvSpPr txBox="1">
              <a:spLocks/>
            </p:cNvSpPr>
            <p:nvPr/>
          </p:nvSpPr>
          <p:spPr>
            <a:xfrm>
              <a:off x="5391535" y="4587191"/>
              <a:ext cx="764880" cy="67554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100"/>
                <a:t>小</a:t>
              </a:r>
            </a:p>
          </p:txBody>
        </p:sp>
        <p:sp>
          <p:nvSpPr>
            <p:cNvPr id="22" name="矢印: 上 21">
              <a:extLst>
                <a:ext uri="{FF2B5EF4-FFF2-40B4-BE49-F238E27FC236}">
                  <a16:creationId xmlns:a16="http://schemas.microsoft.com/office/drawing/2014/main" id="{7C40B03F-D2A8-3159-3228-D0483F84D9D5}"/>
                </a:ext>
              </a:extLst>
            </p:cNvPr>
            <p:cNvSpPr/>
            <p:nvPr/>
          </p:nvSpPr>
          <p:spPr>
            <a:xfrm>
              <a:off x="5657041" y="2741504"/>
              <a:ext cx="235790" cy="707230"/>
            </a:xfrm>
            <a:prstGeom prst="upArrow">
              <a:avLst/>
            </a:prstGeom>
            <a:gradFill>
              <a:gsLst>
                <a:gs pos="28000">
                  <a:schemeClr val="tx1"/>
                </a:gs>
                <a:gs pos="100000">
                  <a:schemeClr val="bg1">
                    <a:lumMod val="75000"/>
                  </a:schemeClr>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23" name="タイトル 1">
              <a:extLst>
                <a:ext uri="{FF2B5EF4-FFF2-40B4-BE49-F238E27FC236}">
                  <a16:creationId xmlns:a16="http://schemas.microsoft.com/office/drawing/2014/main" id="{813D5600-3E34-EC5C-C84B-EB279C2B33DC}"/>
                </a:ext>
              </a:extLst>
            </p:cNvPr>
            <p:cNvSpPr txBox="1">
              <a:spLocks/>
            </p:cNvSpPr>
            <p:nvPr/>
          </p:nvSpPr>
          <p:spPr>
            <a:xfrm>
              <a:off x="5311223" y="3450219"/>
              <a:ext cx="925505" cy="67554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200"/>
                <a:t>個体の</a:t>
              </a:r>
              <a:r>
                <a:rPr lang="ja-JP" altLang="en-US" sz="1600"/>
                <a:t>割合</a:t>
              </a:r>
              <a:endParaRPr lang="ja-JP" altLang="en-US" sz="1200"/>
            </a:p>
          </p:txBody>
        </p:sp>
        <p:sp>
          <p:nvSpPr>
            <p:cNvPr id="24" name="矢印: 下 23">
              <a:extLst>
                <a:ext uri="{FF2B5EF4-FFF2-40B4-BE49-F238E27FC236}">
                  <a16:creationId xmlns:a16="http://schemas.microsoft.com/office/drawing/2014/main" id="{9EB4E8B9-DDD9-E9D0-CEBE-7F25B6456883}"/>
                </a:ext>
              </a:extLst>
            </p:cNvPr>
            <p:cNvSpPr/>
            <p:nvPr/>
          </p:nvSpPr>
          <p:spPr>
            <a:xfrm>
              <a:off x="5657041" y="4069016"/>
              <a:ext cx="235790" cy="707230"/>
            </a:xfrm>
            <a:prstGeom prst="downArrow">
              <a:avLst/>
            </a:prstGeom>
            <a:gradFill>
              <a:gsLst>
                <a:gs pos="25000">
                  <a:schemeClr val="bg1">
                    <a:lumMod val="50000"/>
                  </a:schemeClr>
                </a:gs>
                <a:gs pos="100000">
                  <a:schemeClr val="bg1">
                    <a:lumMod val="85000"/>
                  </a:schemeClr>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25" name="タイトル 1">
              <a:extLst>
                <a:ext uri="{FF2B5EF4-FFF2-40B4-BE49-F238E27FC236}">
                  <a16:creationId xmlns:a16="http://schemas.microsoft.com/office/drawing/2014/main" id="{1D243ABB-7102-AEBA-14E6-316ED060877C}"/>
                </a:ext>
              </a:extLst>
            </p:cNvPr>
            <p:cNvSpPr txBox="1">
              <a:spLocks/>
            </p:cNvSpPr>
            <p:nvPr/>
          </p:nvSpPr>
          <p:spPr>
            <a:xfrm>
              <a:off x="7812452" y="5217810"/>
              <a:ext cx="764880" cy="67554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100"/>
                <a:t>低</a:t>
              </a:r>
            </a:p>
          </p:txBody>
        </p:sp>
        <p:sp>
          <p:nvSpPr>
            <p:cNvPr id="26" name="タイトル 1">
              <a:extLst>
                <a:ext uri="{FF2B5EF4-FFF2-40B4-BE49-F238E27FC236}">
                  <a16:creationId xmlns:a16="http://schemas.microsoft.com/office/drawing/2014/main" id="{18262B79-D15D-9F04-7586-AF2A816BD95B}"/>
                </a:ext>
              </a:extLst>
            </p:cNvPr>
            <p:cNvSpPr txBox="1">
              <a:spLocks/>
            </p:cNvSpPr>
            <p:nvPr/>
          </p:nvSpPr>
          <p:spPr>
            <a:xfrm>
              <a:off x="10637711" y="5185201"/>
              <a:ext cx="764880" cy="67554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100"/>
                <a:t>高</a:t>
              </a:r>
            </a:p>
          </p:txBody>
        </p:sp>
        <p:sp>
          <p:nvSpPr>
            <p:cNvPr id="34" name="タイトル 1">
              <a:extLst>
                <a:ext uri="{FF2B5EF4-FFF2-40B4-BE49-F238E27FC236}">
                  <a16:creationId xmlns:a16="http://schemas.microsoft.com/office/drawing/2014/main" id="{2EEAA8D8-F0C4-F475-23B9-3E2B31D78C4F}"/>
                </a:ext>
              </a:extLst>
            </p:cNvPr>
            <p:cNvSpPr txBox="1">
              <a:spLocks/>
            </p:cNvSpPr>
            <p:nvPr/>
          </p:nvSpPr>
          <p:spPr>
            <a:xfrm>
              <a:off x="5625419" y="5398717"/>
              <a:ext cx="1031896" cy="494634"/>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050"/>
                <a:t>対象群</a:t>
              </a:r>
              <a:endParaRPr lang="en-US" altLang="ja-JP" sz="1050"/>
            </a:p>
            <a:p>
              <a:r>
                <a:rPr lang="ja-JP" altLang="en-US" sz="900"/>
                <a:t>（比較用）</a:t>
              </a:r>
            </a:p>
          </p:txBody>
        </p:sp>
        <p:grpSp>
          <p:nvGrpSpPr>
            <p:cNvPr id="38" name="グループ化 37">
              <a:extLst>
                <a:ext uri="{FF2B5EF4-FFF2-40B4-BE49-F238E27FC236}">
                  <a16:creationId xmlns:a16="http://schemas.microsoft.com/office/drawing/2014/main" id="{8EDAA20E-209C-A8C4-FBED-BAAF24FE01CA}"/>
                </a:ext>
              </a:extLst>
            </p:cNvPr>
            <p:cNvGrpSpPr/>
            <p:nvPr/>
          </p:nvGrpSpPr>
          <p:grpSpPr>
            <a:xfrm rot="5400000">
              <a:off x="9502868" y="4260750"/>
              <a:ext cx="235791" cy="2551573"/>
              <a:chOff x="7924815" y="4297584"/>
              <a:chExt cx="198364" cy="2219716"/>
            </a:xfrm>
          </p:grpSpPr>
          <p:sp>
            <p:nvSpPr>
              <p:cNvPr id="39" name="矢印: 上 38">
                <a:extLst>
                  <a:ext uri="{FF2B5EF4-FFF2-40B4-BE49-F238E27FC236}">
                    <a16:creationId xmlns:a16="http://schemas.microsoft.com/office/drawing/2014/main" id="{42F09E70-BD48-21D6-C72B-5D5FA536113B}"/>
                  </a:ext>
                </a:extLst>
              </p:cNvPr>
              <p:cNvSpPr/>
              <p:nvPr/>
            </p:nvSpPr>
            <p:spPr>
              <a:xfrm>
                <a:off x="7924815" y="4297584"/>
                <a:ext cx="198362" cy="654468"/>
              </a:xfrm>
              <a:prstGeom prst="upArrow">
                <a:avLst/>
              </a:prstGeom>
              <a:gradFill>
                <a:gsLst>
                  <a:gs pos="28000">
                    <a:schemeClr val="tx1"/>
                  </a:gs>
                  <a:gs pos="100000">
                    <a:schemeClr val="bg1">
                      <a:lumMod val="75000"/>
                    </a:schemeClr>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40" name="矢印: 下 39">
                <a:extLst>
                  <a:ext uri="{FF2B5EF4-FFF2-40B4-BE49-F238E27FC236}">
                    <a16:creationId xmlns:a16="http://schemas.microsoft.com/office/drawing/2014/main" id="{2F189E40-CA15-09F3-D5F2-4F825F9CEC2E}"/>
                  </a:ext>
                </a:extLst>
              </p:cNvPr>
              <p:cNvSpPr/>
              <p:nvPr/>
            </p:nvSpPr>
            <p:spPr>
              <a:xfrm>
                <a:off x="7924817" y="5862832"/>
                <a:ext cx="198362" cy="654468"/>
              </a:xfrm>
              <a:prstGeom prst="downArrow">
                <a:avLst/>
              </a:prstGeom>
              <a:gradFill>
                <a:gsLst>
                  <a:gs pos="25000">
                    <a:schemeClr val="bg1">
                      <a:lumMod val="50000"/>
                    </a:schemeClr>
                  </a:gs>
                  <a:gs pos="100000">
                    <a:schemeClr val="bg1">
                      <a:lumMod val="85000"/>
                    </a:schemeClr>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grpSp>
      </p:grpSp>
      <p:grpSp>
        <p:nvGrpSpPr>
          <p:cNvPr id="42" name="グループ化 41">
            <a:extLst>
              <a:ext uri="{FF2B5EF4-FFF2-40B4-BE49-F238E27FC236}">
                <a16:creationId xmlns:a16="http://schemas.microsoft.com/office/drawing/2014/main" id="{8C6E0DEB-B621-3850-0694-CD8D8973AB55}"/>
              </a:ext>
            </a:extLst>
          </p:cNvPr>
          <p:cNvGrpSpPr/>
          <p:nvPr/>
        </p:nvGrpSpPr>
        <p:grpSpPr>
          <a:xfrm>
            <a:off x="510200" y="3351442"/>
            <a:ext cx="4394838" cy="2743192"/>
            <a:chOff x="5353292" y="2117469"/>
            <a:chExt cx="6049299" cy="3775882"/>
          </a:xfrm>
        </p:grpSpPr>
        <p:sp>
          <p:nvSpPr>
            <p:cNvPr id="43" name="タイトル 1">
              <a:extLst>
                <a:ext uri="{FF2B5EF4-FFF2-40B4-BE49-F238E27FC236}">
                  <a16:creationId xmlns:a16="http://schemas.microsoft.com/office/drawing/2014/main" id="{D28325E8-977E-9216-02EC-8D0F58BB3C68}"/>
                </a:ext>
              </a:extLst>
            </p:cNvPr>
            <p:cNvSpPr txBox="1">
              <a:spLocks/>
            </p:cNvSpPr>
            <p:nvPr/>
          </p:nvSpPr>
          <p:spPr>
            <a:xfrm>
              <a:off x="6205668" y="2130515"/>
              <a:ext cx="3989994" cy="568312"/>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pPr algn="l"/>
              <a:r>
                <a:rPr lang="ja-JP" altLang="en-US" sz="1600" dirty="0"/>
                <a:t>動物試験による</a:t>
              </a:r>
              <a:endParaRPr lang="en-US" altLang="ja-JP" sz="1600" dirty="0"/>
            </a:p>
            <a:p>
              <a:pPr algn="l"/>
              <a:r>
                <a:rPr lang="ja-JP" altLang="en-US" sz="1600" b="1" dirty="0"/>
                <a:t>用量</a:t>
              </a:r>
              <a:r>
                <a:rPr lang="en-US" altLang="ja-JP" sz="1600" b="1" dirty="0"/>
                <a:t>-</a:t>
              </a:r>
              <a:r>
                <a:rPr lang="ja-JP" altLang="en-US" sz="2000" b="1" dirty="0"/>
                <a:t>影響 </a:t>
              </a:r>
              <a:r>
                <a:rPr lang="ja-JP" altLang="en-US" sz="1600" b="1" dirty="0"/>
                <a:t>曲線　</a:t>
              </a:r>
              <a:r>
                <a:rPr lang="ja-JP" altLang="en-US" sz="1600" dirty="0"/>
                <a:t>のイメージ</a:t>
              </a:r>
            </a:p>
          </p:txBody>
        </p:sp>
        <p:sp>
          <p:nvSpPr>
            <p:cNvPr id="44" name="フリーフォーム: 図形 43">
              <a:extLst>
                <a:ext uri="{FF2B5EF4-FFF2-40B4-BE49-F238E27FC236}">
                  <a16:creationId xmlns:a16="http://schemas.microsoft.com/office/drawing/2014/main" id="{C4F8723A-9318-4C68-668F-503E9BE58051}"/>
                </a:ext>
              </a:extLst>
            </p:cNvPr>
            <p:cNvSpPr/>
            <p:nvPr/>
          </p:nvSpPr>
          <p:spPr>
            <a:xfrm>
              <a:off x="6138831" y="2635262"/>
              <a:ext cx="4476877" cy="2565253"/>
            </a:xfrm>
            <a:custGeom>
              <a:avLst/>
              <a:gdLst>
                <a:gd name="connsiteX0" fmla="*/ 0 w 3784922"/>
                <a:gd name="connsiteY0" fmla="*/ 2615879 h 2615879"/>
                <a:gd name="connsiteX1" fmla="*/ 1932973 w 3784922"/>
                <a:gd name="connsiteY1" fmla="*/ 2349661 h 2615879"/>
                <a:gd name="connsiteX2" fmla="*/ 2615879 w 3784922"/>
                <a:gd name="connsiteY2" fmla="*/ 1284790 h 2615879"/>
                <a:gd name="connsiteX3" fmla="*/ 2974694 w 3784922"/>
                <a:gd name="connsiteY3" fmla="*/ 416689 h 2615879"/>
                <a:gd name="connsiteX4" fmla="*/ 3784922 w 3784922"/>
                <a:gd name="connsiteY4" fmla="*/ 0 h 2615879"/>
                <a:gd name="connsiteX0" fmla="*/ 0 w 3784922"/>
                <a:gd name="connsiteY0" fmla="*/ 2615879 h 2618605"/>
                <a:gd name="connsiteX1" fmla="*/ 1932973 w 3784922"/>
                <a:gd name="connsiteY1" fmla="*/ 2349661 h 2618605"/>
                <a:gd name="connsiteX2" fmla="*/ 2974694 w 3784922"/>
                <a:gd name="connsiteY2" fmla="*/ 416689 h 2618605"/>
                <a:gd name="connsiteX3" fmla="*/ 3784922 w 3784922"/>
                <a:gd name="connsiteY3" fmla="*/ 0 h 2618605"/>
                <a:gd name="connsiteX0" fmla="*/ 0 w 4213185"/>
                <a:gd name="connsiteY0" fmla="*/ 2673753 h 2676479"/>
                <a:gd name="connsiteX1" fmla="*/ 1932973 w 4213185"/>
                <a:gd name="connsiteY1" fmla="*/ 2407535 h 2676479"/>
                <a:gd name="connsiteX2" fmla="*/ 2974694 w 4213185"/>
                <a:gd name="connsiteY2" fmla="*/ 474563 h 2676479"/>
                <a:gd name="connsiteX3" fmla="*/ 4213185 w 4213185"/>
                <a:gd name="connsiteY3" fmla="*/ 0 h 2676479"/>
                <a:gd name="connsiteX0" fmla="*/ 0 w 4213185"/>
                <a:gd name="connsiteY0" fmla="*/ 2673753 h 2676479"/>
                <a:gd name="connsiteX1" fmla="*/ 1932973 w 4213185"/>
                <a:gd name="connsiteY1" fmla="*/ 2407535 h 2676479"/>
                <a:gd name="connsiteX2" fmla="*/ 2974694 w 4213185"/>
                <a:gd name="connsiteY2" fmla="*/ 474563 h 2676479"/>
                <a:gd name="connsiteX3" fmla="*/ 4213185 w 4213185"/>
                <a:gd name="connsiteY3" fmla="*/ 0 h 2676479"/>
                <a:gd name="connsiteX0" fmla="*/ 0 w 4213185"/>
                <a:gd name="connsiteY0" fmla="*/ 2673753 h 2673754"/>
                <a:gd name="connsiteX1" fmla="*/ 2204278 w 4213185"/>
                <a:gd name="connsiteY1" fmla="*/ 2372854 h 2673754"/>
                <a:gd name="connsiteX2" fmla="*/ 2974694 w 4213185"/>
                <a:gd name="connsiteY2" fmla="*/ 474563 h 2673754"/>
                <a:gd name="connsiteX3" fmla="*/ 4213185 w 4213185"/>
                <a:gd name="connsiteY3" fmla="*/ 0 h 2673754"/>
                <a:gd name="connsiteX0" fmla="*/ 0 w 4213185"/>
                <a:gd name="connsiteY0" fmla="*/ 2673753 h 2673753"/>
                <a:gd name="connsiteX1" fmla="*/ 2214326 w 4213185"/>
                <a:gd name="connsiteY1" fmla="*/ 2268810 h 2673753"/>
                <a:gd name="connsiteX2" fmla="*/ 2974694 w 4213185"/>
                <a:gd name="connsiteY2" fmla="*/ 474563 h 2673753"/>
                <a:gd name="connsiteX3" fmla="*/ 4213185 w 4213185"/>
                <a:gd name="connsiteY3" fmla="*/ 0 h 2673753"/>
                <a:gd name="connsiteX0" fmla="*/ 0 w 4213185"/>
                <a:gd name="connsiteY0" fmla="*/ 2673753 h 2674190"/>
                <a:gd name="connsiteX1" fmla="*/ 2214326 w 4213185"/>
                <a:gd name="connsiteY1" fmla="*/ 2268810 h 2674190"/>
                <a:gd name="connsiteX2" fmla="*/ 2974694 w 4213185"/>
                <a:gd name="connsiteY2" fmla="*/ 474563 h 2674190"/>
                <a:gd name="connsiteX3" fmla="*/ 4213185 w 4213185"/>
                <a:gd name="connsiteY3" fmla="*/ 0 h 2674190"/>
                <a:gd name="connsiteX0" fmla="*/ 0 w 4213185"/>
                <a:gd name="connsiteY0" fmla="*/ 2673753 h 2697150"/>
                <a:gd name="connsiteX1" fmla="*/ 2214326 w 4213185"/>
                <a:gd name="connsiteY1" fmla="*/ 2268810 h 2697150"/>
                <a:gd name="connsiteX2" fmla="*/ 2974694 w 4213185"/>
                <a:gd name="connsiteY2" fmla="*/ 474563 h 2697150"/>
                <a:gd name="connsiteX3" fmla="*/ 4213185 w 4213185"/>
                <a:gd name="connsiteY3" fmla="*/ 0 h 2697150"/>
                <a:gd name="connsiteX0" fmla="*/ 0 w 4213185"/>
                <a:gd name="connsiteY0" fmla="*/ 2673753 h 2673753"/>
                <a:gd name="connsiteX1" fmla="*/ 2324858 w 4213185"/>
                <a:gd name="connsiteY1" fmla="*/ 2095402 h 2673753"/>
                <a:gd name="connsiteX2" fmla="*/ 2974694 w 4213185"/>
                <a:gd name="connsiteY2" fmla="*/ 474563 h 2673753"/>
                <a:gd name="connsiteX3" fmla="*/ 4213185 w 4213185"/>
                <a:gd name="connsiteY3" fmla="*/ 0 h 2673753"/>
                <a:gd name="connsiteX0" fmla="*/ 0 w 4213185"/>
                <a:gd name="connsiteY0" fmla="*/ 2673753 h 2690702"/>
                <a:gd name="connsiteX1" fmla="*/ 2324858 w 4213185"/>
                <a:gd name="connsiteY1" fmla="*/ 2095402 h 2690702"/>
                <a:gd name="connsiteX2" fmla="*/ 2974694 w 4213185"/>
                <a:gd name="connsiteY2" fmla="*/ 474563 h 2690702"/>
                <a:gd name="connsiteX3" fmla="*/ 4213185 w 4213185"/>
                <a:gd name="connsiteY3" fmla="*/ 0 h 2690702"/>
                <a:gd name="connsiteX0" fmla="*/ 0 w 4213185"/>
                <a:gd name="connsiteY0" fmla="*/ 2673753 h 2695826"/>
                <a:gd name="connsiteX1" fmla="*/ 2324858 w 4213185"/>
                <a:gd name="connsiteY1" fmla="*/ 2095402 h 2695826"/>
                <a:gd name="connsiteX2" fmla="*/ 2974694 w 4213185"/>
                <a:gd name="connsiteY2" fmla="*/ 474563 h 2695826"/>
                <a:gd name="connsiteX3" fmla="*/ 4213185 w 4213185"/>
                <a:gd name="connsiteY3" fmla="*/ 0 h 2695826"/>
                <a:gd name="connsiteX0" fmla="*/ 0 w 4213185"/>
                <a:gd name="connsiteY0" fmla="*/ 2673753 h 2673844"/>
                <a:gd name="connsiteX1" fmla="*/ 2435390 w 4213185"/>
                <a:gd name="connsiteY1" fmla="*/ 1979798 h 2673844"/>
                <a:gd name="connsiteX2" fmla="*/ 2974694 w 4213185"/>
                <a:gd name="connsiteY2" fmla="*/ 474563 h 2673844"/>
                <a:gd name="connsiteX3" fmla="*/ 4213185 w 4213185"/>
                <a:gd name="connsiteY3" fmla="*/ 0 h 2673844"/>
                <a:gd name="connsiteX0" fmla="*/ 0 w 4213185"/>
                <a:gd name="connsiteY0" fmla="*/ 2673753 h 2673753"/>
                <a:gd name="connsiteX1" fmla="*/ 2435390 w 4213185"/>
                <a:gd name="connsiteY1" fmla="*/ 1979798 h 2673753"/>
                <a:gd name="connsiteX2" fmla="*/ 3034984 w 4213185"/>
                <a:gd name="connsiteY2" fmla="*/ 416761 h 2673753"/>
                <a:gd name="connsiteX3" fmla="*/ 4213185 w 4213185"/>
                <a:gd name="connsiteY3" fmla="*/ 0 h 2673753"/>
                <a:gd name="connsiteX0" fmla="*/ 0 w 4213185"/>
                <a:gd name="connsiteY0" fmla="*/ 2673753 h 2673753"/>
                <a:gd name="connsiteX1" fmla="*/ 2435390 w 4213185"/>
                <a:gd name="connsiteY1" fmla="*/ 1979798 h 2673753"/>
                <a:gd name="connsiteX2" fmla="*/ 3034984 w 4213185"/>
                <a:gd name="connsiteY2" fmla="*/ 416761 h 2673753"/>
                <a:gd name="connsiteX3" fmla="*/ 4213185 w 4213185"/>
                <a:gd name="connsiteY3" fmla="*/ 0 h 2673753"/>
                <a:gd name="connsiteX0" fmla="*/ 0 w 4213185"/>
                <a:gd name="connsiteY0" fmla="*/ 2673753 h 2673753"/>
                <a:gd name="connsiteX1" fmla="*/ 2435390 w 4213185"/>
                <a:gd name="connsiteY1" fmla="*/ 1979798 h 2673753"/>
                <a:gd name="connsiteX2" fmla="*/ 3034984 w 4213185"/>
                <a:gd name="connsiteY2" fmla="*/ 416761 h 2673753"/>
                <a:gd name="connsiteX3" fmla="*/ 4213185 w 4213185"/>
                <a:gd name="connsiteY3" fmla="*/ 0 h 2673753"/>
                <a:gd name="connsiteX0" fmla="*/ 0 w 4213185"/>
                <a:gd name="connsiteY0" fmla="*/ 2673753 h 2673753"/>
                <a:gd name="connsiteX1" fmla="*/ 2355003 w 4213185"/>
                <a:gd name="connsiteY1" fmla="*/ 2153205 h 2673753"/>
                <a:gd name="connsiteX2" fmla="*/ 3034984 w 4213185"/>
                <a:gd name="connsiteY2" fmla="*/ 416761 h 2673753"/>
                <a:gd name="connsiteX3" fmla="*/ 4213185 w 4213185"/>
                <a:gd name="connsiteY3" fmla="*/ 0 h 2673753"/>
                <a:gd name="connsiteX0" fmla="*/ 0 w 4213185"/>
                <a:gd name="connsiteY0" fmla="*/ 2673753 h 2673753"/>
                <a:gd name="connsiteX1" fmla="*/ 2314809 w 4213185"/>
                <a:gd name="connsiteY1" fmla="*/ 2164766 h 2673753"/>
                <a:gd name="connsiteX2" fmla="*/ 3034984 w 4213185"/>
                <a:gd name="connsiteY2" fmla="*/ 416761 h 2673753"/>
                <a:gd name="connsiteX3" fmla="*/ 4213185 w 4213185"/>
                <a:gd name="connsiteY3" fmla="*/ 0 h 2673753"/>
                <a:gd name="connsiteX0" fmla="*/ 0 w 4213185"/>
                <a:gd name="connsiteY0" fmla="*/ 2673753 h 2673753"/>
                <a:gd name="connsiteX1" fmla="*/ 2314809 w 4213185"/>
                <a:gd name="connsiteY1" fmla="*/ 2164766 h 2673753"/>
                <a:gd name="connsiteX2" fmla="*/ 3034984 w 4213185"/>
                <a:gd name="connsiteY2" fmla="*/ 416761 h 2673753"/>
                <a:gd name="connsiteX3" fmla="*/ 4213185 w 4213185"/>
                <a:gd name="connsiteY3" fmla="*/ 0 h 2673753"/>
                <a:gd name="connsiteX0" fmla="*/ 0 w 4213185"/>
                <a:gd name="connsiteY0" fmla="*/ 2673753 h 2673753"/>
                <a:gd name="connsiteX1" fmla="*/ 2375099 w 4213185"/>
                <a:gd name="connsiteY1" fmla="*/ 2049161 h 2673753"/>
                <a:gd name="connsiteX2" fmla="*/ 3034984 w 4213185"/>
                <a:gd name="connsiteY2" fmla="*/ 416761 h 2673753"/>
                <a:gd name="connsiteX3" fmla="*/ 4213185 w 4213185"/>
                <a:gd name="connsiteY3" fmla="*/ 0 h 2673753"/>
                <a:gd name="connsiteX0" fmla="*/ 0 w 4213185"/>
                <a:gd name="connsiteY0" fmla="*/ 2673753 h 2673753"/>
                <a:gd name="connsiteX1" fmla="*/ 2375099 w 4213185"/>
                <a:gd name="connsiteY1" fmla="*/ 2049161 h 2673753"/>
                <a:gd name="connsiteX2" fmla="*/ 3034984 w 4213185"/>
                <a:gd name="connsiteY2" fmla="*/ 416761 h 2673753"/>
                <a:gd name="connsiteX3" fmla="*/ 4213185 w 4213185"/>
                <a:gd name="connsiteY3" fmla="*/ 0 h 2673753"/>
                <a:gd name="connsiteX0" fmla="*/ 0 w 3831348"/>
                <a:gd name="connsiteY0" fmla="*/ 2615950 h 2615950"/>
                <a:gd name="connsiteX1" fmla="*/ 2375099 w 3831348"/>
                <a:gd name="connsiteY1" fmla="*/ 1991358 h 2615950"/>
                <a:gd name="connsiteX2" fmla="*/ 3034984 w 3831348"/>
                <a:gd name="connsiteY2" fmla="*/ 358958 h 2615950"/>
                <a:gd name="connsiteX3" fmla="*/ 3831348 w 3831348"/>
                <a:gd name="connsiteY3" fmla="*/ 0 h 2615950"/>
                <a:gd name="connsiteX0" fmla="*/ 0 w 3831348"/>
                <a:gd name="connsiteY0" fmla="*/ 2615950 h 2615950"/>
                <a:gd name="connsiteX1" fmla="*/ 2375099 w 3831348"/>
                <a:gd name="connsiteY1" fmla="*/ 1991358 h 2615950"/>
                <a:gd name="connsiteX2" fmla="*/ 3034984 w 3831348"/>
                <a:gd name="connsiteY2" fmla="*/ 358958 h 2615950"/>
                <a:gd name="connsiteX3" fmla="*/ 3831348 w 3831348"/>
                <a:gd name="connsiteY3" fmla="*/ 0 h 2615950"/>
                <a:gd name="connsiteX0" fmla="*/ 0 w 3831348"/>
                <a:gd name="connsiteY0" fmla="*/ 2615950 h 2634593"/>
                <a:gd name="connsiteX1" fmla="*/ 2375099 w 3831348"/>
                <a:gd name="connsiteY1" fmla="*/ 1991358 h 2634593"/>
                <a:gd name="connsiteX2" fmla="*/ 3034984 w 3831348"/>
                <a:gd name="connsiteY2" fmla="*/ 358958 h 2634593"/>
                <a:gd name="connsiteX3" fmla="*/ 3831348 w 3831348"/>
                <a:gd name="connsiteY3" fmla="*/ 0 h 2634593"/>
                <a:gd name="connsiteX0" fmla="*/ 0 w 3831348"/>
                <a:gd name="connsiteY0" fmla="*/ 2615950 h 2620264"/>
                <a:gd name="connsiteX1" fmla="*/ 2375099 w 3831348"/>
                <a:gd name="connsiteY1" fmla="*/ 1991358 h 2620264"/>
                <a:gd name="connsiteX2" fmla="*/ 3034984 w 3831348"/>
                <a:gd name="connsiteY2" fmla="*/ 358958 h 2620264"/>
                <a:gd name="connsiteX3" fmla="*/ 3831348 w 3831348"/>
                <a:gd name="connsiteY3" fmla="*/ 0 h 2620264"/>
                <a:gd name="connsiteX0" fmla="*/ 0 w 3831348"/>
                <a:gd name="connsiteY0" fmla="*/ 2615950 h 2620264"/>
                <a:gd name="connsiteX1" fmla="*/ 2375099 w 3831348"/>
                <a:gd name="connsiteY1" fmla="*/ 1991358 h 2620264"/>
                <a:gd name="connsiteX2" fmla="*/ 3034984 w 3831348"/>
                <a:gd name="connsiteY2" fmla="*/ 358958 h 2620264"/>
                <a:gd name="connsiteX3" fmla="*/ 3831348 w 3831348"/>
                <a:gd name="connsiteY3" fmla="*/ 0 h 2620264"/>
                <a:gd name="connsiteX0" fmla="*/ 0 w 3831348"/>
                <a:gd name="connsiteY0" fmla="*/ 2615950 h 2621957"/>
                <a:gd name="connsiteX1" fmla="*/ 2375099 w 3831348"/>
                <a:gd name="connsiteY1" fmla="*/ 1991358 h 2621957"/>
                <a:gd name="connsiteX2" fmla="*/ 3034984 w 3831348"/>
                <a:gd name="connsiteY2" fmla="*/ 358958 h 2621957"/>
                <a:gd name="connsiteX3" fmla="*/ 3831348 w 3831348"/>
                <a:gd name="connsiteY3" fmla="*/ 0 h 2621957"/>
                <a:gd name="connsiteX0" fmla="*/ 0 w 3831348"/>
                <a:gd name="connsiteY0" fmla="*/ 2615950 h 2615949"/>
                <a:gd name="connsiteX1" fmla="*/ 2375099 w 3831348"/>
                <a:gd name="connsiteY1" fmla="*/ 1991358 h 2615949"/>
                <a:gd name="connsiteX2" fmla="*/ 3034984 w 3831348"/>
                <a:gd name="connsiteY2" fmla="*/ 358958 h 2615949"/>
                <a:gd name="connsiteX3" fmla="*/ 3831348 w 3831348"/>
                <a:gd name="connsiteY3" fmla="*/ 0 h 2615949"/>
                <a:gd name="connsiteX0" fmla="*/ 0 w 3831348"/>
                <a:gd name="connsiteY0" fmla="*/ 2615950 h 2617059"/>
                <a:gd name="connsiteX1" fmla="*/ 2375099 w 3831348"/>
                <a:gd name="connsiteY1" fmla="*/ 1991358 h 2617059"/>
                <a:gd name="connsiteX2" fmla="*/ 3034984 w 3831348"/>
                <a:gd name="connsiteY2" fmla="*/ 358958 h 2617059"/>
                <a:gd name="connsiteX3" fmla="*/ 3831348 w 3831348"/>
                <a:gd name="connsiteY3" fmla="*/ 0 h 2617059"/>
                <a:gd name="connsiteX0" fmla="*/ 0 w 3831348"/>
                <a:gd name="connsiteY0" fmla="*/ 2615950 h 2615950"/>
                <a:gd name="connsiteX1" fmla="*/ 2514629 w 3831348"/>
                <a:gd name="connsiteY1" fmla="*/ 1787326 h 2615950"/>
                <a:gd name="connsiteX2" fmla="*/ 3034984 w 3831348"/>
                <a:gd name="connsiteY2" fmla="*/ 358958 h 2615950"/>
                <a:gd name="connsiteX3" fmla="*/ 3831348 w 3831348"/>
                <a:gd name="connsiteY3" fmla="*/ 0 h 2615950"/>
                <a:gd name="connsiteX0" fmla="*/ 0 w 3831348"/>
                <a:gd name="connsiteY0" fmla="*/ 2615950 h 2615950"/>
                <a:gd name="connsiteX1" fmla="*/ 2514629 w 3831348"/>
                <a:gd name="connsiteY1" fmla="*/ 1787326 h 2615950"/>
                <a:gd name="connsiteX2" fmla="*/ 3034984 w 3831348"/>
                <a:gd name="connsiteY2" fmla="*/ 358958 h 2615950"/>
                <a:gd name="connsiteX3" fmla="*/ 3831348 w 3831348"/>
                <a:gd name="connsiteY3" fmla="*/ 0 h 2615950"/>
                <a:gd name="connsiteX0" fmla="*/ 0 w 3831348"/>
                <a:gd name="connsiteY0" fmla="*/ 2615950 h 2626539"/>
                <a:gd name="connsiteX1" fmla="*/ 2514629 w 3831348"/>
                <a:gd name="connsiteY1" fmla="*/ 1787326 h 2626539"/>
                <a:gd name="connsiteX2" fmla="*/ 3034984 w 3831348"/>
                <a:gd name="connsiteY2" fmla="*/ 358958 h 2626539"/>
                <a:gd name="connsiteX3" fmla="*/ 3831348 w 3831348"/>
                <a:gd name="connsiteY3" fmla="*/ 0 h 2626539"/>
              </a:gdLst>
              <a:ahLst/>
              <a:cxnLst>
                <a:cxn ang="0">
                  <a:pos x="connsiteX0" y="connsiteY0"/>
                </a:cxn>
                <a:cxn ang="0">
                  <a:pos x="connsiteX1" y="connsiteY1"/>
                </a:cxn>
                <a:cxn ang="0">
                  <a:pos x="connsiteX2" y="connsiteY2"/>
                </a:cxn>
                <a:cxn ang="0">
                  <a:pos x="connsiteX3" y="connsiteY3"/>
                </a:cxn>
              </a:cxnLst>
              <a:rect l="l" t="t" r="r" b="b"/>
              <a:pathLst>
                <a:path w="3831348" h="2626539">
                  <a:moveTo>
                    <a:pt x="0" y="2615950"/>
                  </a:moveTo>
                  <a:cubicBezTo>
                    <a:pt x="2292222" y="2657882"/>
                    <a:pt x="2071386" y="2611645"/>
                    <a:pt x="2514629" y="1787326"/>
                  </a:cubicBezTo>
                  <a:cubicBezTo>
                    <a:pt x="2957872" y="963007"/>
                    <a:pt x="2815531" y="656846"/>
                    <a:pt x="3034984" y="358958"/>
                  </a:cubicBezTo>
                  <a:cubicBezTo>
                    <a:pt x="3254437" y="61070"/>
                    <a:pt x="3498214" y="43448"/>
                    <a:pt x="3831348" y="0"/>
                  </a:cubicBezTo>
                </a:path>
              </a:pathLst>
            </a:custGeom>
            <a:ln w="38100">
              <a:solidFill>
                <a:srgbClr val="81B8D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400"/>
            </a:p>
          </p:txBody>
        </p:sp>
        <p:sp>
          <p:nvSpPr>
            <p:cNvPr id="45" name="フリーフォーム: 図形 44">
              <a:extLst>
                <a:ext uri="{FF2B5EF4-FFF2-40B4-BE49-F238E27FC236}">
                  <a16:creationId xmlns:a16="http://schemas.microsoft.com/office/drawing/2014/main" id="{A5B54281-1A72-EE73-44BA-21DCF77D13D0}"/>
                </a:ext>
              </a:extLst>
            </p:cNvPr>
            <p:cNvSpPr/>
            <p:nvPr/>
          </p:nvSpPr>
          <p:spPr>
            <a:xfrm>
              <a:off x="6138832" y="2117469"/>
              <a:ext cx="5021889" cy="3103041"/>
            </a:xfrm>
            <a:custGeom>
              <a:avLst/>
              <a:gdLst>
                <a:gd name="connsiteX0" fmla="*/ 0 w 4224759"/>
                <a:gd name="connsiteY0" fmla="*/ 0 h 2523281"/>
                <a:gd name="connsiteX1" fmla="*/ 0 w 4224759"/>
                <a:gd name="connsiteY1" fmla="*/ 2523281 h 2523281"/>
                <a:gd name="connsiteX2" fmla="*/ 4224759 w 4224759"/>
                <a:gd name="connsiteY2" fmla="*/ 2523281 h 2523281"/>
              </a:gdLst>
              <a:ahLst/>
              <a:cxnLst>
                <a:cxn ang="0">
                  <a:pos x="connsiteX0" y="connsiteY0"/>
                </a:cxn>
                <a:cxn ang="0">
                  <a:pos x="connsiteX1" y="connsiteY1"/>
                </a:cxn>
                <a:cxn ang="0">
                  <a:pos x="connsiteX2" y="connsiteY2"/>
                </a:cxn>
              </a:cxnLst>
              <a:rect l="l" t="t" r="r" b="b"/>
              <a:pathLst>
                <a:path w="4224759" h="2523281">
                  <a:moveTo>
                    <a:pt x="0" y="0"/>
                  </a:moveTo>
                  <a:lnTo>
                    <a:pt x="0" y="2523281"/>
                  </a:lnTo>
                  <a:lnTo>
                    <a:pt x="4224759" y="2523281"/>
                  </a:ln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46" name="タイトル 1">
              <a:extLst>
                <a:ext uri="{FF2B5EF4-FFF2-40B4-BE49-F238E27FC236}">
                  <a16:creationId xmlns:a16="http://schemas.microsoft.com/office/drawing/2014/main" id="{0EC499F8-5F4F-911D-FE47-CC62A3633F56}"/>
                </a:ext>
              </a:extLst>
            </p:cNvPr>
            <p:cNvSpPr txBox="1">
              <a:spLocks/>
            </p:cNvSpPr>
            <p:nvPr/>
          </p:nvSpPr>
          <p:spPr>
            <a:xfrm>
              <a:off x="8862252" y="5185201"/>
              <a:ext cx="1490538" cy="67554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200"/>
                <a:t>投与用量</a:t>
              </a:r>
            </a:p>
          </p:txBody>
        </p:sp>
        <p:sp>
          <p:nvSpPr>
            <p:cNvPr id="47" name="楕円 46">
              <a:extLst>
                <a:ext uri="{FF2B5EF4-FFF2-40B4-BE49-F238E27FC236}">
                  <a16:creationId xmlns:a16="http://schemas.microsoft.com/office/drawing/2014/main" id="{6A5E9D2B-746E-1C71-EF57-3CC3DE95DF7E}"/>
                </a:ext>
              </a:extLst>
            </p:cNvPr>
            <p:cNvSpPr>
              <a:spLocks noChangeAspect="1"/>
            </p:cNvSpPr>
            <p:nvPr/>
          </p:nvSpPr>
          <p:spPr>
            <a:xfrm>
              <a:off x="6035209" y="5083394"/>
              <a:ext cx="180000" cy="180000"/>
            </a:xfrm>
            <a:prstGeom prst="ellipse">
              <a:avLst/>
            </a:prstGeom>
            <a:solidFill>
              <a:schemeClr val="accent4">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48" name="楕円 47">
              <a:extLst>
                <a:ext uri="{FF2B5EF4-FFF2-40B4-BE49-F238E27FC236}">
                  <a16:creationId xmlns:a16="http://schemas.microsoft.com/office/drawing/2014/main" id="{B2311FE2-26C6-DFC7-DACC-64A0E413EBDB}"/>
                </a:ext>
              </a:extLst>
            </p:cNvPr>
            <p:cNvSpPr>
              <a:spLocks noChangeAspect="1"/>
            </p:cNvSpPr>
            <p:nvPr/>
          </p:nvSpPr>
          <p:spPr>
            <a:xfrm>
              <a:off x="6793209" y="5083394"/>
              <a:ext cx="180000" cy="180000"/>
            </a:xfrm>
            <a:prstGeom prst="ellipse">
              <a:avLst/>
            </a:prstGeom>
            <a:solidFill>
              <a:schemeClr val="accent4">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49" name="楕円 48">
              <a:extLst>
                <a:ext uri="{FF2B5EF4-FFF2-40B4-BE49-F238E27FC236}">
                  <a16:creationId xmlns:a16="http://schemas.microsoft.com/office/drawing/2014/main" id="{DC463AEC-9EB4-997C-D5AC-EDDE921EA2CF}"/>
                </a:ext>
              </a:extLst>
            </p:cNvPr>
            <p:cNvSpPr>
              <a:spLocks noChangeAspect="1"/>
            </p:cNvSpPr>
            <p:nvPr/>
          </p:nvSpPr>
          <p:spPr>
            <a:xfrm>
              <a:off x="7590458" y="5083394"/>
              <a:ext cx="180000" cy="180000"/>
            </a:xfrm>
            <a:prstGeom prst="ellipse">
              <a:avLst/>
            </a:prstGeom>
            <a:solidFill>
              <a:schemeClr val="accent4">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50" name="楕円 49">
              <a:extLst>
                <a:ext uri="{FF2B5EF4-FFF2-40B4-BE49-F238E27FC236}">
                  <a16:creationId xmlns:a16="http://schemas.microsoft.com/office/drawing/2014/main" id="{2CAB284B-F703-1CDF-4561-A36FDD881D2A}"/>
                </a:ext>
              </a:extLst>
            </p:cNvPr>
            <p:cNvSpPr>
              <a:spLocks noChangeAspect="1"/>
            </p:cNvSpPr>
            <p:nvPr/>
          </p:nvSpPr>
          <p:spPr>
            <a:xfrm>
              <a:off x="8535136" y="4888051"/>
              <a:ext cx="180000" cy="180000"/>
            </a:xfrm>
            <a:prstGeom prst="ellipse">
              <a:avLst/>
            </a:prstGeom>
            <a:solidFill>
              <a:schemeClr val="accent4">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51" name="楕円 50">
              <a:extLst>
                <a:ext uri="{FF2B5EF4-FFF2-40B4-BE49-F238E27FC236}">
                  <a16:creationId xmlns:a16="http://schemas.microsoft.com/office/drawing/2014/main" id="{4A607562-0582-8FAD-C43C-4CE64AC5ACD4}"/>
                </a:ext>
              </a:extLst>
            </p:cNvPr>
            <p:cNvSpPr>
              <a:spLocks noChangeAspect="1"/>
            </p:cNvSpPr>
            <p:nvPr/>
          </p:nvSpPr>
          <p:spPr>
            <a:xfrm>
              <a:off x="9446692" y="3123373"/>
              <a:ext cx="180000" cy="180000"/>
            </a:xfrm>
            <a:prstGeom prst="ellipse">
              <a:avLst/>
            </a:prstGeom>
            <a:solidFill>
              <a:schemeClr val="accent4">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52" name="楕円 51">
              <a:extLst>
                <a:ext uri="{FF2B5EF4-FFF2-40B4-BE49-F238E27FC236}">
                  <a16:creationId xmlns:a16="http://schemas.microsoft.com/office/drawing/2014/main" id="{94DEF857-9DD8-ED5B-C05D-53AEA1672BCE}"/>
                </a:ext>
              </a:extLst>
            </p:cNvPr>
            <p:cNvSpPr>
              <a:spLocks noChangeAspect="1"/>
            </p:cNvSpPr>
            <p:nvPr/>
          </p:nvSpPr>
          <p:spPr>
            <a:xfrm>
              <a:off x="9054422" y="4134010"/>
              <a:ext cx="180000" cy="180000"/>
            </a:xfrm>
            <a:prstGeom prst="ellipse">
              <a:avLst/>
            </a:prstGeom>
            <a:solidFill>
              <a:schemeClr val="accent4">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53" name="楕円 52">
              <a:extLst>
                <a:ext uri="{FF2B5EF4-FFF2-40B4-BE49-F238E27FC236}">
                  <a16:creationId xmlns:a16="http://schemas.microsoft.com/office/drawing/2014/main" id="{84B2363B-CE47-7AF0-62DD-8EA6D23EE1D4}"/>
                </a:ext>
              </a:extLst>
            </p:cNvPr>
            <p:cNvSpPr>
              <a:spLocks noChangeAspect="1"/>
            </p:cNvSpPr>
            <p:nvPr/>
          </p:nvSpPr>
          <p:spPr>
            <a:xfrm>
              <a:off x="6319414" y="3151701"/>
              <a:ext cx="180001" cy="180000"/>
            </a:xfrm>
            <a:prstGeom prst="ellipse">
              <a:avLst/>
            </a:prstGeom>
            <a:solidFill>
              <a:schemeClr val="accent4">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54" name="タイトル 1">
              <a:extLst>
                <a:ext uri="{FF2B5EF4-FFF2-40B4-BE49-F238E27FC236}">
                  <a16:creationId xmlns:a16="http://schemas.microsoft.com/office/drawing/2014/main" id="{8897D1C5-02A8-C1DC-55F7-5E3FD61268BF}"/>
                </a:ext>
              </a:extLst>
            </p:cNvPr>
            <p:cNvSpPr txBox="1">
              <a:spLocks/>
            </p:cNvSpPr>
            <p:nvPr/>
          </p:nvSpPr>
          <p:spPr>
            <a:xfrm>
              <a:off x="9606011" y="3100437"/>
              <a:ext cx="1653608" cy="675542"/>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pPr algn="l"/>
              <a:r>
                <a:rPr lang="ja-JP" altLang="en-US" sz="1100"/>
                <a:t>重大な影響</a:t>
              </a:r>
              <a:endParaRPr lang="en-US" altLang="ja-JP" sz="1100"/>
            </a:p>
            <a:p>
              <a:pPr algn="l"/>
              <a:r>
                <a:rPr lang="ja-JP" altLang="en-US" sz="1100"/>
                <a:t>死亡、重篤な</a:t>
              </a:r>
              <a:br>
                <a:rPr lang="en-US" altLang="ja-JP" sz="1100"/>
              </a:br>
              <a:r>
                <a:rPr lang="ja-JP" altLang="en-US" sz="1100"/>
                <a:t>体重減少・貧血</a:t>
              </a:r>
            </a:p>
          </p:txBody>
        </p:sp>
        <p:sp>
          <p:nvSpPr>
            <p:cNvPr id="55" name="タイトル 1">
              <a:extLst>
                <a:ext uri="{FF2B5EF4-FFF2-40B4-BE49-F238E27FC236}">
                  <a16:creationId xmlns:a16="http://schemas.microsoft.com/office/drawing/2014/main" id="{02F180E1-00EB-E3D4-0DCE-4FE2CBED9143}"/>
                </a:ext>
              </a:extLst>
            </p:cNvPr>
            <p:cNvSpPr txBox="1">
              <a:spLocks/>
            </p:cNvSpPr>
            <p:nvPr/>
          </p:nvSpPr>
          <p:spPr>
            <a:xfrm>
              <a:off x="9168504" y="4103478"/>
              <a:ext cx="1653609" cy="675542"/>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pPr algn="l"/>
              <a:r>
                <a:rPr lang="ja-JP" altLang="en-US" sz="1100"/>
                <a:t>中程度の影響</a:t>
              </a:r>
              <a:endParaRPr lang="en-US" altLang="ja-JP" sz="1100"/>
            </a:p>
            <a:p>
              <a:pPr algn="l"/>
              <a:r>
                <a:rPr lang="ja-JP" altLang="en-US" sz="1100"/>
                <a:t>中毒</a:t>
              </a:r>
              <a:br>
                <a:rPr lang="en-US" altLang="ja-JP" sz="1100"/>
              </a:br>
              <a:r>
                <a:rPr lang="ja-JP" altLang="en-US" sz="1100"/>
                <a:t>体重減少・貧血</a:t>
              </a:r>
            </a:p>
          </p:txBody>
        </p:sp>
        <p:sp>
          <p:nvSpPr>
            <p:cNvPr id="57" name="タイトル 1">
              <a:extLst>
                <a:ext uri="{FF2B5EF4-FFF2-40B4-BE49-F238E27FC236}">
                  <a16:creationId xmlns:a16="http://schemas.microsoft.com/office/drawing/2014/main" id="{6427EFCD-F2A6-E211-373B-1E68931F4EA0}"/>
                </a:ext>
              </a:extLst>
            </p:cNvPr>
            <p:cNvSpPr txBox="1">
              <a:spLocks/>
            </p:cNvSpPr>
            <p:nvPr/>
          </p:nvSpPr>
          <p:spPr>
            <a:xfrm>
              <a:off x="6542823" y="3025271"/>
              <a:ext cx="3989993" cy="471787"/>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pPr algn="l"/>
              <a:r>
                <a:rPr lang="ja-JP" altLang="en-US" sz="1100" dirty="0"/>
                <a:t>ある投与用量（</a:t>
              </a:r>
              <a:r>
                <a:rPr lang="en-US" altLang="ja-JP" sz="1100" dirty="0"/>
                <a:t>mg/kg</a:t>
              </a:r>
              <a:r>
                <a:rPr lang="ja-JP" altLang="en-US" sz="1100" dirty="0"/>
                <a:t>体重）の</a:t>
              </a:r>
              <a:br>
                <a:rPr lang="en-US" altLang="ja-JP" sz="1100" dirty="0"/>
              </a:br>
              <a:r>
                <a:rPr lang="ja-JP" altLang="en-US" sz="1100" dirty="0"/>
                <a:t>毒性試験結果</a:t>
              </a:r>
            </a:p>
          </p:txBody>
        </p:sp>
        <p:sp>
          <p:nvSpPr>
            <p:cNvPr id="58" name="タイトル 1">
              <a:extLst>
                <a:ext uri="{FF2B5EF4-FFF2-40B4-BE49-F238E27FC236}">
                  <a16:creationId xmlns:a16="http://schemas.microsoft.com/office/drawing/2014/main" id="{0B998C30-EB49-242C-42AD-F9B0FD3B2025}"/>
                </a:ext>
              </a:extLst>
            </p:cNvPr>
            <p:cNvSpPr txBox="1">
              <a:spLocks/>
            </p:cNvSpPr>
            <p:nvPr/>
          </p:nvSpPr>
          <p:spPr>
            <a:xfrm>
              <a:off x="5391535" y="2215546"/>
              <a:ext cx="764880" cy="67554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100"/>
                <a:t>大</a:t>
              </a:r>
            </a:p>
          </p:txBody>
        </p:sp>
        <p:sp>
          <p:nvSpPr>
            <p:cNvPr id="59" name="タイトル 1">
              <a:extLst>
                <a:ext uri="{FF2B5EF4-FFF2-40B4-BE49-F238E27FC236}">
                  <a16:creationId xmlns:a16="http://schemas.microsoft.com/office/drawing/2014/main" id="{E9B74A63-3473-517B-C925-CD83C000B05D}"/>
                </a:ext>
              </a:extLst>
            </p:cNvPr>
            <p:cNvSpPr txBox="1">
              <a:spLocks/>
            </p:cNvSpPr>
            <p:nvPr/>
          </p:nvSpPr>
          <p:spPr>
            <a:xfrm>
              <a:off x="5391535" y="4587191"/>
              <a:ext cx="764880" cy="67554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100"/>
                <a:t>小</a:t>
              </a:r>
            </a:p>
          </p:txBody>
        </p:sp>
        <p:sp>
          <p:nvSpPr>
            <p:cNvPr id="60" name="矢印: 上 59">
              <a:extLst>
                <a:ext uri="{FF2B5EF4-FFF2-40B4-BE49-F238E27FC236}">
                  <a16:creationId xmlns:a16="http://schemas.microsoft.com/office/drawing/2014/main" id="{C6B70C1F-0DE1-77A2-377A-9A9F46DAD4C4}"/>
                </a:ext>
              </a:extLst>
            </p:cNvPr>
            <p:cNvSpPr/>
            <p:nvPr/>
          </p:nvSpPr>
          <p:spPr>
            <a:xfrm>
              <a:off x="5657041" y="2698711"/>
              <a:ext cx="235789" cy="855749"/>
            </a:xfrm>
            <a:prstGeom prst="upArrow">
              <a:avLst/>
            </a:prstGeom>
            <a:gradFill>
              <a:gsLst>
                <a:gs pos="28000">
                  <a:schemeClr val="tx1"/>
                </a:gs>
                <a:gs pos="100000">
                  <a:schemeClr val="bg1">
                    <a:lumMod val="75000"/>
                  </a:schemeClr>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61" name="タイトル 1">
              <a:extLst>
                <a:ext uri="{FF2B5EF4-FFF2-40B4-BE49-F238E27FC236}">
                  <a16:creationId xmlns:a16="http://schemas.microsoft.com/office/drawing/2014/main" id="{694D0161-AF30-A55F-9A58-146236FA4EA8}"/>
                </a:ext>
              </a:extLst>
            </p:cNvPr>
            <p:cNvSpPr txBox="1">
              <a:spLocks/>
            </p:cNvSpPr>
            <p:nvPr/>
          </p:nvSpPr>
          <p:spPr>
            <a:xfrm>
              <a:off x="5353292" y="3394897"/>
              <a:ext cx="841368" cy="67554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600"/>
                <a:t>影響</a:t>
              </a:r>
            </a:p>
          </p:txBody>
        </p:sp>
        <p:sp>
          <p:nvSpPr>
            <p:cNvPr id="62" name="矢印: 下 61">
              <a:extLst>
                <a:ext uri="{FF2B5EF4-FFF2-40B4-BE49-F238E27FC236}">
                  <a16:creationId xmlns:a16="http://schemas.microsoft.com/office/drawing/2014/main" id="{13CB6AA7-ACD6-77FC-8F67-44525453CF41}"/>
                </a:ext>
              </a:extLst>
            </p:cNvPr>
            <p:cNvSpPr/>
            <p:nvPr/>
          </p:nvSpPr>
          <p:spPr>
            <a:xfrm>
              <a:off x="5657041" y="3931825"/>
              <a:ext cx="235789" cy="855749"/>
            </a:xfrm>
            <a:prstGeom prst="downArrow">
              <a:avLst/>
            </a:prstGeom>
            <a:gradFill>
              <a:gsLst>
                <a:gs pos="25000">
                  <a:schemeClr val="bg1">
                    <a:lumMod val="50000"/>
                  </a:schemeClr>
                </a:gs>
                <a:gs pos="100000">
                  <a:schemeClr val="bg1">
                    <a:lumMod val="85000"/>
                  </a:schemeClr>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63" name="タイトル 1">
              <a:extLst>
                <a:ext uri="{FF2B5EF4-FFF2-40B4-BE49-F238E27FC236}">
                  <a16:creationId xmlns:a16="http://schemas.microsoft.com/office/drawing/2014/main" id="{A5A96469-DBE2-485C-B294-B032957E4623}"/>
                </a:ext>
              </a:extLst>
            </p:cNvPr>
            <p:cNvSpPr txBox="1">
              <a:spLocks/>
            </p:cNvSpPr>
            <p:nvPr/>
          </p:nvSpPr>
          <p:spPr>
            <a:xfrm>
              <a:off x="7812452" y="5217810"/>
              <a:ext cx="764880" cy="67554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100"/>
                <a:t>低</a:t>
              </a:r>
            </a:p>
          </p:txBody>
        </p:sp>
        <p:sp>
          <p:nvSpPr>
            <p:cNvPr id="64" name="タイトル 1">
              <a:extLst>
                <a:ext uri="{FF2B5EF4-FFF2-40B4-BE49-F238E27FC236}">
                  <a16:creationId xmlns:a16="http://schemas.microsoft.com/office/drawing/2014/main" id="{5D5E03A5-6AF9-F899-3999-30ADFC6D1873}"/>
                </a:ext>
              </a:extLst>
            </p:cNvPr>
            <p:cNvSpPr txBox="1">
              <a:spLocks/>
            </p:cNvSpPr>
            <p:nvPr/>
          </p:nvSpPr>
          <p:spPr>
            <a:xfrm>
              <a:off x="10637711" y="5185201"/>
              <a:ext cx="764880" cy="67554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100"/>
                <a:t>高</a:t>
              </a:r>
            </a:p>
          </p:txBody>
        </p:sp>
        <p:sp>
          <p:nvSpPr>
            <p:cNvPr id="68" name="タイトル 1">
              <a:extLst>
                <a:ext uri="{FF2B5EF4-FFF2-40B4-BE49-F238E27FC236}">
                  <a16:creationId xmlns:a16="http://schemas.microsoft.com/office/drawing/2014/main" id="{FFD9011C-14AB-F993-7D3C-6C38AD0CEF00}"/>
                </a:ext>
              </a:extLst>
            </p:cNvPr>
            <p:cNvSpPr txBox="1">
              <a:spLocks/>
            </p:cNvSpPr>
            <p:nvPr/>
          </p:nvSpPr>
          <p:spPr>
            <a:xfrm>
              <a:off x="5625419" y="5398717"/>
              <a:ext cx="1031896" cy="494634"/>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050"/>
                <a:t>対象群</a:t>
              </a:r>
              <a:endParaRPr lang="en-US" altLang="ja-JP" sz="1050"/>
            </a:p>
            <a:p>
              <a:r>
                <a:rPr lang="ja-JP" altLang="en-US" sz="900"/>
                <a:t>（比較用）</a:t>
              </a:r>
            </a:p>
          </p:txBody>
        </p:sp>
        <p:grpSp>
          <p:nvGrpSpPr>
            <p:cNvPr id="72" name="グループ化 71">
              <a:extLst>
                <a:ext uri="{FF2B5EF4-FFF2-40B4-BE49-F238E27FC236}">
                  <a16:creationId xmlns:a16="http://schemas.microsoft.com/office/drawing/2014/main" id="{09E24CA6-D417-6B82-2924-4C995BB23982}"/>
                </a:ext>
              </a:extLst>
            </p:cNvPr>
            <p:cNvGrpSpPr/>
            <p:nvPr/>
          </p:nvGrpSpPr>
          <p:grpSpPr>
            <a:xfrm rot="5400000">
              <a:off x="9502868" y="4260750"/>
              <a:ext cx="235791" cy="2551573"/>
              <a:chOff x="7924815" y="4297584"/>
              <a:chExt cx="198364" cy="2219716"/>
            </a:xfrm>
          </p:grpSpPr>
          <p:sp>
            <p:nvSpPr>
              <p:cNvPr id="73" name="矢印: 上 72">
                <a:extLst>
                  <a:ext uri="{FF2B5EF4-FFF2-40B4-BE49-F238E27FC236}">
                    <a16:creationId xmlns:a16="http://schemas.microsoft.com/office/drawing/2014/main" id="{319EC905-5585-C5ED-1DED-288E07DCD72F}"/>
                  </a:ext>
                </a:extLst>
              </p:cNvPr>
              <p:cNvSpPr/>
              <p:nvPr/>
            </p:nvSpPr>
            <p:spPr>
              <a:xfrm>
                <a:off x="7924815" y="4297584"/>
                <a:ext cx="198362" cy="654468"/>
              </a:xfrm>
              <a:prstGeom prst="upArrow">
                <a:avLst/>
              </a:prstGeom>
              <a:gradFill>
                <a:gsLst>
                  <a:gs pos="28000">
                    <a:schemeClr val="tx1"/>
                  </a:gs>
                  <a:gs pos="100000">
                    <a:schemeClr val="bg1">
                      <a:lumMod val="75000"/>
                    </a:schemeClr>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74" name="矢印: 下 73">
                <a:extLst>
                  <a:ext uri="{FF2B5EF4-FFF2-40B4-BE49-F238E27FC236}">
                    <a16:creationId xmlns:a16="http://schemas.microsoft.com/office/drawing/2014/main" id="{9E5C1FC7-EA04-33D0-DED5-99E5AC8E26FA}"/>
                  </a:ext>
                </a:extLst>
              </p:cNvPr>
              <p:cNvSpPr/>
              <p:nvPr/>
            </p:nvSpPr>
            <p:spPr>
              <a:xfrm>
                <a:off x="7924817" y="5862832"/>
                <a:ext cx="198362" cy="654468"/>
              </a:xfrm>
              <a:prstGeom prst="downArrow">
                <a:avLst/>
              </a:prstGeom>
              <a:gradFill>
                <a:gsLst>
                  <a:gs pos="25000">
                    <a:schemeClr val="bg1">
                      <a:lumMod val="50000"/>
                    </a:schemeClr>
                  </a:gs>
                  <a:gs pos="100000">
                    <a:schemeClr val="bg1">
                      <a:lumMod val="85000"/>
                    </a:schemeClr>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grpSp>
      </p:grpSp>
      <p:sp>
        <p:nvSpPr>
          <p:cNvPr id="76" name="テキスト ボックス 75">
            <a:extLst>
              <a:ext uri="{FF2B5EF4-FFF2-40B4-BE49-F238E27FC236}">
                <a16:creationId xmlns:a16="http://schemas.microsoft.com/office/drawing/2014/main" id="{A037405B-B90F-18E2-A735-2B9CE474B13B}"/>
              </a:ext>
            </a:extLst>
          </p:cNvPr>
          <p:cNvSpPr txBox="1"/>
          <p:nvPr/>
        </p:nvSpPr>
        <p:spPr>
          <a:xfrm>
            <a:off x="292794" y="1967585"/>
            <a:ext cx="5312929" cy="1432572"/>
          </a:xfrm>
          <a:prstGeom prst="rect">
            <a:avLst/>
          </a:prstGeom>
          <a:noFill/>
        </p:spPr>
        <p:txBody>
          <a:bodyPr wrap="square" lIns="91440" tIns="45720" rIns="91440" bIns="45720" anchor="t">
            <a:spAutoFit/>
          </a:bodyPr>
          <a:lstStyle/>
          <a:p>
            <a:pPr marL="92075">
              <a:lnSpc>
                <a:spcPct val="125000"/>
              </a:lnSpc>
              <a:spcBef>
                <a:spcPts val="1000"/>
              </a:spcBef>
              <a:defRPr/>
            </a:pPr>
            <a:r>
              <a:rPr lang="ja-JP" altLang="en-US" sz="1600" dirty="0">
                <a:solidFill>
                  <a:prstClr val="black"/>
                </a:solidFill>
                <a:latin typeface="BIZ UDPゴシック"/>
                <a:ea typeface="BIZ UDPゴシック"/>
              </a:rPr>
              <a:t>   </a:t>
            </a:r>
            <a:r>
              <a:rPr kumimoji="1" lang="ja-JP" altLang="en-US" sz="1600" b="0" i="0" u="none" strike="noStrike" kern="1200" cap="none" spc="0" normalizeH="0" baseline="0" noProof="0" dirty="0">
                <a:ln>
                  <a:noFill/>
                </a:ln>
                <a:solidFill>
                  <a:prstClr val="black"/>
                </a:solidFill>
                <a:effectLst/>
                <a:uLnTx/>
                <a:uFillTx/>
                <a:latin typeface="BIZ UDPゴシック"/>
                <a:ea typeface="BIZ UDPゴシック"/>
                <a:cs typeface="+mn-cs"/>
              </a:rPr>
              <a:t>量−</a:t>
            </a:r>
            <a:r>
              <a:rPr kumimoji="1" lang="ja-JP" altLang="en-US" sz="1600" b="1" i="0" u="none" strike="noStrike" kern="1200" cap="none" spc="0" normalizeH="0" baseline="0" noProof="0" dirty="0">
                <a:ln>
                  <a:noFill/>
                </a:ln>
                <a:solidFill>
                  <a:prstClr val="black"/>
                </a:solidFill>
                <a:effectLst/>
                <a:uLnTx/>
                <a:uFillTx/>
                <a:latin typeface="BIZ UDPゴシック"/>
                <a:ea typeface="BIZ UDPゴシック"/>
                <a:cs typeface="+mn-cs"/>
              </a:rPr>
              <a:t>影響</a:t>
            </a:r>
            <a:r>
              <a:rPr kumimoji="1" lang="ja-JP" altLang="en-US" sz="1600" b="0" i="0" u="none" strike="noStrike" kern="1200" cap="none" spc="0" normalizeH="0" baseline="0" noProof="0" dirty="0">
                <a:ln>
                  <a:noFill/>
                </a:ln>
                <a:solidFill>
                  <a:prstClr val="black"/>
                </a:solidFill>
                <a:effectLst/>
                <a:uLnTx/>
                <a:uFillTx/>
                <a:latin typeface="BIZ UDPゴシック"/>
                <a:ea typeface="BIZ UDPゴシック"/>
                <a:cs typeface="+mn-cs"/>
              </a:rPr>
              <a:t>関係</a:t>
            </a:r>
            <a:endParaRPr lang="ja-JP" altLang="en-US" sz="1600" b="0" i="0" u="none" strike="noStrike" kern="1200" cap="none" spc="0" normalizeH="0" baseline="0" noProof="0" dirty="0">
              <a:ln>
                <a:noFill/>
              </a:ln>
              <a:solidFill>
                <a:prstClr val="black"/>
              </a:solidFill>
              <a:effectLst/>
              <a:uLnTx/>
              <a:uFillTx/>
              <a:latin typeface="BIZ UDPゴシック"/>
              <a:ea typeface="BIZ UDPゴシック"/>
            </a:endParaRPr>
          </a:p>
          <a:p>
            <a:pPr marL="263525" marR="0" lvl="0" indent="0" algn="l" defTabSz="914400" rtl="0" eaLnBrk="1" fontAlgn="auto" latinLnBrk="0" hangingPunct="1">
              <a:lnSpc>
                <a:spcPct val="125000"/>
              </a:lnSpc>
              <a:spcBef>
                <a:spcPts val="100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dirty="0">
                <a:ln>
                  <a:noFill/>
                </a:ln>
                <a:solidFill>
                  <a:prstClr val="black"/>
                </a:solidFill>
                <a:effectLst/>
                <a:uLnTx/>
                <a:uFillTx/>
                <a:latin typeface="BIZ UDPゴシック"/>
                <a:ea typeface="BIZ UDPゴシック"/>
                <a:cs typeface="+mn-cs"/>
              </a:rPr>
              <a:t>化学物質や微生物のばく露量と、それにより</a:t>
            </a:r>
            <a:br>
              <a:rPr lang="en-US" altLang="ja-JP" sz="1600" b="0" i="0" u="none" strike="noStrike" kern="1200" cap="none" spc="0" normalizeH="0" baseline="0" noProof="0" dirty="0">
                <a:ln>
                  <a:noFill/>
                </a:ln>
                <a:effectLst/>
                <a:uLnTx/>
                <a:uFillTx/>
                <a:latin typeface="BIZ UDPゴシック"/>
                <a:ea typeface="BIZ UDPゴシック"/>
              </a:rPr>
            </a:br>
            <a:r>
              <a:rPr kumimoji="1" lang="ja-JP" altLang="en-US" sz="1600" b="1" i="0" u="none" strike="noStrike" kern="1200" cap="none" spc="0" normalizeH="0" baseline="0" noProof="0" dirty="0">
                <a:ln>
                  <a:noFill/>
                </a:ln>
                <a:solidFill>
                  <a:prstClr val="black"/>
                </a:solidFill>
                <a:effectLst/>
                <a:uLnTx/>
                <a:uFillTx/>
                <a:latin typeface="BIZ UDPゴシック"/>
                <a:ea typeface="BIZ UDPゴシック"/>
                <a:cs typeface="+mn-cs"/>
              </a:rPr>
              <a:t>生体がどのような影響を受けるか</a:t>
            </a:r>
            <a:r>
              <a:rPr kumimoji="1" lang="ja-JP" altLang="en-US" sz="1600" b="0" i="0" u="none" strike="noStrike" kern="1200" cap="none" spc="0" normalizeH="0" baseline="0" noProof="0" dirty="0">
                <a:ln>
                  <a:noFill/>
                </a:ln>
                <a:solidFill>
                  <a:prstClr val="black"/>
                </a:solidFill>
                <a:effectLst/>
                <a:uLnTx/>
                <a:uFillTx/>
                <a:latin typeface="BIZ UDPゴシック"/>
                <a:ea typeface="BIZ UDPゴシック"/>
                <a:cs typeface="+mn-cs"/>
              </a:rPr>
              <a:t>の関係を表したもの</a:t>
            </a:r>
            <a:endParaRPr kumimoji="1" lang="en-US" altLang="ja-JP" sz="1600" b="0" i="0" u="none" strike="noStrike" kern="1200" cap="none" spc="0" normalizeH="0" baseline="0" noProof="0" dirty="0">
              <a:ln>
                <a:noFill/>
              </a:ln>
              <a:solidFill>
                <a:prstClr val="black"/>
              </a:solidFill>
              <a:effectLst/>
              <a:uLnTx/>
              <a:uFillTx/>
              <a:latin typeface="BIZ UDPゴシック"/>
              <a:ea typeface="BIZ UDPゴシック"/>
              <a:cs typeface="+mn-cs"/>
            </a:endParaRPr>
          </a:p>
        </p:txBody>
      </p:sp>
      <p:sp>
        <p:nvSpPr>
          <p:cNvPr id="78" name="テキスト ボックス 77">
            <a:extLst>
              <a:ext uri="{FF2B5EF4-FFF2-40B4-BE49-F238E27FC236}">
                <a16:creationId xmlns:a16="http://schemas.microsoft.com/office/drawing/2014/main" id="{E686A4F8-245E-C60A-3F23-15AC95C9A61C}"/>
              </a:ext>
            </a:extLst>
          </p:cNvPr>
          <p:cNvSpPr txBox="1"/>
          <p:nvPr/>
        </p:nvSpPr>
        <p:spPr>
          <a:xfrm>
            <a:off x="6372849" y="1967585"/>
            <a:ext cx="4894537" cy="1124603"/>
          </a:xfrm>
          <a:prstGeom prst="rect">
            <a:avLst/>
          </a:prstGeom>
          <a:noFill/>
        </p:spPr>
        <p:txBody>
          <a:bodyPr wrap="square" lIns="91440" tIns="45720" rIns="91440" bIns="45720" anchor="t">
            <a:spAutoFit/>
          </a:bodyPr>
          <a:lstStyle/>
          <a:p>
            <a:pPr marL="92075">
              <a:lnSpc>
                <a:spcPct val="125000"/>
              </a:lnSpc>
              <a:spcBef>
                <a:spcPts val="1000"/>
              </a:spcBef>
              <a:defRPr/>
            </a:pPr>
            <a:r>
              <a:rPr lang="ja-JP" altLang="en-US" sz="1600" dirty="0">
                <a:solidFill>
                  <a:prstClr val="black"/>
                </a:solidFill>
                <a:latin typeface="BIZ UDPゴシック"/>
                <a:ea typeface="BIZ UDPゴシック"/>
              </a:rPr>
              <a:t> </a:t>
            </a:r>
            <a:r>
              <a:rPr kumimoji="1" lang="ja-JP" altLang="en-US" sz="1600" b="0" i="0" u="none" strike="noStrike" kern="1200" cap="none" spc="0" normalizeH="0" baseline="0" noProof="0" dirty="0">
                <a:ln>
                  <a:noFill/>
                </a:ln>
                <a:solidFill>
                  <a:prstClr val="black"/>
                </a:solidFill>
                <a:effectLst/>
                <a:uLnTx/>
                <a:uFillTx/>
                <a:latin typeface="BIZ UDPゴシック"/>
                <a:ea typeface="BIZ UDPゴシック"/>
                <a:cs typeface="+mn-cs"/>
              </a:rPr>
              <a:t> </a:t>
            </a:r>
            <a:r>
              <a:rPr lang="ja-JP" altLang="en-US" sz="1600" dirty="0">
                <a:solidFill>
                  <a:prstClr val="black"/>
                </a:solidFill>
                <a:latin typeface="BIZ UDPゴシック"/>
                <a:ea typeface="BIZ UDPゴシック"/>
              </a:rPr>
              <a:t> </a:t>
            </a:r>
            <a:r>
              <a:rPr kumimoji="1" lang="ja-JP" altLang="en-US" sz="1600" b="0" i="0" u="none" strike="noStrike" kern="1200" cap="none" spc="0" normalizeH="0" baseline="0" noProof="0" dirty="0">
                <a:ln>
                  <a:noFill/>
                </a:ln>
                <a:solidFill>
                  <a:prstClr val="black"/>
                </a:solidFill>
                <a:effectLst/>
                <a:uLnTx/>
                <a:uFillTx/>
                <a:latin typeface="BIZ UDPゴシック"/>
                <a:ea typeface="BIZ UDPゴシック"/>
                <a:cs typeface="+mn-cs"/>
              </a:rPr>
              <a:t>量</a:t>
            </a:r>
            <a:r>
              <a:rPr kumimoji="1" lang="ja-JP" altLang="en-US" sz="1600" i="0" u="none" strike="noStrike" kern="1200" cap="none" spc="0" normalizeH="0" baseline="0" noProof="0" dirty="0">
                <a:ln>
                  <a:noFill/>
                </a:ln>
                <a:solidFill>
                  <a:prstClr val="black"/>
                </a:solidFill>
                <a:effectLst/>
                <a:uLnTx/>
                <a:uFillTx/>
                <a:latin typeface="BIZ UDPゴシック"/>
                <a:ea typeface="BIZ UDPゴシック"/>
                <a:cs typeface="+mn-cs"/>
              </a:rPr>
              <a:t>−</a:t>
            </a:r>
            <a:r>
              <a:rPr kumimoji="1" lang="ja-JP" altLang="en-US" sz="1600" b="1" i="0" u="none" strike="noStrike" kern="1200" cap="none" spc="0" normalizeH="0" baseline="0" noProof="0" dirty="0">
                <a:ln>
                  <a:noFill/>
                </a:ln>
                <a:solidFill>
                  <a:prstClr val="black"/>
                </a:solidFill>
                <a:effectLst/>
                <a:uLnTx/>
                <a:uFillTx/>
                <a:latin typeface="BIZ UDPゴシック"/>
                <a:ea typeface="BIZ UDPゴシック"/>
                <a:cs typeface="+mn-cs"/>
              </a:rPr>
              <a:t>反応</a:t>
            </a:r>
            <a:r>
              <a:rPr kumimoji="1" lang="ja-JP" altLang="en-US" sz="1600" b="0" i="0" u="none" strike="noStrike" kern="1200" cap="none" spc="0" normalizeH="0" baseline="0" noProof="0" dirty="0">
                <a:ln>
                  <a:noFill/>
                </a:ln>
                <a:solidFill>
                  <a:prstClr val="black"/>
                </a:solidFill>
                <a:effectLst/>
                <a:uLnTx/>
                <a:uFillTx/>
                <a:latin typeface="BIZ UDPゴシック"/>
                <a:ea typeface="BIZ UDPゴシック"/>
                <a:cs typeface="+mn-cs"/>
              </a:rPr>
              <a:t>関係</a:t>
            </a:r>
          </a:p>
          <a:p>
            <a:pPr marL="263525" marR="0" lvl="0" indent="0" algn="l" defTabSz="914400" rtl="0" eaLnBrk="1" fontAlgn="auto" latinLnBrk="0" hangingPunct="1">
              <a:lnSpc>
                <a:spcPct val="125000"/>
              </a:lnSpc>
              <a:spcBef>
                <a:spcPts val="100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dirty="0">
                <a:ln>
                  <a:noFill/>
                </a:ln>
                <a:solidFill>
                  <a:prstClr val="black"/>
                </a:solidFill>
                <a:effectLst/>
                <a:uLnTx/>
                <a:uFillTx/>
                <a:latin typeface="BIZ UDPゴシック"/>
                <a:ea typeface="BIZ UDPゴシック"/>
                <a:cs typeface="+mn-cs"/>
              </a:rPr>
              <a:t>化学物質や微生物のばく露量と、</a:t>
            </a:r>
            <a:r>
              <a:rPr kumimoji="1" lang="ja-JP" altLang="en-US" sz="1600" i="0" u="none" strike="noStrike" kern="1200" cap="none" spc="0" normalizeH="0" baseline="0" noProof="0" dirty="0">
                <a:ln>
                  <a:noFill/>
                </a:ln>
                <a:solidFill>
                  <a:prstClr val="black"/>
                </a:solidFill>
                <a:effectLst/>
                <a:uLnTx/>
                <a:uFillTx/>
                <a:latin typeface="BIZ UDPゴシック"/>
                <a:ea typeface="BIZ UDPゴシック"/>
                <a:cs typeface="+mn-cs"/>
              </a:rPr>
              <a:t>それにより</a:t>
            </a:r>
            <a:br>
              <a:rPr lang="en-US" altLang="ja-JP" sz="1600" i="0" u="none" strike="noStrike" kern="1200" cap="none" spc="0" normalizeH="0" baseline="0" noProof="0" dirty="0">
                <a:ln>
                  <a:noFill/>
                </a:ln>
                <a:effectLst/>
                <a:uLnTx/>
                <a:uFillTx/>
                <a:latin typeface="BIZ UDPゴシック"/>
                <a:ea typeface="BIZ UDPゴシック"/>
              </a:rPr>
            </a:br>
            <a:r>
              <a:rPr kumimoji="1" lang="ja-JP" altLang="en-US" sz="1600" b="1" i="0" u="none" strike="noStrike" kern="1200" cap="none" spc="0" normalizeH="0" baseline="0" noProof="0" dirty="0">
                <a:ln>
                  <a:noFill/>
                </a:ln>
                <a:solidFill>
                  <a:prstClr val="black"/>
                </a:solidFill>
                <a:effectLst/>
                <a:uLnTx/>
                <a:uFillTx/>
                <a:latin typeface="BIZ UDPゴシック"/>
                <a:ea typeface="BIZ UDPゴシック"/>
                <a:cs typeface="+mn-cs"/>
              </a:rPr>
              <a:t>影響を受ける個体の割合</a:t>
            </a:r>
            <a:r>
              <a:rPr kumimoji="1" lang="ja-JP" altLang="en-US" sz="1600" b="0" i="0" u="none" strike="noStrike" kern="1200" cap="none" spc="0" normalizeH="0" baseline="0" noProof="0" dirty="0">
                <a:ln>
                  <a:noFill/>
                </a:ln>
                <a:solidFill>
                  <a:prstClr val="black"/>
                </a:solidFill>
                <a:effectLst/>
                <a:uLnTx/>
                <a:uFillTx/>
                <a:latin typeface="BIZ UDPゴシック"/>
                <a:ea typeface="BIZ UDPゴシック"/>
                <a:cs typeface="+mn-cs"/>
              </a:rPr>
              <a:t>の関係を表したもの</a:t>
            </a:r>
            <a:endParaRPr lang="ja-JP" altLang="en-US" sz="1600" b="0" i="0" u="none" strike="noStrike" kern="1200" cap="none" spc="0" normalizeH="0" baseline="0" noProof="0" dirty="0">
              <a:ln>
                <a:noFill/>
              </a:ln>
              <a:solidFill>
                <a:prstClr val="black"/>
              </a:solidFill>
              <a:effectLst/>
              <a:uLnTx/>
              <a:uFillTx/>
              <a:latin typeface="BIZ UDPゴシック"/>
              <a:ea typeface="BIZ UDPゴシック"/>
            </a:endParaRPr>
          </a:p>
        </p:txBody>
      </p:sp>
      <p:sp>
        <p:nvSpPr>
          <p:cNvPr id="79" name="四角形: 角を丸くする 78">
            <a:extLst>
              <a:ext uri="{FF2B5EF4-FFF2-40B4-BE49-F238E27FC236}">
                <a16:creationId xmlns:a16="http://schemas.microsoft.com/office/drawing/2014/main" id="{D3A1EDD1-C76D-8C18-15AC-39A4CBFCF6AF}"/>
              </a:ext>
            </a:extLst>
          </p:cNvPr>
          <p:cNvSpPr/>
          <p:nvPr/>
        </p:nvSpPr>
        <p:spPr>
          <a:xfrm>
            <a:off x="6740719" y="3044682"/>
            <a:ext cx="2207439" cy="45719"/>
          </a:xfrm>
          <a:prstGeom prst="roundRect">
            <a:avLst/>
          </a:prstGeom>
          <a:solidFill>
            <a:srgbClr val="F2BA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四角形: 角を丸くする 80">
            <a:extLst>
              <a:ext uri="{FF2B5EF4-FFF2-40B4-BE49-F238E27FC236}">
                <a16:creationId xmlns:a16="http://schemas.microsoft.com/office/drawing/2014/main" id="{6474EA02-B298-9B1A-76F1-C806E7F01FD4}"/>
              </a:ext>
            </a:extLst>
          </p:cNvPr>
          <p:cNvSpPr/>
          <p:nvPr/>
        </p:nvSpPr>
        <p:spPr>
          <a:xfrm>
            <a:off x="675148" y="3019454"/>
            <a:ext cx="2938101" cy="45719"/>
          </a:xfrm>
          <a:prstGeom prst="roundRect">
            <a:avLst/>
          </a:prstGeom>
          <a:solidFill>
            <a:srgbClr val="F2BA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四角形: 角を丸くする 81">
            <a:extLst>
              <a:ext uri="{FF2B5EF4-FFF2-40B4-BE49-F238E27FC236}">
                <a16:creationId xmlns:a16="http://schemas.microsoft.com/office/drawing/2014/main" id="{6BB89149-920A-2BA5-5360-7A386C23D938}"/>
              </a:ext>
            </a:extLst>
          </p:cNvPr>
          <p:cNvSpPr/>
          <p:nvPr/>
        </p:nvSpPr>
        <p:spPr>
          <a:xfrm>
            <a:off x="1700481" y="3842897"/>
            <a:ext cx="528443" cy="45719"/>
          </a:xfrm>
          <a:prstGeom prst="roundRect">
            <a:avLst/>
          </a:prstGeom>
          <a:solidFill>
            <a:srgbClr val="F2BA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四角形: 角を丸くする 82">
            <a:extLst>
              <a:ext uri="{FF2B5EF4-FFF2-40B4-BE49-F238E27FC236}">
                <a16:creationId xmlns:a16="http://schemas.microsoft.com/office/drawing/2014/main" id="{F849E7CA-F7C7-C85D-4721-3960FA38737F}"/>
              </a:ext>
            </a:extLst>
          </p:cNvPr>
          <p:cNvSpPr/>
          <p:nvPr/>
        </p:nvSpPr>
        <p:spPr>
          <a:xfrm>
            <a:off x="7726588" y="3842897"/>
            <a:ext cx="528443" cy="45719"/>
          </a:xfrm>
          <a:prstGeom prst="roundRect">
            <a:avLst/>
          </a:prstGeom>
          <a:solidFill>
            <a:srgbClr val="F2BA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5" name="直線コネクタ 84">
            <a:extLst>
              <a:ext uri="{FF2B5EF4-FFF2-40B4-BE49-F238E27FC236}">
                <a16:creationId xmlns:a16="http://schemas.microsoft.com/office/drawing/2014/main" id="{E0B13922-C8BB-3A1E-2BD6-945CD2A8E046}"/>
              </a:ext>
            </a:extLst>
          </p:cNvPr>
          <p:cNvCxnSpPr/>
          <p:nvPr/>
        </p:nvCxnSpPr>
        <p:spPr>
          <a:xfrm>
            <a:off x="6096000" y="1967585"/>
            <a:ext cx="0" cy="4127049"/>
          </a:xfrm>
          <a:prstGeom prst="line">
            <a:avLst/>
          </a:prstGeom>
          <a:ln>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
        <p:nvSpPr>
          <p:cNvPr id="27" name="正方形/長方形 26">
            <a:extLst>
              <a:ext uri="{FF2B5EF4-FFF2-40B4-BE49-F238E27FC236}">
                <a16:creationId xmlns:a16="http://schemas.microsoft.com/office/drawing/2014/main" id="{26C1C032-DFAD-8B97-7E85-7D5AB68D3DD3}"/>
              </a:ext>
            </a:extLst>
          </p:cNvPr>
          <p:cNvSpPr/>
          <p:nvPr/>
        </p:nvSpPr>
        <p:spPr>
          <a:xfrm>
            <a:off x="11871959" y="1845864"/>
            <a:ext cx="330090" cy="863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リスク評価</a:t>
            </a:r>
          </a:p>
        </p:txBody>
      </p:sp>
      <p:sp>
        <p:nvSpPr>
          <p:cNvPr id="4" name="四角形: 角を丸くする 3">
            <a:extLst>
              <a:ext uri="{FF2B5EF4-FFF2-40B4-BE49-F238E27FC236}">
                <a16:creationId xmlns:a16="http://schemas.microsoft.com/office/drawing/2014/main" id="{A05C1451-D909-0E72-111D-03369B1210AD}"/>
              </a:ext>
            </a:extLst>
          </p:cNvPr>
          <p:cNvSpPr/>
          <p:nvPr/>
        </p:nvSpPr>
        <p:spPr>
          <a:xfrm>
            <a:off x="2504143" y="104808"/>
            <a:ext cx="1693751" cy="516264"/>
          </a:xfrm>
          <a:prstGeom prst="roundRect">
            <a:avLst>
              <a:gd name="adj" fmla="val 26641"/>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ctr"/>
          <a:lstStyle/>
          <a:p>
            <a:pPr algn="ctr"/>
            <a:r>
              <a:rPr kumimoji="1" lang="en-US" altLang="ja-JP" sz="2000"/>
              <a:t>POD</a:t>
            </a:r>
            <a:endParaRPr kumimoji="1" lang="ja-JP" altLang="en-US" sz="2000"/>
          </a:p>
        </p:txBody>
      </p:sp>
    </p:spTree>
    <p:extLst>
      <p:ext uri="{BB962C8B-B14F-4D97-AF65-F5344CB8AC3E}">
        <p14:creationId xmlns:p14="http://schemas.microsoft.com/office/powerpoint/2010/main" val="3799035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79683A-28E5-B8DB-C936-CE225E26C35B}"/>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E8B66EC8-6F44-088E-2C7C-1C9676B3A668}"/>
              </a:ext>
            </a:extLst>
          </p:cNvPr>
          <p:cNvSpPr>
            <a:spLocks noGrp="1"/>
          </p:cNvSpPr>
          <p:nvPr>
            <p:ph type="title"/>
          </p:nvPr>
        </p:nvSpPr>
        <p:spPr>
          <a:xfrm>
            <a:off x="845477" y="88944"/>
            <a:ext cx="10501046" cy="568312"/>
          </a:xfrm>
        </p:spPr>
        <p:txBody>
          <a:bodyPr/>
          <a:lstStyle/>
          <a:p>
            <a:r>
              <a:rPr kumimoji="1" lang="ja-JP" altLang="en-US"/>
              <a:t>ばく露評価</a:t>
            </a:r>
          </a:p>
        </p:txBody>
      </p:sp>
      <p:sp>
        <p:nvSpPr>
          <p:cNvPr id="3" name="コンテンツ プレースホルダー 2">
            <a:extLst>
              <a:ext uri="{FF2B5EF4-FFF2-40B4-BE49-F238E27FC236}">
                <a16:creationId xmlns:a16="http://schemas.microsoft.com/office/drawing/2014/main" id="{0A32FB07-E186-CB1E-D9DD-F9E580278945}"/>
              </a:ext>
            </a:extLst>
          </p:cNvPr>
          <p:cNvSpPr>
            <a:spLocks noGrp="1"/>
          </p:cNvSpPr>
          <p:nvPr>
            <p:ph idx="1"/>
          </p:nvPr>
        </p:nvSpPr>
        <p:spPr>
          <a:xfrm>
            <a:off x="477573" y="947064"/>
            <a:ext cx="4759317" cy="5519052"/>
          </a:xfrm>
        </p:spPr>
        <p:txBody>
          <a:bodyPr/>
          <a:lstStyle/>
          <a:p>
            <a:pPr marL="90488" indent="0">
              <a:buNone/>
            </a:pPr>
            <a:r>
              <a:rPr kumimoji="1" lang="ja-JP" altLang="en-US" sz="1800"/>
              <a:t>ヒトが食品を通じてハザードをどの程度摂取している（＝ばく露されている）のか、定性的及び／又は定量的なデータから推定すること</a:t>
            </a:r>
            <a:endParaRPr kumimoji="1" lang="en-US" altLang="ja-JP" sz="1800"/>
          </a:p>
          <a:p>
            <a:pPr marL="90488" indent="0">
              <a:buNone/>
            </a:pPr>
            <a:r>
              <a:rPr kumimoji="1" lang="ja-JP" altLang="en-US" sz="1800"/>
              <a:t>食品中のハザードの含有濃度や食品の摂取量等から現実に近い摂取量を算出する</a:t>
            </a:r>
            <a:endParaRPr kumimoji="1" lang="en-US" altLang="ja-JP" sz="1800"/>
          </a:p>
          <a:p>
            <a:pPr marL="90488" indent="0">
              <a:buNone/>
            </a:pPr>
            <a:r>
              <a:rPr kumimoji="1" lang="ja-JP" altLang="en-US" sz="1800"/>
              <a:t>必要に応じ、食品以外に起因するばく露についても考慮する</a:t>
            </a:r>
          </a:p>
        </p:txBody>
      </p:sp>
      <p:sp>
        <p:nvSpPr>
          <p:cNvPr id="5" name="四角形: 角を丸くする 4">
            <a:extLst>
              <a:ext uri="{FF2B5EF4-FFF2-40B4-BE49-F238E27FC236}">
                <a16:creationId xmlns:a16="http://schemas.microsoft.com/office/drawing/2014/main" id="{34693BE4-69EF-C90B-E6A2-CB4B6C42D148}"/>
              </a:ext>
            </a:extLst>
          </p:cNvPr>
          <p:cNvSpPr/>
          <p:nvPr/>
        </p:nvSpPr>
        <p:spPr>
          <a:xfrm>
            <a:off x="1980858" y="140992"/>
            <a:ext cx="2296501" cy="464216"/>
          </a:xfrm>
          <a:prstGeom prst="roundRect">
            <a:avLst>
              <a:gd name="adj" fmla="val 26641"/>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ctr"/>
          <a:lstStyle/>
          <a:p>
            <a:pPr algn="ctr"/>
            <a:r>
              <a:rPr kumimoji="1" lang="ja-JP" altLang="en-US" sz="1200"/>
              <a:t> </a:t>
            </a:r>
            <a:r>
              <a:rPr kumimoji="1" lang="ja-JP" altLang="en-US"/>
              <a:t>リスク評価 手順③</a:t>
            </a:r>
          </a:p>
        </p:txBody>
      </p:sp>
      <p:sp>
        <p:nvSpPr>
          <p:cNvPr id="6" name="正方形/長方形 5">
            <a:extLst>
              <a:ext uri="{FF2B5EF4-FFF2-40B4-BE49-F238E27FC236}">
                <a16:creationId xmlns:a16="http://schemas.microsoft.com/office/drawing/2014/main" id="{8251564B-4346-16C1-ABD5-323A9B40700E}"/>
              </a:ext>
            </a:extLst>
          </p:cNvPr>
          <p:cNvSpPr/>
          <p:nvPr/>
        </p:nvSpPr>
        <p:spPr>
          <a:xfrm>
            <a:off x="11871960" y="1909186"/>
            <a:ext cx="320040" cy="798454"/>
          </a:xfrm>
          <a:prstGeom prst="rect">
            <a:avLst/>
          </a:prstGeom>
          <a:solidFill>
            <a:schemeClr val="tx2">
              <a:lumMod val="25000"/>
              <a:lumOff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lang="ja-JP" altLang="en-US" sz="900"/>
              <a:t>リスク評価</a:t>
            </a:r>
          </a:p>
        </p:txBody>
      </p:sp>
      <p:sp>
        <p:nvSpPr>
          <p:cNvPr id="9" name="正方形/長方形 8">
            <a:extLst>
              <a:ext uri="{FF2B5EF4-FFF2-40B4-BE49-F238E27FC236}">
                <a16:creationId xmlns:a16="http://schemas.microsoft.com/office/drawing/2014/main" id="{B1CF6B76-BADD-32B7-9297-04112A35A98A}"/>
              </a:ext>
            </a:extLst>
          </p:cNvPr>
          <p:cNvSpPr/>
          <p:nvPr/>
        </p:nvSpPr>
        <p:spPr>
          <a:xfrm>
            <a:off x="11871959" y="667304"/>
            <a:ext cx="330089" cy="1241882"/>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a:t>リスクアナリシス</a:t>
            </a:r>
          </a:p>
        </p:txBody>
      </p:sp>
      <p:pic>
        <p:nvPicPr>
          <p:cNvPr id="4" name="図 3">
            <a:extLst>
              <a:ext uri="{FF2B5EF4-FFF2-40B4-BE49-F238E27FC236}">
                <a16:creationId xmlns:a16="http://schemas.microsoft.com/office/drawing/2014/main" id="{A08FC0FD-D457-B384-34AA-47DE6E97B0B1}"/>
              </a:ext>
            </a:extLst>
          </p:cNvPr>
          <p:cNvPicPr>
            <a:picLocks noChangeAspect="1"/>
          </p:cNvPicPr>
          <p:nvPr/>
        </p:nvPicPr>
        <p:blipFill>
          <a:blip r:embed="rId2"/>
          <a:stretch>
            <a:fillRect/>
          </a:stretch>
        </p:blipFill>
        <p:spPr>
          <a:xfrm>
            <a:off x="5401902" y="2010403"/>
            <a:ext cx="6172207" cy="3475997"/>
          </a:xfrm>
          <a:prstGeom prst="rect">
            <a:avLst/>
          </a:prstGeom>
        </p:spPr>
      </p:pic>
    </p:spTree>
    <p:extLst>
      <p:ext uri="{BB962C8B-B14F-4D97-AF65-F5344CB8AC3E}">
        <p14:creationId xmlns:p14="http://schemas.microsoft.com/office/powerpoint/2010/main" val="321504052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ユーザー定義 2">
      <a:majorFont>
        <a:latin typeface="BIZ UDPゴシック"/>
        <a:ea typeface="BIZ UDPゴシック"/>
        <a:cs typeface=""/>
      </a:majorFont>
      <a:minorFont>
        <a:latin typeface="BIZ UDPゴシック"/>
        <a:ea typeface="BIZ UDP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46B370F8F6F3F34E88FA9FA1FE3206FB" ma:contentTypeVersion="12" ma:contentTypeDescription="新しいドキュメントを作成します。" ma:contentTypeScope="" ma:versionID="3d46894e9a5abef9b13c405f7feed278">
  <xsd:schema xmlns:xsd="http://www.w3.org/2001/XMLSchema" xmlns:xs="http://www.w3.org/2001/XMLSchema" xmlns:p="http://schemas.microsoft.com/office/2006/metadata/properties" xmlns:ns2="13f59e19-d015-4bed-846d-c6df16a7c254" xmlns:ns3="1da8a86e-78ad-4d1b-aa23-ba4c7618729f" targetNamespace="http://schemas.microsoft.com/office/2006/metadata/properties" ma:root="true" ma:fieldsID="41a6817748d507f6f6b78a763c0ba14a" ns2:_="" ns3:_="">
    <xsd:import namespace="13f59e19-d015-4bed-846d-c6df16a7c254"/>
    <xsd:import namespace="1da8a86e-78ad-4d1b-aa23-ba4c7618729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f59e19-d015-4bed-846d-c6df16a7c25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da8a86e-78ad-4d1b-aa23-ba4c7618729f"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74f4ef43-21c3-44fa-89cd-eec7d9d12c75}" ma:internalName="TaxCatchAll" ma:showField="CatchAllData" ma:web="1da8a86e-78ad-4d1b-aa23-ba4c7618729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3f59e19-d015-4bed-846d-c6df16a7c254">
      <Terms xmlns="http://schemas.microsoft.com/office/infopath/2007/PartnerControls"/>
    </lcf76f155ced4ddcb4097134ff3c332f>
    <TaxCatchAll xmlns="1da8a86e-78ad-4d1b-aa23-ba4c7618729f" xsi:nil="true"/>
  </documentManagement>
</p:properties>
</file>

<file path=customXml/itemProps1.xml><?xml version="1.0" encoding="utf-8"?>
<ds:datastoreItem xmlns:ds="http://schemas.openxmlformats.org/officeDocument/2006/customXml" ds:itemID="{C3E6A88F-9BDA-4D27-A4CB-593687BC57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3f59e19-d015-4bed-846d-c6df16a7c254"/>
    <ds:schemaRef ds:uri="1da8a86e-78ad-4d1b-aa23-ba4c761872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481ECFC-B3B1-46F4-BED2-46720A35729A}">
  <ds:schemaRefs>
    <ds:schemaRef ds:uri="http://schemas.microsoft.com/sharepoint/v3/contenttype/forms"/>
  </ds:schemaRefs>
</ds:datastoreItem>
</file>

<file path=customXml/itemProps3.xml><?xml version="1.0" encoding="utf-8"?>
<ds:datastoreItem xmlns:ds="http://schemas.openxmlformats.org/officeDocument/2006/customXml" ds:itemID="{60CE0B85-E970-4D47-ABA7-34FACE87A191}">
  <ds:schemaRefs>
    <ds:schemaRef ds:uri="1da8a86e-78ad-4d1b-aa23-ba4c7618729f"/>
    <ds:schemaRef ds:uri="13f59e19-d015-4bed-846d-c6df16a7c254"/>
    <ds:schemaRef ds:uri="http://schemas.microsoft.com/office/2006/metadata/properties"/>
    <ds:schemaRef ds:uri="http://schemas.openxmlformats.org/package/2006/metadata/core-properties"/>
    <ds:schemaRef ds:uri="http://schemas.microsoft.com/office/2006/documentManagement/types"/>
    <ds:schemaRef ds:uri="http://purl.org/dc/terms/"/>
    <ds:schemaRef ds:uri="http://schemas.microsoft.com/office/infopath/2007/PartnerControls"/>
    <ds:schemaRef ds:uri="http://www.w3.org/XML/1998/namespace"/>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0</TotalTime>
  <Words>2700</Words>
  <Application>Microsoft Office PowerPoint</Application>
  <PresentationFormat>ワイド画面</PresentationFormat>
  <Paragraphs>324</Paragraphs>
  <Slides>15</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15</vt:i4>
      </vt:variant>
    </vt:vector>
  </HeadingPairs>
  <TitlesOfParts>
    <vt:vector size="21" baseType="lpstr">
      <vt:lpstr>BIZ UDPゴシック</vt:lpstr>
      <vt:lpstr>Meiryo UI</vt:lpstr>
      <vt:lpstr>游ゴシック</vt:lpstr>
      <vt:lpstr>Arial</vt:lpstr>
      <vt:lpstr>Wingdings</vt:lpstr>
      <vt:lpstr>Office テーマ</vt:lpstr>
      <vt:lpstr>食品安全関係素材集</vt:lpstr>
      <vt:lpstr>1. リスクアナリシス</vt:lpstr>
      <vt:lpstr>リスクアナリシス（リスク分析）</vt:lpstr>
      <vt:lpstr>リスク と ハザード</vt:lpstr>
      <vt:lpstr>リスク評価</vt:lpstr>
      <vt:lpstr>ハザードの特定（危害要因特定）</vt:lpstr>
      <vt:lpstr>　　ハザードの特性評価（危害要因判定）</vt:lpstr>
      <vt:lpstr>用量反応評価</vt:lpstr>
      <vt:lpstr>ばく露評価</vt:lpstr>
      <vt:lpstr>リスクの判定</vt:lpstr>
      <vt:lpstr>自ら評価</vt:lpstr>
      <vt:lpstr>リスクコミュニケーション</vt:lpstr>
      <vt:lpstr>ALARAの原則(ALARA：As Low as Reasonably Achievable)</vt:lpstr>
      <vt:lpstr>（参考）　食品</vt:lpstr>
      <vt:lpstr>食品安全行政の関係組織（例：農薬登録における各機関の役割）</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revision>1</cp:revision>
  <dcterms:created xsi:type="dcterms:W3CDTF">2024-11-22T07:31:10Z</dcterms:created>
  <dcterms:modified xsi:type="dcterms:W3CDTF">2024-11-29T01:42:41Z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0x01010046B370F8F6F3F34E88FA9FA1FE3206FB</vt:lpwstr>
  </property>
</Properties>
</file>