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8"/>
  </p:notesMasterIdLst>
  <p:sldIdLst>
    <p:sldId id="613" r:id="rId5"/>
    <p:sldId id="602" r:id="rId6"/>
    <p:sldId id="599" r:id="rId7"/>
    <p:sldId id="527" r:id="rId8"/>
    <p:sldId id="483" r:id="rId9"/>
    <p:sldId id="600" r:id="rId10"/>
    <p:sldId id="478" r:id="rId11"/>
    <p:sldId id="482" r:id="rId12"/>
    <p:sldId id="596" r:id="rId13"/>
    <p:sldId id="480" r:id="rId14"/>
    <p:sldId id="614" r:id="rId15"/>
    <p:sldId id="541" r:id="rId16"/>
    <p:sldId id="525" r:id="rId17"/>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リスク評価（毒性）" id="{6F05E599-1E79-4EB3-ACD5-65B685EEBDB0}">
          <p14:sldIdLst>
            <p14:sldId id="613"/>
            <p14:sldId id="602"/>
            <p14:sldId id="599"/>
            <p14:sldId id="527"/>
            <p14:sldId id="483"/>
            <p14:sldId id="600"/>
            <p14:sldId id="478"/>
            <p14:sldId id="482"/>
            <p14:sldId id="596"/>
            <p14:sldId id="480"/>
            <p14:sldId id="614"/>
            <p14:sldId id="541"/>
            <p14:sldId id="525"/>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696"/>
    <a:srgbClr val="E6E6E6"/>
    <a:srgbClr val="CDCDCD"/>
    <a:srgbClr val="59A2C3"/>
    <a:srgbClr val="81B8D1"/>
    <a:srgbClr val="F2BA3C"/>
    <a:srgbClr val="ECECEC"/>
    <a:srgbClr val="CADDE6"/>
    <a:srgbClr val="C9C9C9"/>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826BC3-3466-4ACF-9A5F-A1B92CA416B4}" v="3" dt="2024-11-22T07:30:38.26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varScale="1">
        <p:scale>
          <a:sx n="110" d="100"/>
          <a:sy n="110" d="100"/>
        </p:scale>
        <p:origin x="5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FD9CFF8-F6BC-441C-A9FB-BBA69742E08F}" type="datetimeFigureOut">
              <a:rPr kumimoji="1" lang="ja-JP" altLang="en-US" smtClean="0"/>
              <a:t>2024/11/29</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E6DDBE2-80EF-431F-9E35-A190F941EC21}" type="slidenum">
              <a:rPr kumimoji="1" lang="ja-JP" altLang="en-US" smtClean="0"/>
              <a:t>‹#›</a:t>
            </a:fld>
            <a:endParaRPr kumimoji="1" lang="ja-JP" altLang="en-US"/>
          </a:p>
        </p:txBody>
      </p:sp>
    </p:spTree>
    <p:extLst>
      <p:ext uri="{BB962C8B-B14F-4D97-AF65-F5344CB8AC3E}">
        <p14:creationId xmlns:p14="http://schemas.microsoft.com/office/powerpoint/2010/main" val="33493430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E6DDBE2-80EF-431F-9E35-A190F941EC21}" type="slidenum">
              <a:rPr kumimoji="1" lang="ja-JP" altLang="en-US" smtClean="0"/>
              <a:t>10</a:t>
            </a:fld>
            <a:endParaRPr kumimoji="1" lang="ja-JP" altLang="en-US"/>
          </a:p>
        </p:txBody>
      </p:sp>
    </p:spTree>
    <p:extLst>
      <p:ext uri="{BB962C8B-B14F-4D97-AF65-F5344CB8AC3E}">
        <p14:creationId xmlns:p14="http://schemas.microsoft.com/office/powerpoint/2010/main" val="3315734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A7E752C-1704-3EF7-E7CC-E19000CB319C}"/>
              </a:ext>
            </a:extLst>
          </p:cNvPr>
          <p:cNvSpPr/>
          <p:nvPr userDrawn="1"/>
        </p:nvSpPr>
        <p:spPr>
          <a:xfrm>
            <a:off x="0" y="-30851"/>
            <a:ext cx="12192000" cy="6888851"/>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1C13ED03-B060-1AFE-565B-EA3EFECF4448}"/>
              </a:ext>
            </a:extLst>
          </p:cNvPr>
          <p:cNvSpPr/>
          <p:nvPr userDrawn="1"/>
        </p:nvSpPr>
        <p:spPr>
          <a:xfrm>
            <a:off x="230659" y="164757"/>
            <a:ext cx="11730682" cy="6477831"/>
          </a:xfrm>
          <a:prstGeom prst="roundRect">
            <a:avLst>
              <a:gd name="adj" fmla="val 239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7D0FEC4A-B2AB-B719-C615-873A2800F14C}"/>
              </a:ext>
            </a:extLst>
          </p:cNvPr>
          <p:cNvSpPr>
            <a:spLocks noGrp="1"/>
          </p:cNvSpPr>
          <p:nvPr>
            <p:ph type="ctrTitle"/>
          </p:nvPr>
        </p:nvSpPr>
        <p:spPr>
          <a:xfrm>
            <a:off x="1524000" y="2112069"/>
            <a:ext cx="9144000" cy="2387600"/>
          </a:xfrm>
        </p:spPr>
        <p:txBody>
          <a:bodyPr anchor="b"/>
          <a:lstStyle>
            <a:lvl1pPr algn="ctr">
              <a:defRPr sz="48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147B513-7753-367F-F819-27632BFBE5E7}"/>
              </a:ext>
            </a:extLst>
          </p:cNvPr>
          <p:cNvSpPr>
            <a:spLocks noGrp="1"/>
          </p:cNvSpPr>
          <p:nvPr>
            <p:ph type="subTitle" idx="1"/>
          </p:nvPr>
        </p:nvSpPr>
        <p:spPr>
          <a:xfrm>
            <a:off x="1524000" y="470408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7323B889-DF63-A096-150D-16DAFE22D30F}"/>
              </a:ext>
            </a:extLst>
          </p:cNvPr>
          <p:cNvSpPr>
            <a:spLocks noGrp="1"/>
          </p:cNvSpPr>
          <p:nvPr>
            <p:ph type="sldNum" sz="quarter" idx="12"/>
          </p:nvPr>
        </p:nvSpPr>
        <p:spPr/>
        <p:txBody>
          <a:bodyPr/>
          <a:lstStyle>
            <a:lvl1pPr>
              <a:defRPr>
                <a:solidFill>
                  <a:schemeClr val="bg1"/>
                </a:solidFill>
              </a:defRPr>
            </a:lvl1pPr>
          </a:lstStyle>
          <a:p>
            <a:fld id="{93CC4A1B-1B1A-419F-8873-E2E6AFDD2F63}" type="slidenum">
              <a:rPr lang="ja-JP" altLang="en-US" smtClean="0"/>
              <a:pPr/>
              <a:t>‹#›</a:t>
            </a:fld>
            <a:endParaRPr lang="ja-JP" altLang="en-US"/>
          </a:p>
        </p:txBody>
      </p:sp>
      <p:sp>
        <p:nvSpPr>
          <p:cNvPr id="14" name="正方形/長方形 13">
            <a:extLst>
              <a:ext uri="{FF2B5EF4-FFF2-40B4-BE49-F238E27FC236}">
                <a16:creationId xmlns:a16="http://schemas.microsoft.com/office/drawing/2014/main" id="{37810703-296C-44C9-DAE8-C6B43DEAB680}"/>
              </a:ext>
            </a:extLst>
          </p:cNvPr>
          <p:cNvSpPr/>
          <p:nvPr userDrawn="1"/>
        </p:nvSpPr>
        <p:spPr>
          <a:xfrm>
            <a:off x="1595120" y="4499669"/>
            <a:ext cx="9144000" cy="71120"/>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83231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準（枠な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EB0ACD-3570-7A69-40BE-D0ED1D6B7FF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266D311-00DB-5E44-E45E-709D5B62218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B3858954-C63B-8629-49D5-352636030318}"/>
              </a:ext>
            </a:extLst>
          </p:cNvPr>
          <p:cNvSpPr>
            <a:spLocks noGrp="1"/>
          </p:cNvSpPr>
          <p:nvPr>
            <p:ph type="ftr" sz="quarter" idx="11"/>
          </p:nvPr>
        </p:nvSpPr>
        <p:spPr/>
        <p:txBody>
          <a:bodyPr/>
          <a:lstStyle/>
          <a:p>
            <a:r>
              <a:rPr lang="ja-JP" altLang="en-US"/>
              <a:t>食品安全委員会 食品安全関係素材集 </a:t>
            </a:r>
            <a:r>
              <a:rPr lang="en-US" altLang="ja-JP"/>
              <a:t>1.0</a:t>
            </a:r>
            <a:endParaRPr lang="ja-JP" altLang="en-US"/>
          </a:p>
        </p:txBody>
      </p:sp>
      <p:sp>
        <p:nvSpPr>
          <p:cNvPr id="6" name="スライド番号プレースホルダー 5">
            <a:extLst>
              <a:ext uri="{FF2B5EF4-FFF2-40B4-BE49-F238E27FC236}">
                <a16:creationId xmlns:a16="http://schemas.microsoft.com/office/drawing/2014/main" id="{B0D45CED-1A4C-2D90-0C13-365978CCDE6F}"/>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Tree>
    <p:extLst>
      <p:ext uri="{BB962C8B-B14F-4D97-AF65-F5344CB8AC3E}">
        <p14:creationId xmlns:p14="http://schemas.microsoft.com/office/powerpoint/2010/main" val="3323119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76D7B0F-66F8-8B1F-9CBB-8A84D98EEB2F}"/>
              </a:ext>
            </a:extLst>
          </p:cNvPr>
          <p:cNvSpPr/>
          <p:nvPr userDrawn="1"/>
        </p:nvSpPr>
        <p:spPr>
          <a:xfrm>
            <a:off x="0" y="0"/>
            <a:ext cx="12192000" cy="658041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74" name="直線コネクタ 73">
            <a:extLst>
              <a:ext uri="{FF2B5EF4-FFF2-40B4-BE49-F238E27FC236}">
                <a16:creationId xmlns:a16="http://schemas.microsoft.com/office/drawing/2014/main" id="{2CC5BE40-2A44-7926-0F5C-DD32FA885B6A}"/>
              </a:ext>
            </a:extLst>
          </p:cNvPr>
          <p:cNvCxnSpPr>
            <a:cxnSpLocks/>
          </p:cNvCxnSpPr>
          <p:nvPr userDrawn="1"/>
        </p:nvCxnSpPr>
        <p:spPr>
          <a:xfrm>
            <a:off x="11840866" y="689596"/>
            <a:ext cx="351134"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75" name="正方形/長方形 74">
            <a:extLst>
              <a:ext uri="{FF2B5EF4-FFF2-40B4-BE49-F238E27FC236}">
                <a16:creationId xmlns:a16="http://schemas.microsoft.com/office/drawing/2014/main" id="{1AA30417-3196-5F00-3311-B2BD6D20153C}"/>
              </a:ext>
            </a:extLst>
          </p:cNvPr>
          <p:cNvSpPr/>
          <p:nvPr userDrawn="1"/>
        </p:nvSpPr>
        <p:spPr>
          <a:xfrm>
            <a:off x="11868636" y="4857429"/>
            <a:ext cx="324000" cy="1739439"/>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706988C2-8012-9ECF-DD5F-355D27693E94}"/>
              </a:ext>
            </a:extLst>
          </p:cNvPr>
          <p:cNvSpPr/>
          <p:nvPr userDrawn="1"/>
        </p:nvSpPr>
        <p:spPr>
          <a:xfrm>
            <a:off x="11868636" y="2703415"/>
            <a:ext cx="324000" cy="1442927"/>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 name="直線コネクタ 76">
            <a:extLst>
              <a:ext uri="{FF2B5EF4-FFF2-40B4-BE49-F238E27FC236}">
                <a16:creationId xmlns:a16="http://schemas.microsoft.com/office/drawing/2014/main" id="{B79CC56D-5DED-2797-AA27-F49C628DA7C0}"/>
              </a:ext>
            </a:extLst>
          </p:cNvPr>
          <p:cNvCxnSpPr/>
          <p:nvPr userDrawn="1"/>
        </p:nvCxnSpPr>
        <p:spPr>
          <a:xfrm>
            <a:off x="11870871" y="187547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13901352-F00C-C1D1-F04F-020F3A9D4A5E}"/>
              </a:ext>
            </a:extLst>
          </p:cNvPr>
          <p:cNvCxnSpPr/>
          <p:nvPr userDrawn="1"/>
        </p:nvCxnSpPr>
        <p:spPr>
          <a:xfrm>
            <a:off x="11870871" y="48631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79" name="直線コネクタ 78">
            <a:extLst>
              <a:ext uri="{FF2B5EF4-FFF2-40B4-BE49-F238E27FC236}">
                <a16:creationId xmlns:a16="http://schemas.microsoft.com/office/drawing/2014/main" id="{34B0A7EB-D795-7909-00EF-9A81D724DD6B}"/>
              </a:ext>
            </a:extLst>
          </p:cNvPr>
          <p:cNvCxnSpPr/>
          <p:nvPr userDrawn="1"/>
        </p:nvCxnSpPr>
        <p:spPr>
          <a:xfrm>
            <a:off x="11870871" y="2708350"/>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C1B28DC2-7B17-C33E-ADC2-6261B561D7DF}"/>
              </a:ext>
            </a:extLst>
          </p:cNvPr>
          <p:cNvCxnSpPr/>
          <p:nvPr userDrawn="1"/>
        </p:nvCxnSpPr>
        <p:spPr>
          <a:xfrm>
            <a:off x="11870871" y="3187681"/>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7456F4A9-BEF3-25B8-3EDD-AD870E1FC077}"/>
              </a:ext>
            </a:extLst>
          </p:cNvPr>
          <p:cNvCxnSpPr/>
          <p:nvPr userDrawn="1"/>
        </p:nvCxnSpPr>
        <p:spPr>
          <a:xfrm>
            <a:off x="11870871" y="689596"/>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82" name="テキスト ボックス 81">
            <a:extLst>
              <a:ext uri="{FF2B5EF4-FFF2-40B4-BE49-F238E27FC236}">
                <a16:creationId xmlns:a16="http://schemas.microsoft.com/office/drawing/2014/main" id="{E022B21A-EEE3-1630-2CCE-4EE0C5E5B9B5}"/>
              </a:ext>
            </a:extLst>
          </p:cNvPr>
          <p:cNvSpPr txBox="1"/>
          <p:nvPr userDrawn="1"/>
        </p:nvSpPr>
        <p:spPr>
          <a:xfrm>
            <a:off x="11843517" y="732470"/>
            <a:ext cx="346249" cy="1095813"/>
          </a:xfrm>
          <a:prstGeom prst="rect">
            <a:avLst/>
          </a:prstGeom>
          <a:noFill/>
        </p:spPr>
        <p:txBody>
          <a:bodyPr vert="eaVert" wrap="none" rtlCol="0">
            <a:spAutoFit/>
          </a:bodyPr>
          <a:lstStyle/>
          <a:p>
            <a:r>
              <a:rPr kumimoji="1" lang="ja-JP" altLang="en-US" sz="1050"/>
              <a:t>リスクアナリシス</a:t>
            </a:r>
            <a:endParaRPr kumimoji="1" lang="en-US" altLang="ja-JP" sz="1050"/>
          </a:p>
        </p:txBody>
      </p:sp>
      <p:cxnSp>
        <p:nvCxnSpPr>
          <p:cNvPr id="83" name="直線コネクタ 82">
            <a:extLst>
              <a:ext uri="{FF2B5EF4-FFF2-40B4-BE49-F238E27FC236}">
                <a16:creationId xmlns:a16="http://schemas.microsoft.com/office/drawing/2014/main" id="{5E77C726-5A90-41E8-1791-0C0DC9279405}"/>
              </a:ext>
            </a:extLst>
          </p:cNvPr>
          <p:cNvCxnSpPr>
            <a:cxnSpLocks/>
          </p:cNvCxnSpPr>
          <p:nvPr userDrawn="1"/>
        </p:nvCxnSpPr>
        <p:spPr>
          <a:xfrm>
            <a:off x="11870871" y="36670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84" name="テキスト ボックス 83">
            <a:extLst>
              <a:ext uri="{FF2B5EF4-FFF2-40B4-BE49-F238E27FC236}">
                <a16:creationId xmlns:a16="http://schemas.microsoft.com/office/drawing/2014/main" id="{E670CD31-9DCB-2E71-9BBC-CBD6CA631F2E}"/>
              </a:ext>
            </a:extLst>
          </p:cNvPr>
          <p:cNvSpPr txBox="1"/>
          <p:nvPr userDrawn="1"/>
        </p:nvSpPr>
        <p:spPr>
          <a:xfrm>
            <a:off x="11840866" y="1918670"/>
            <a:ext cx="346249" cy="741550"/>
          </a:xfrm>
          <a:prstGeom prst="rect">
            <a:avLst/>
          </a:prstGeom>
          <a:noFill/>
        </p:spPr>
        <p:txBody>
          <a:bodyPr vert="eaVert" wrap="none" rtlCol="0">
            <a:spAutoFit/>
          </a:bodyPr>
          <a:lstStyle/>
          <a:p>
            <a:r>
              <a:rPr kumimoji="1" lang="ja-JP" altLang="en-US" sz="1050"/>
              <a:t>リスク評価</a:t>
            </a:r>
          </a:p>
        </p:txBody>
      </p:sp>
      <p:sp>
        <p:nvSpPr>
          <p:cNvPr id="85" name="テキスト ボックス 84">
            <a:extLst>
              <a:ext uri="{FF2B5EF4-FFF2-40B4-BE49-F238E27FC236}">
                <a16:creationId xmlns:a16="http://schemas.microsoft.com/office/drawing/2014/main" id="{97700616-13F5-9724-EE9F-56E5D49854A9}"/>
              </a:ext>
            </a:extLst>
          </p:cNvPr>
          <p:cNvSpPr txBox="1"/>
          <p:nvPr userDrawn="1"/>
        </p:nvSpPr>
        <p:spPr>
          <a:xfrm>
            <a:off x="11802640" y="2753957"/>
            <a:ext cx="369332" cy="400110"/>
          </a:xfrm>
          <a:prstGeom prst="rect">
            <a:avLst/>
          </a:prstGeom>
          <a:noFill/>
        </p:spPr>
        <p:txBody>
          <a:bodyPr vert="eaVert" wrap="none" rtlCol="0">
            <a:spAutoFit/>
          </a:bodyPr>
          <a:lstStyle/>
          <a:p>
            <a:pPr algn="ctr"/>
            <a:r>
              <a:rPr kumimoji="1" lang="ja-JP" altLang="en-US" sz="600"/>
              <a:t>健康影響</a:t>
            </a:r>
            <a:br>
              <a:rPr kumimoji="1" lang="en-US" altLang="ja-JP" sz="600"/>
            </a:br>
            <a:r>
              <a:rPr kumimoji="1" lang="ja-JP" altLang="en-US" sz="600"/>
              <a:t>（毒性）</a:t>
            </a:r>
            <a:endParaRPr kumimoji="1" lang="en-US" altLang="ja-JP" sz="800"/>
          </a:p>
        </p:txBody>
      </p:sp>
      <p:sp>
        <p:nvSpPr>
          <p:cNvPr id="86" name="テキスト ボックス 85">
            <a:extLst>
              <a:ext uri="{FF2B5EF4-FFF2-40B4-BE49-F238E27FC236}">
                <a16:creationId xmlns:a16="http://schemas.microsoft.com/office/drawing/2014/main" id="{BEE7BA60-D311-94DC-7B45-A35C5E73013C}"/>
              </a:ext>
            </a:extLst>
          </p:cNvPr>
          <p:cNvSpPr txBox="1"/>
          <p:nvPr userDrawn="1"/>
        </p:nvSpPr>
        <p:spPr>
          <a:xfrm>
            <a:off x="11891818" y="3295585"/>
            <a:ext cx="276999" cy="246221"/>
          </a:xfrm>
          <a:prstGeom prst="rect">
            <a:avLst/>
          </a:prstGeom>
          <a:noFill/>
        </p:spPr>
        <p:txBody>
          <a:bodyPr vert="eaVert" wrap="none" rtlCol="0">
            <a:spAutoFit/>
          </a:bodyPr>
          <a:lstStyle/>
          <a:p>
            <a:pPr algn="ctr"/>
            <a:r>
              <a:rPr kumimoji="1" lang="ja-JP" altLang="en-US" sz="600"/>
              <a:t>疫学</a:t>
            </a:r>
            <a:endParaRPr kumimoji="1" lang="en-US" altLang="ja-JP" sz="600"/>
          </a:p>
        </p:txBody>
      </p:sp>
      <p:sp>
        <p:nvSpPr>
          <p:cNvPr id="87" name="テキスト ボックス 86">
            <a:extLst>
              <a:ext uri="{FF2B5EF4-FFF2-40B4-BE49-F238E27FC236}">
                <a16:creationId xmlns:a16="http://schemas.microsoft.com/office/drawing/2014/main" id="{4F6CF358-0111-88F0-9B7A-AC5270F3EFC7}"/>
              </a:ext>
            </a:extLst>
          </p:cNvPr>
          <p:cNvSpPr txBox="1"/>
          <p:nvPr userDrawn="1"/>
        </p:nvSpPr>
        <p:spPr>
          <a:xfrm>
            <a:off x="11840866" y="4204945"/>
            <a:ext cx="346249" cy="605294"/>
          </a:xfrm>
          <a:prstGeom prst="rect">
            <a:avLst/>
          </a:prstGeom>
          <a:noFill/>
        </p:spPr>
        <p:txBody>
          <a:bodyPr vert="eaVert" wrap="none" rtlCol="0">
            <a:spAutoFit/>
          </a:bodyPr>
          <a:lstStyle/>
          <a:p>
            <a:r>
              <a:rPr kumimoji="1" lang="ja-JP" altLang="en-US" sz="1050"/>
              <a:t>ハザード</a:t>
            </a:r>
          </a:p>
        </p:txBody>
      </p:sp>
      <p:sp>
        <p:nvSpPr>
          <p:cNvPr id="88" name="テキスト ボックス 87">
            <a:extLst>
              <a:ext uri="{FF2B5EF4-FFF2-40B4-BE49-F238E27FC236}">
                <a16:creationId xmlns:a16="http://schemas.microsoft.com/office/drawing/2014/main" id="{BBAC5A84-F159-D84A-E1D2-094BA2DD50E3}"/>
              </a:ext>
            </a:extLst>
          </p:cNvPr>
          <p:cNvSpPr txBox="1"/>
          <p:nvPr userDrawn="1"/>
        </p:nvSpPr>
        <p:spPr>
          <a:xfrm>
            <a:off x="11817783" y="3722141"/>
            <a:ext cx="369332" cy="348813"/>
          </a:xfrm>
          <a:prstGeom prst="rect">
            <a:avLst/>
          </a:prstGeom>
          <a:noFill/>
        </p:spPr>
        <p:txBody>
          <a:bodyPr vert="eaVert" wrap="none" rtlCol="0">
            <a:spAutoFit/>
          </a:bodyPr>
          <a:lstStyle/>
          <a:p>
            <a:pPr algn="ctr"/>
            <a:r>
              <a:rPr kumimoji="1" lang="ja-JP" altLang="en-US" sz="600"/>
              <a:t>分析法</a:t>
            </a:r>
            <a:endParaRPr kumimoji="1" lang="en-US" altLang="ja-JP" sz="600"/>
          </a:p>
          <a:p>
            <a:pPr algn="ctr"/>
            <a:r>
              <a:rPr kumimoji="1" lang="ja-JP" altLang="en-US" sz="600"/>
              <a:t>単位 等</a:t>
            </a:r>
            <a:endParaRPr kumimoji="1" lang="en-US" altLang="ja-JP" sz="600"/>
          </a:p>
        </p:txBody>
      </p:sp>
      <p:cxnSp>
        <p:nvCxnSpPr>
          <p:cNvPr id="89" name="直線コネクタ 88">
            <a:extLst>
              <a:ext uri="{FF2B5EF4-FFF2-40B4-BE49-F238E27FC236}">
                <a16:creationId xmlns:a16="http://schemas.microsoft.com/office/drawing/2014/main" id="{0245B4DB-599D-B8E3-D509-CFB3F1B97623}"/>
              </a:ext>
            </a:extLst>
          </p:cNvPr>
          <p:cNvCxnSpPr>
            <a:cxnSpLocks/>
          </p:cNvCxnSpPr>
          <p:nvPr userDrawn="1"/>
        </p:nvCxnSpPr>
        <p:spPr>
          <a:xfrm>
            <a:off x="11870871" y="414634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90" name="直線コネクタ 89">
            <a:extLst>
              <a:ext uri="{FF2B5EF4-FFF2-40B4-BE49-F238E27FC236}">
                <a16:creationId xmlns:a16="http://schemas.microsoft.com/office/drawing/2014/main" id="{BC686A0A-BA09-F097-EBBD-9B48A1647CCE}"/>
              </a:ext>
            </a:extLst>
          </p:cNvPr>
          <p:cNvCxnSpPr/>
          <p:nvPr userDrawn="1"/>
        </p:nvCxnSpPr>
        <p:spPr>
          <a:xfrm>
            <a:off x="11870871" y="532329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91" name="直線コネクタ 90">
            <a:extLst>
              <a:ext uri="{FF2B5EF4-FFF2-40B4-BE49-F238E27FC236}">
                <a16:creationId xmlns:a16="http://schemas.microsoft.com/office/drawing/2014/main" id="{160B68B8-B7D7-1B57-AEB7-0D62142ADB89}"/>
              </a:ext>
            </a:extLst>
          </p:cNvPr>
          <p:cNvCxnSpPr>
            <a:cxnSpLocks/>
          </p:cNvCxnSpPr>
          <p:nvPr userDrawn="1"/>
        </p:nvCxnSpPr>
        <p:spPr>
          <a:xfrm>
            <a:off x="11870871" y="5700459"/>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92" name="テキスト ボックス 91">
            <a:extLst>
              <a:ext uri="{FF2B5EF4-FFF2-40B4-BE49-F238E27FC236}">
                <a16:creationId xmlns:a16="http://schemas.microsoft.com/office/drawing/2014/main" id="{16F67B75-42FB-B917-37DF-CDC5CCFA4707}"/>
              </a:ext>
            </a:extLst>
          </p:cNvPr>
          <p:cNvSpPr txBox="1"/>
          <p:nvPr userDrawn="1"/>
        </p:nvSpPr>
        <p:spPr>
          <a:xfrm>
            <a:off x="11891818" y="4889567"/>
            <a:ext cx="276999" cy="400110"/>
          </a:xfrm>
          <a:prstGeom prst="rect">
            <a:avLst/>
          </a:prstGeom>
          <a:noFill/>
        </p:spPr>
        <p:txBody>
          <a:bodyPr vert="eaVert" wrap="none" rtlCol="0">
            <a:spAutoFit/>
          </a:bodyPr>
          <a:lstStyle/>
          <a:p>
            <a:pPr algn="ctr"/>
            <a:r>
              <a:rPr kumimoji="1" lang="ja-JP" altLang="en-US" sz="600"/>
              <a:t>化学物質</a:t>
            </a:r>
            <a:endParaRPr kumimoji="1" lang="en-US" altLang="ja-JP" sz="800"/>
          </a:p>
        </p:txBody>
      </p:sp>
      <p:sp>
        <p:nvSpPr>
          <p:cNvPr id="93" name="テキスト ボックス 92">
            <a:extLst>
              <a:ext uri="{FF2B5EF4-FFF2-40B4-BE49-F238E27FC236}">
                <a16:creationId xmlns:a16="http://schemas.microsoft.com/office/drawing/2014/main" id="{1F5DBD65-3603-7F37-A324-D5FA9F071227}"/>
              </a:ext>
            </a:extLst>
          </p:cNvPr>
          <p:cNvSpPr txBox="1"/>
          <p:nvPr userDrawn="1"/>
        </p:nvSpPr>
        <p:spPr>
          <a:xfrm>
            <a:off x="11891818" y="5390789"/>
            <a:ext cx="276999" cy="246221"/>
          </a:xfrm>
          <a:prstGeom prst="rect">
            <a:avLst/>
          </a:prstGeom>
          <a:noFill/>
        </p:spPr>
        <p:txBody>
          <a:bodyPr vert="eaVert" wrap="none" rtlCol="0">
            <a:spAutoFit/>
          </a:bodyPr>
          <a:lstStyle/>
          <a:p>
            <a:pPr algn="ctr"/>
            <a:r>
              <a:rPr kumimoji="1" lang="ja-JP" altLang="en-US" sz="600"/>
              <a:t>生物</a:t>
            </a:r>
            <a:endParaRPr kumimoji="1" lang="en-US" altLang="ja-JP" sz="600"/>
          </a:p>
        </p:txBody>
      </p:sp>
      <p:sp>
        <p:nvSpPr>
          <p:cNvPr id="94" name="テキスト ボックス 93">
            <a:extLst>
              <a:ext uri="{FF2B5EF4-FFF2-40B4-BE49-F238E27FC236}">
                <a16:creationId xmlns:a16="http://schemas.microsoft.com/office/drawing/2014/main" id="{EC256548-61FC-5A1B-3E80-2A3396BB1B96}"/>
              </a:ext>
            </a:extLst>
          </p:cNvPr>
          <p:cNvSpPr txBox="1"/>
          <p:nvPr userDrawn="1"/>
        </p:nvSpPr>
        <p:spPr>
          <a:xfrm>
            <a:off x="11891818" y="5763909"/>
            <a:ext cx="276999" cy="323165"/>
          </a:xfrm>
          <a:prstGeom prst="rect">
            <a:avLst/>
          </a:prstGeom>
          <a:noFill/>
        </p:spPr>
        <p:txBody>
          <a:bodyPr vert="eaVert" wrap="none" rtlCol="0">
            <a:spAutoFit/>
          </a:bodyPr>
          <a:lstStyle/>
          <a:p>
            <a:pPr algn="ctr"/>
            <a:r>
              <a:rPr kumimoji="1" lang="ja-JP" altLang="en-US" sz="600"/>
              <a:t>新食品</a:t>
            </a:r>
            <a:endParaRPr kumimoji="1" lang="en-US" altLang="ja-JP" sz="600"/>
          </a:p>
        </p:txBody>
      </p:sp>
      <p:cxnSp>
        <p:nvCxnSpPr>
          <p:cNvPr id="95" name="直線コネクタ 94">
            <a:extLst>
              <a:ext uri="{FF2B5EF4-FFF2-40B4-BE49-F238E27FC236}">
                <a16:creationId xmlns:a16="http://schemas.microsoft.com/office/drawing/2014/main" id="{AD6FA940-CFA8-E1D9-9D0F-4A41968D1894}"/>
              </a:ext>
            </a:extLst>
          </p:cNvPr>
          <p:cNvCxnSpPr>
            <a:cxnSpLocks/>
          </p:cNvCxnSpPr>
          <p:nvPr userDrawn="1"/>
        </p:nvCxnSpPr>
        <p:spPr>
          <a:xfrm>
            <a:off x="11870871" y="6133166"/>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96" name="テキスト ボックス 95">
            <a:extLst>
              <a:ext uri="{FF2B5EF4-FFF2-40B4-BE49-F238E27FC236}">
                <a16:creationId xmlns:a16="http://schemas.microsoft.com/office/drawing/2014/main" id="{BF88DE08-B1CF-A4DC-3C4B-2CCC4F5D62B7}"/>
              </a:ext>
            </a:extLst>
          </p:cNvPr>
          <p:cNvSpPr txBox="1"/>
          <p:nvPr userDrawn="1"/>
        </p:nvSpPr>
        <p:spPr>
          <a:xfrm>
            <a:off x="11817783" y="6180357"/>
            <a:ext cx="369332" cy="323165"/>
          </a:xfrm>
          <a:prstGeom prst="rect">
            <a:avLst/>
          </a:prstGeom>
          <a:noFill/>
        </p:spPr>
        <p:txBody>
          <a:bodyPr vert="eaVert" wrap="none" rtlCol="0">
            <a:spAutoFit/>
          </a:bodyPr>
          <a:lstStyle/>
          <a:p>
            <a:pPr algn="ctr"/>
            <a:r>
              <a:rPr kumimoji="1" lang="ja-JP" altLang="en-US" sz="600"/>
              <a:t>放射性</a:t>
            </a:r>
            <a:endParaRPr kumimoji="1" lang="en-US" altLang="ja-JP" sz="600"/>
          </a:p>
          <a:p>
            <a:pPr algn="ctr"/>
            <a:r>
              <a:rPr kumimoji="1" lang="ja-JP" altLang="en-US" sz="600"/>
              <a:t>物質</a:t>
            </a:r>
            <a:endParaRPr kumimoji="1" lang="en-US" altLang="ja-JP" sz="600"/>
          </a:p>
        </p:txBody>
      </p:sp>
      <p:sp>
        <p:nvSpPr>
          <p:cNvPr id="8" name="正方形/長方形 7">
            <a:extLst>
              <a:ext uri="{FF2B5EF4-FFF2-40B4-BE49-F238E27FC236}">
                <a16:creationId xmlns:a16="http://schemas.microsoft.com/office/drawing/2014/main" id="{88625E64-534A-0E87-BF8B-43D7129D6C3D}"/>
              </a:ext>
            </a:extLst>
          </p:cNvPr>
          <p:cNvSpPr/>
          <p:nvPr userDrawn="1"/>
        </p:nvSpPr>
        <p:spPr>
          <a:xfrm>
            <a:off x="0" y="6549564"/>
            <a:ext cx="12192000" cy="61235"/>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1022890D-6D96-7CD3-1152-24BF6F5FD159}"/>
              </a:ext>
            </a:extLst>
          </p:cNvPr>
          <p:cNvSpPr>
            <a:spLocks noGrp="1"/>
          </p:cNvSpPr>
          <p:nvPr>
            <p:ph type="title"/>
          </p:nvPr>
        </p:nvSpPr>
        <p:spPr>
          <a:xfrm>
            <a:off x="831850" y="1709738"/>
            <a:ext cx="10515600" cy="2852737"/>
          </a:xfrm>
        </p:spPr>
        <p:txBody>
          <a:bodyPr anchor="b"/>
          <a:lstStyle>
            <a:lvl1pPr>
              <a:defRPr sz="48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37E9B0-5C40-B48C-B70B-E4BA50FCC13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5" name="フッター プレースホルダー 4">
            <a:extLst>
              <a:ext uri="{FF2B5EF4-FFF2-40B4-BE49-F238E27FC236}">
                <a16:creationId xmlns:a16="http://schemas.microsoft.com/office/drawing/2014/main" id="{29DB61A8-5D3D-7C58-3FE6-2F43DA532C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115D63-BB19-23C9-CE6B-FC5BC740920B}"/>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Tree>
    <p:extLst>
      <p:ext uri="{BB962C8B-B14F-4D97-AF65-F5344CB8AC3E}">
        <p14:creationId xmlns:p14="http://schemas.microsoft.com/office/powerpoint/2010/main" val="6169102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447BA70-29A6-A548-B3F3-C42E14F80CDD}"/>
              </a:ext>
            </a:extLst>
          </p:cNvPr>
          <p:cNvSpPr>
            <a:spLocks noGrp="1"/>
          </p:cNvSpPr>
          <p:nvPr>
            <p:ph type="title"/>
          </p:nvPr>
        </p:nvSpPr>
        <p:spPr>
          <a:xfrm>
            <a:off x="481914" y="88944"/>
            <a:ext cx="11228172" cy="568312"/>
          </a:xfrm>
          <a:prstGeom prst="rect">
            <a:avLst/>
          </a:prstGeom>
        </p:spPr>
        <p:txBody>
          <a:bodyPr vert="horz" lIns="91440" tIns="45720" rIns="91440" bIns="45720" rtlCol="0" anchor="ctr">
            <a:no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A2623B4-38AA-24DE-C66D-BF7C71E21BAE}"/>
              </a:ext>
            </a:extLst>
          </p:cNvPr>
          <p:cNvSpPr>
            <a:spLocks noGrp="1"/>
          </p:cNvSpPr>
          <p:nvPr>
            <p:ph type="body" idx="1"/>
          </p:nvPr>
        </p:nvSpPr>
        <p:spPr>
          <a:xfrm>
            <a:off x="453081" y="947064"/>
            <a:ext cx="11228173" cy="551905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a:t>レベル</a:t>
            </a:r>
          </a:p>
        </p:txBody>
      </p:sp>
      <p:sp>
        <p:nvSpPr>
          <p:cNvPr id="5" name="フッター プレースホルダー 4">
            <a:extLst>
              <a:ext uri="{FF2B5EF4-FFF2-40B4-BE49-F238E27FC236}">
                <a16:creationId xmlns:a16="http://schemas.microsoft.com/office/drawing/2014/main" id="{30245ADD-3F5D-DDDF-8B4B-A0B79636EB92}"/>
              </a:ext>
            </a:extLst>
          </p:cNvPr>
          <p:cNvSpPr>
            <a:spLocks noGrp="1"/>
          </p:cNvSpPr>
          <p:nvPr>
            <p:ph type="ftr" sz="quarter" idx="3"/>
          </p:nvPr>
        </p:nvSpPr>
        <p:spPr>
          <a:xfrm>
            <a:off x="4555671" y="6653893"/>
            <a:ext cx="4114800" cy="173718"/>
          </a:xfrm>
          <a:prstGeom prst="rect">
            <a:avLst/>
          </a:prstGeom>
        </p:spPr>
        <p:txBody>
          <a:bodyPr vert="horz" lIns="91440" tIns="45720" rIns="91440" bIns="45720" rtlCol="0" anchor="ctr"/>
          <a:lstStyle>
            <a:lvl1pPr algn="l">
              <a:defRPr sz="1050">
                <a:solidFill>
                  <a:schemeClr val="tx1">
                    <a:lumMod val="95000"/>
                    <a:lumOff val="5000"/>
                  </a:schemeClr>
                </a:solidFill>
              </a:defRPr>
            </a:lvl1pPr>
          </a:lstStyle>
          <a:p>
            <a:endParaRPr lang="ja-JP" altLang="en-US"/>
          </a:p>
        </p:txBody>
      </p:sp>
      <p:sp>
        <p:nvSpPr>
          <p:cNvPr id="6" name="スライド番号プレースホルダー 5">
            <a:extLst>
              <a:ext uri="{FF2B5EF4-FFF2-40B4-BE49-F238E27FC236}">
                <a16:creationId xmlns:a16="http://schemas.microsoft.com/office/drawing/2014/main" id="{457A4336-3601-73B2-B618-ABDBACA90D89}"/>
              </a:ext>
            </a:extLst>
          </p:cNvPr>
          <p:cNvSpPr>
            <a:spLocks noGrp="1"/>
          </p:cNvSpPr>
          <p:nvPr>
            <p:ph type="sldNum" sz="quarter" idx="4"/>
          </p:nvPr>
        </p:nvSpPr>
        <p:spPr>
          <a:xfrm>
            <a:off x="9448800" y="6642588"/>
            <a:ext cx="2743200" cy="215412"/>
          </a:xfrm>
          <a:prstGeom prst="rect">
            <a:avLst/>
          </a:prstGeom>
        </p:spPr>
        <p:txBody>
          <a:bodyPr vert="horz" lIns="91440" tIns="45720" rIns="91440" bIns="45720" rtlCol="0" anchor="ctr"/>
          <a:lstStyle>
            <a:lvl1pPr algn="r">
              <a:defRPr sz="1050">
                <a:solidFill>
                  <a:schemeClr val="tx1">
                    <a:lumMod val="95000"/>
                    <a:lumOff val="5000"/>
                  </a:schemeClr>
                </a:solidFill>
              </a:defRPr>
            </a:lvl1pPr>
          </a:lstStyle>
          <a:p>
            <a:fld id="{93CC4A1B-1B1A-419F-8873-E2E6AFDD2F63}" type="slidenum">
              <a:rPr lang="ja-JP" altLang="en-US" smtClean="0"/>
              <a:pPr/>
              <a:t>‹#›</a:t>
            </a:fld>
            <a:endParaRPr lang="ja-JP" altLang="en-US"/>
          </a:p>
        </p:txBody>
      </p:sp>
      <p:cxnSp>
        <p:nvCxnSpPr>
          <p:cNvPr id="26" name="直線コネクタ 25">
            <a:extLst>
              <a:ext uri="{FF2B5EF4-FFF2-40B4-BE49-F238E27FC236}">
                <a16:creationId xmlns:a16="http://schemas.microsoft.com/office/drawing/2014/main" id="{C21D1B83-0BC9-7EA9-7DDB-2AD7C1AE1627}"/>
              </a:ext>
            </a:extLst>
          </p:cNvPr>
          <p:cNvCxnSpPr>
            <a:cxnSpLocks/>
          </p:cNvCxnSpPr>
          <p:nvPr userDrawn="1"/>
        </p:nvCxnSpPr>
        <p:spPr>
          <a:xfrm>
            <a:off x="-4885" y="6642588"/>
            <a:ext cx="12192000"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28" name="テキスト ボックス 27">
            <a:extLst>
              <a:ext uri="{FF2B5EF4-FFF2-40B4-BE49-F238E27FC236}">
                <a16:creationId xmlns:a16="http://schemas.microsoft.com/office/drawing/2014/main" id="{46DC2567-1A62-63D4-7E25-7CA889562A81}"/>
              </a:ext>
            </a:extLst>
          </p:cNvPr>
          <p:cNvSpPr txBox="1"/>
          <p:nvPr userDrawn="1"/>
        </p:nvSpPr>
        <p:spPr>
          <a:xfrm>
            <a:off x="0" y="6611794"/>
            <a:ext cx="2792752"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t>食品安全委員会 食品安全関係素材集 （</a:t>
            </a:r>
            <a:r>
              <a:rPr lang="en-US" altLang="ja-JP" sz="1050" dirty="0"/>
              <a:t>1. 1</a:t>
            </a:r>
            <a:r>
              <a:rPr lang="ja-JP" altLang="en-US" sz="1050" dirty="0"/>
              <a:t>）</a:t>
            </a:r>
          </a:p>
        </p:txBody>
      </p:sp>
      <p:sp>
        <p:nvSpPr>
          <p:cNvPr id="29" name="正方形/長方形 28">
            <a:extLst>
              <a:ext uri="{FF2B5EF4-FFF2-40B4-BE49-F238E27FC236}">
                <a16:creationId xmlns:a16="http://schemas.microsoft.com/office/drawing/2014/main" id="{4DB49CD5-8AB3-109D-E353-D8476D14F23C}"/>
              </a:ext>
            </a:extLst>
          </p:cNvPr>
          <p:cNvSpPr/>
          <p:nvPr userDrawn="1"/>
        </p:nvSpPr>
        <p:spPr>
          <a:xfrm>
            <a:off x="0" y="6611794"/>
            <a:ext cx="12187115" cy="45719"/>
          </a:xfrm>
          <a:prstGeom prst="rect">
            <a:avLst/>
          </a:prstGeom>
          <a:solidFill>
            <a:srgbClr val="004696"/>
          </a:solidFill>
          <a:ln>
            <a:solidFill>
              <a:srgbClr val="0046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88B45B40-3B56-4575-9346-D5728D0F63E3}"/>
              </a:ext>
            </a:extLst>
          </p:cNvPr>
          <p:cNvSpPr/>
          <p:nvPr userDrawn="1"/>
        </p:nvSpPr>
        <p:spPr>
          <a:xfrm>
            <a:off x="549075" y="666202"/>
            <a:ext cx="11079195" cy="54723"/>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411D2752-35D5-23C9-26B3-DF1B511D2DBC}"/>
              </a:ext>
            </a:extLst>
          </p:cNvPr>
          <p:cNvSpPr/>
          <p:nvPr userDrawn="1"/>
        </p:nvSpPr>
        <p:spPr>
          <a:xfrm>
            <a:off x="11868636" y="4857429"/>
            <a:ext cx="324000" cy="173943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8E7851D-7D72-59CA-5F1F-E9145FC00D54}"/>
              </a:ext>
            </a:extLst>
          </p:cNvPr>
          <p:cNvSpPr/>
          <p:nvPr userDrawn="1"/>
        </p:nvSpPr>
        <p:spPr>
          <a:xfrm>
            <a:off x="11868636" y="2703415"/>
            <a:ext cx="324000" cy="144292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a:extLst>
              <a:ext uri="{FF2B5EF4-FFF2-40B4-BE49-F238E27FC236}">
                <a16:creationId xmlns:a16="http://schemas.microsoft.com/office/drawing/2014/main" id="{8B7FD0B0-C7F5-AC4C-2112-D25AE98C2875}"/>
              </a:ext>
            </a:extLst>
          </p:cNvPr>
          <p:cNvCxnSpPr/>
          <p:nvPr userDrawn="1"/>
        </p:nvCxnSpPr>
        <p:spPr>
          <a:xfrm>
            <a:off x="11870871" y="187547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9" name="直線コネクタ 8">
            <a:extLst>
              <a:ext uri="{FF2B5EF4-FFF2-40B4-BE49-F238E27FC236}">
                <a16:creationId xmlns:a16="http://schemas.microsoft.com/office/drawing/2014/main" id="{E53AE2B7-FB61-D058-7789-C03AB961D94F}"/>
              </a:ext>
            </a:extLst>
          </p:cNvPr>
          <p:cNvCxnSpPr/>
          <p:nvPr userDrawn="1"/>
        </p:nvCxnSpPr>
        <p:spPr>
          <a:xfrm>
            <a:off x="11870871" y="48631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0" name="直線コネクタ 9">
            <a:extLst>
              <a:ext uri="{FF2B5EF4-FFF2-40B4-BE49-F238E27FC236}">
                <a16:creationId xmlns:a16="http://schemas.microsoft.com/office/drawing/2014/main" id="{EBF93527-088F-A153-BF18-F0A7B5324EE9}"/>
              </a:ext>
            </a:extLst>
          </p:cNvPr>
          <p:cNvCxnSpPr/>
          <p:nvPr userDrawn="1"/>
        </p:nvCxnSpPr>
        <p:spPr>
          <a:xfrm>
            <a:off x="11870871" y="2708350"/>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1" name="直線コネクタ 10">
            <a:extLst>
              <a:ext uri="{FF2B5EF4-FFF2-40B4-BE49-F238E27FC236}">
                <a16:creationId xmlns:a16="http://schemas.microsoft.com/office/drawing/2014/main" id="{9ABA01A5-5D02-E710-6370-2ED72CC861B0}"/>
              </a:ext>
            </a:extLst>
          </p:cNvPr>
          <p:cNvCxnSpPr/>
          <p:nvPr userDrawn="1"/>
        </p:nvCxnSpPr>
        <p:spPr>
          <a:xfrm>
            <a:off x="11870871" y="3187681"/>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C843102D-FD8E-310E-50B4-3CD50D75BC37}"/>
              </a:ext>
            </a:extLst>
          </p:cNvPr>
          <p:cNvCxnSpPr>
            <a:cxnSpLocks/>
          </p:cNvCxnSpPr>
          <p:nvPr userDrawn="1"/>
        </p:nvCxnSpPr>
        <p:spPr>
          <a:xfrm>
            <a:off x="11761470" y="666202"/>
            <a:ext cx="430530"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17" name="テキスト ボックス 16">
            <a:extLst>
              <a:ext uri="{FF2B5EF4-FFF2-40B4-BE49-F238E27FC236}">
                <a16:creationId xmlns:a16="http://schemas.microsoft.com/office/drawing/2014/main" id="{0B3A4541-F2CF-129A-49F2-C6D608438EE6}"/>
              </a:ext>
            </a:extLst>
          </p:cNvPr>
          <p:cNvSpPr txBox="1"/>
          <p:nvPr userDrawn="1"/>
        </p:nvSpPr>
        <p:spPr>
          <a:xfrm>
            <a:off x="11843517" y="732470"/>
            <a:ext cx="346249" cy="1095813"/>
          </a:xfrm>
          <a:prstGeom prst="rect">
            <a:avLst/>
          </a:prstGeom>
          <a:noFill/>
        </p:spPr>
        <p:txBody>
          <a:bodyPr vert="eaVert" wrap="none" rtlCol="0">
            <a:spAutoFit/>
          </a:bodyPr>
          <a:lstStyle/>
          <a:p>
            <a:r>
              <a:rPr kumimoji="1" lang="ja-JP" altLang="en-US" sz="1050"/>
              <a:t>リスクアナリシス</a:t>
            </a:r>
            <a:endParaRPr kumimoji="1" lang="en-US" altLang="ja-JP" sz="1050"/>
          </a:p>
        </p:txBody>
      </p:sp>
      <p:cxnSp>
        <p:nvCxnSpPr>
          <p:cNvPr id="27" name="直線コネクタ 26">
            <a:extLst>
              <a:ext uri="{FF2B5EF4-FFF2-40B4-BE49-F238E27FC236}">
                <a16:creationId xmlns:a16="http://schemas.microsoft.com/office/drawing/2014/main" id="{E7103726-FB62-25A3-78C0-7F89DEE1770B}"/>
              </a:ext>
            </a:extLst>
          </p:cNvPr>
          <p:cNvCxnSpPr>
            <a:cxnSpLocks/>
          </p:cNvCxnSpPr>
          <p:nvPr userDrawn="1"/>
        </p:nvCxnSpPr>
        <p:spPr>
          <a:xfrm>
            <a:off x="11870871" y="36670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31" name="テキスト ボックス 30">
            <a:extLst>
              <a:ext uri="{FF2B5EF4-FFF2-40B4-BE49-F238E27FC236}">
                <a16:creationId xmlns:a16="http://schemas.microsoft.com/office/drawing/2014/main" id="{78051020-3124-9AF1-51FC-461EE5996C02}"/>
              </a:ext>
            </a:extLst>
          </p:cNvPr>
          <p:cNvSpPr txBox="1"/>
          <p:nvPr userDrawn="1"/>
        </p:nvSpPr>
        <p:spPr>
          <a:xfrm>
            <a:off x="11840866" y="1918670"/>
            <a:ext cx="346249" cy="741550"/>
          </a:xfrm>
          <a:prstGeom prst="rect">
            <a:avLst/>
          </a:prstGeom>
          <a:noFill/>
        </p:spPr>
        <p:txBody>
          <a:bodyPr vert="eaVert" wrap="none" rtlCol="0">
            <a:spAutoFit/>
          </a:bodyPr>
          <a:lstStyle/>
          <a:p>
            <a:r>
              <a:rPr kumimoji="1" lang="ja-JP" altLang="en-US" sz="1050"/>
              <a:t>リスク評価</a:t>
            </a:r>
          </a:p>
        </p:txBody>
      </p:sp>
      <p:sp>
        <p:nvSpPr>
          <p:cNvPr id="32" name="テキスト ボックス 31">
            <a:extLst>
              <a:ext uri="{FF2B5EF4-FFF2-40B4-BE49-F238E27FC236}">
                <a16:creationId xmlns:a16="http://schemas.microsoft.com/office/drawing/2014/main" id="{B7AD76C1-5EEE-70AE-2A3D-2070EC2801B7}"/>
              </a:ext>
            </a:extLst>
          </p:cNvPr>
          <p:cNvSpPr txBox="1"/>
          <p:nvPr userDrawn="1"/>
        </p:nvSpPr>
        <p:spPr>
          <a:xfrm>
            <a:off x="11802640" y="2753957"/>
            <a:ext cx="369332" cy="400110"/>
          </a:xfrm>
          <a:prstGeom prst="rect">
            <a:avLst/>
          </a:prstGeom>
          <a:noFill/>
        </p:spPr>
        <p:txBody>
          <a:bodyPr vert="eaVert" wrap="none" rtlCol="0">
            <a:spAutoFit/>
          </a:bodyPr>
          <a:lstStyle/>
          <a:p>
            <a:pPr algn="ctr"/>
            <a:r>
              <a:rPr kumimoji="1" lang="ja-JP" altLang="en-US" sz="600"/>
              <a:t>健康影響</a:t>
            </a:r>
            <a:br>
              <a:rPr kumimoji="1" lang="en-US" altLang="ja-JP" sz="600"/>
            </a:br>
            <a:r>
              <a:rPr kumimoji="1" lang="ja-JP" altLang="en-US" sz="600"/>
              <a:t>（毒性）</a:t>
            </a:r>
            <a:endParaRPr kumimoji="1" lang="en-US" altLang="ja-JP" sz="800"/>
          </a:p>
        </p:txBody>
      </p:sp>
      <p:sp>
        <p:nvSpPr>
          <p:cNvPr id="33" name="テキスト ボックス 32">
            <a:extLst>
              <a:ext uri="{FF2B5EF4-FFF2-40B4-BE49-F238E27FC236}">
                <a16:creationId xmlns:a16="http://schemas.microsoft.com/office/drawing/2014/main" id="{A91AB6C8-61E5-8463-9D36-01C3E3A67FC6}"/>
              </a:ext>
            </a:extLst>
          </p:cNvPr>
          <p:cNvSpPr txBox="1"/>
          <p:nvPr userDrawn="1"/>
        </p:nvSpPr>
        <p:spPr>
          <a:xfrm>
            <a:off x="11876429" y="3282761"/>
            <a:ext cx="292388" cy="271869"/>
          </a:xfrm>
          <a:prstGeom prst="rect">
            <a:avLst/>
          </a:prstGeom>
          <a:noFill/>
        </p:spPr>
        <p:txBody>
          <a:bodyPr vert="eaVert" wrap="none" rtlCol="0">
            <a:spAutoFit/>
          </a:bodyPr>
          <a:lstStyle/>
          <a:p>
            <a:pPr algn="ctr"/>
            <a:r>
              <a:rPr kumimoji="1" lang="ja-JP" altLang="en-US" sz="700"/>
              <a:t>疫学</a:t>
            </a:r>
            <a:endParaRPr kumimoji="1" lang="en-US" altLang="ja-JP" sz="700"/>
          </a:p>
        </p:txBody>
      </p:sp>
      <p:sp>
        <p:nvSpPr>
          <p:cNvPr id="34" name="テキスト ボックス 33">
            <a:extLst>
              <a:ext uri="{FF2B5EF4-FFF2-40B4-BE49-F238E27FC236}">
                <a16:creationId xmlns:a16="http://schemas.microsoft.com/office/drawing/2014/main" id="{69A011A9-BCF5-05FC-7019-3C0696824170}"/>
              </a:ext>
            </a:extLst>
          </p:cNvPr>
          <p:cNvSpPr txBox="1"/>
          <p:nvPr userDrawn="1"/>
        </p:nvSpPr>
        <p:spPr>
          <a:xfrm>
            <a:off x="11840866" y="4204945"/>
            <a:ext cx="346249" cy="605294"/>
          </a:xfrm>
          <a:prstGeom prst="rect">
            <a:avLst/>
          </a:prstGeom>
          <a:noFill/>
        </p:spPr>
        <p:txBody>
          <a:bodyPr vert="eaVert" wrap="none" rtlCol="0">
            <a:spAutoFit/>
          </a:bodyPr>
          <a:lstStyle/>
          <a:p>
            <a:r>
              <a:rPr kumimoji="1" lang="ja-JP" altLang="en-US" sz="1050"/>
              <a:t>ハザード</a:t>
            </a:r>
          </a:p>
        </p:txBody>
      </p:sp>
      <p:sp>
        <p:nvSpPr>
          <p:cNvPr id="36" name="テキスト ボックス 35">
            <a:extLst>
              <a:ext uri="{FF2B5EF4-FFF2-40B4-BE49-F238E27FC236}">
                <a16:creationId xmlns:a16="http://schemas.microsoft.com/office/drawing/2014/main" id="{21BB28B1-CA99-842D-C71D-FFF6BAECD8C8}"/>
              </a:ext>
            </a:extLst>
          </p:cNvPr>
          <p:cNvSpPr txBox="1"/>
          <p:nvPr userDrawn="1"/>
        </p:nvSpPr>
        <p:spPr>
          <a:xfrm>
            <a:off x="11817783" y="3722141"/>
            <a:ext cx="369332" cy="348813"/>
          </a:xfrm>
          <a:prstGeom prst="rect">
            <a:avLst/>
          </a:prstGeom>
          <a:noFill/>
        </p:spPr>
        <p:txBody>
          <a:bodyPr vert="eaVert" wrap="none" rtlCol="0">
            <a:spAutoFit/>
          </a:bodyPr>
          <a:lstStyle/>
          <a:p>
            <a:pPr algn="ctr"/>
            <a:r>
              <a:rPr kumimoji="1" lang="ja-JP" altLang="en-US" sz="600"/>
              <a:t>分析法</a:t>
            </a:r>
            <a:endParaRPr kumimoji="1" lang="en-US" altLang="ja-JP" sz="600"/>
          </a:p>
          <a:p>
            <a:pPr algn="ctr"/>
            <a:r>
              <a:rPr kumimoji="1" lang="ja-JP" altLang="en-US" sz="600"/>
              <a:t>単位 等</a:t>
            </a:r>
            <a:endParaRPr kumimoji="1" lang="en-US" altLang="ja-JP" sz="600"/>
          </a:p>
        </p:txBody>
      </p:sp>
      <p:cxnSp>
        <p:nvCxnSpPr>
          <p:cNvPr id="37" name="直線コネクタ 36">
            <a:extLst>
              <a:ext uri="{FF2B5EF4-FFF2-40B4-BE49-F238E27FC236}">
                <a16:creationId xmlns:a16="http://schemas.microsoft.com/office/drawing/2014/main" id="{9E1D0D74-7D8A-B393-BD66-399DC49D63F4}"/>
              </a:ext>
            </a:extLst>
          </p:cNvPr>
          <p:cNvCxnSpPr>
            <a:cxnSpLocks/>
          </p:cNvCxnSpPr>
          <p:nvPr userDrawn="1"/>
        </p:nvCxnSpPr>
        <p:spPr>
          <a:xfrm>
            <a:off x="11870871" y="414634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38" name="直線コネクタ 37">
            <a:extLst>
              <a:ext uri="{FF2B5EF4-FFF2-40B4-BE49-F238E27FC236}">
                <a16:creationId xmlns:a16="http://schemas.microsoft.com/office/drawing/2014/main" id="{BCAA25C7-CFFD-95E5-7D1F-6C59A51A21CF}"/>
              </a:ext>
            </a:extLst>
          </p:cNvPr>
          <p:cNvCxnSpPr/>
          <p:nvPr userDrawn="1"/>
        </p:nvCxnSpPr>
        <p:spPr>
          <a:xfrm>
            <a:off x="11870871" y="532329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93B64BB8-CD52-CFA3-7AF0-04A1D1B49207}"/>
              </a:ext>
            </a:extLst>
          </p:cNvPr>
          <p:cNvCxnSpPr>
            <a:cxnSpLocks/>
          </p:cNvCxnSpPr>
          <p:nvPr userDrawn="1"/>
        </p:nvCxnSpPr>
        <p:spPr>
          <a:xfrm>
            <a:off x="11870871" y="5700459"/>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40" name="テキスト ボックス 39">
            <a:extLst>
              <a:ext uri="{FF2B5EF4-FFF2-40B4-BE49-F238E27FC236}">
                <a16:creationId xmlns:a16="http://schemas.microsoft.com/office/drawing/2014/main" id="{83CEFCEC-3C3A-ED01-2B9E-9893F664F444}"/>
              </a:ext>
            </a:extLst>
          </p:cNvPr>
          <p:cNvSpPr txBox="1"/>
          <p:nvPr userDrawn="1"/>
        </p:nvSpPr>
        <p:spPr>
          <a:xfrm>
            <a:off x="11891818" y="4889567"/>
            <a:ext cx="276999" cy="400110"/>
          </a:xfrm>
          <a:prstGeom prst="rect">
            <a:avLst/>
          </a:prstGeom>
          <a:noFill/>
        </p:spPr>
        <p:txBody>
          <a:bodyPr vert="eaVert" wrap="none" rtlCol="0">
            <a:spAutoFit/>
          </a:bodyPr>
          <a:lstStyle/>
          <a:p>
            <a:pPr algn="ctr"/>
            <a:r>
              <a:rPr kumimoji="1" lang="ja-JP" altLang="en-US" sz="600"/>
              <a:t>化学物質</a:t>
            </a:r>
            <a:endParaRPr kumimoji="1" lang="en-US" altLang="ja-JP" sz="800"/>
          </a:p>
        </p:txBody>
      </p:sp>
      <p:sp>
        <p:nvSpPr>
          <p:cNvPr id="41" name="テキスト ボックス 40">
            <a:extLst>
              <a:ext uri="{FF2B5EF4-FFF2-40B4-BE49-F238E27FC236}">
                <a16:creationId xmlns:a16="http://schemas.microsoft.com/office/drawing/2014/main" id="{FB20EE40-34F3-9815-41C0-6C9919A0AF67}"/>
              </a:ext>
            </a:extLst>
          </p:cNvPr>
          <p:cNvSpPr txBox="1"/>
          <p:nvPr userDrawn="1"/>
        </p:nvSpPr>
        <p:spPr>
          <a:xfrm>
            <a:off x="11891818" y="5390789"/>
            <a:ext cx="276999" cy="246221"/>
          </a:xfrm>
          <a:prstGeom prst="rect">
            <a:avLst/>
          </a:prstGeom>
          <a:noFill/>
        </p:spPr>
        <p:txBody>
          <a:bodyPr vert="eaVert" wrap="none" rtlCol="0">
            <a:spAutoFit/>
          </a:bodyPr>
          <a:lstStyle/>
          <a:p>
            <a:pPr algn="ctr"/>
            <a:r>
              <a:rPr kumimoji="1" lang="ja-JP" altLang="en-US" sz="600"/>
              <a:t>生物</a:t>
            </a:r>
            <a:endParaRPr kumimoji="1" lang="en-US" altLang="ja-JP" sz="600"/>
          </a:p>
        </p:txBody>
      </p:sp>
      <p:sp>
        <p:nvSpPr>
          <p:cNvPr id="42" name="テキスト ボックス 41">
            <a:extLst>
              <a:ext uri="{FF2B5EF4-FFF2-40B4-BE49-F238E27FC236}">
                <a16:creationId xmlns:a16="http://schemas.microsoft.com/office/drawing/2014/main" id="{95A58374-9097-D2B2-AAF2-9424A54E7C46}"/>
              </a:ext>
            </a:extLst>
          </p:cNvPr>
          <p:cNvSpPr txBox="1"/>
          <p:nvPr userDrawn="1"/>
        </p:nvSpPr>
        <p:spPr>
          <a:xfrm>
            <a:off x="11891818" y="5763909"/>
            <a:ext cx="276999" cy="323165"/>
          </a:xfrm>
          <a:prstGeom prst="rect">
            <a:avLst/>
          </a:prstGeom>
          <a:noFill/>
        </p:spPr>
        <p:txBody>
          <a:bodyPr vert="eaVert" wrap="none" rtlCol="0">
            <a:spAutoFit/>
          </a:bodyPr>
          <a:lstStyle/>
          <a:p>
            <a:pPr algn="ctr"/>
            <a:r>
              <a:rPr kumimoji="1" lang="ja-JP" altLang="en-US" sz="600"/>
              <a:t>新食品</a:t>
            </a:r>
            <a:endParaRPr kumimoji="1" lang="en-US" altLang="ja-JP" sz="600"/>
          </a:p>
        </p:txBody>
      </p:sp>
      <p:cxnSp>
        <p:nvCxnSpPr>
          <p:cNvPr id="43" name="直線コネクタ 42">
            <a:extLst>
              <a:ext uri="{FF2B5EF4-FFF2-40B4-BE49-F238E27FC236}">
                <a16:creationId xmlns:a16="http://schemas.microsoft.com/office/drawing/2014/main" id="{4B21A35E-8F87-C16E-A57B-D9BAE7F10692}"/>
              </a:ext>
            </a:extLst>
          </p:cNvPr>
          <p:cNvCxnSpPr>
            <a:cxnSpLocks/>
          </p:cNvCxnSpPr>
          <p:nvPr userDrawn="1"/>
        </p:nvCxnSpPr>
        <p:spPr>
          <a:xfrm>
            <a:off x="11870871" y="6133166"/>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44" name="テキスト ボックス 43">
            <a:extLst>
              <a:ext uri="{FF2B5EF4-FFF2-40B4-BE49-F238E27FC236}">
                <a16:creationId xmlns:a16="http://schemas.microsoft.com/office/drawing/2014/main" id="{261572EE-B86A-1429-3400-31CEA8460BCE}"/>
              </a:ext>
            </a:extLst>
          </p:cNvPr>
          <p:cNvSpPr txBox="1"/>
          <p:nvPr userDrawn="1"/>
        </p:nvSpPr>
        <p:spPr>
          <a:xfrm>
            <a:off x="11817783" y="6180357"/>
            <a:ext cx="369332" cy="323165"/>
          </a:xfrm>
          <a:prstGeom prst="rect">
            <a:avLst/>
          </a:prstGeom>
          <a:noFill/>
        </p:spPr>
        <p:txBody>
          <a:bodyPr vert="eaVert" wrap="none" rtlCol="0">
            <a:spAutoFit/>
          </a:bodyPr>
          <a:lstStyle/>
          <a:p>
            <a:pPr algn="ctr"/>
            <a:r>
              <a:rPr kumimoji="1" lang="ja-JP" altLang="en-US" sz="600"/>
              <a:t>放射性</a:t>
            </a:r>
            <a:endParaRPr kumimoji="1" lang="en-US" altLang="ja-JP" sz="600"/>
          </a:p>
          <a:p>
            <a:pPr algn="ctr"/>
            <a:r>
              <a:rPr kumimoji="1" lang="ja-JP" altLang="en-US" sz="600"/>
              <a:t>物質</a:t>
            </a:r>
            <a:endParaRPr kumimoji="1" lang="en-US" altLang="ja-JP" sz="600"/>
          </a:p>
        </p:txBody>
      </p:sp>
    </p:spTree>
    <p:extLst>
      <p:ext uri="{BB962C8B-B14F-4D97-AF65-F5344CB8AC3E}">
        <p14:creationId xmlns:p14="http://schemas.microsoft.com/office/powerpoint/2010/main" val="1013309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30.svg"/><Relationship Id="rId3" Type="http://schemas.openxmlformats.org/officeDocument/2006/relationships/image" Target="../media/image9.svg"/><Relationship Id="rId7" Type="http://schemas.openxmlformats.org/officeDocument/2006/relationships/image" Target="../media/image2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svg"/><Relationship Id="rId10" Type="http://schemas.openxmlformats.org/officeDocument/2006/relationships/image" Target="../media/image32.svg"/><Relationship Id="rId4" Type="http://schemas.openxmlformats.org/officeDocument/2006/relationships/image" Target="../media/image20.png"/><Relationship Id="rId9" Type="http://schemas.openxmlformats.org/officeDocument/2006/relationships/image" Target="../media/image31.png"/></Relationships>
</file>

<file path=ppt/slides/_rels/slide13.xml.rels><?xml version="1.0" encoding="UTF-8" standalone="yes"?>
<Relationships xmlns="http://schemas.openxmlformats.org/package/2006/relationships"><Relationship Id="rId3" Type="http://schemas.openxmlformats.org/officeDocument/2006/relationships/image" Target="../media/image33.sv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34.svg"/><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svg"/><Relationship Id="rId7" Type="http://schemas.openxmlformats.org/officeDocument/2006/relationships/image" Target="../media/image23.sv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svg"/><Relationship Id="rId4" Type="http://schemas.openxmlformats.org/officeDocument/2006/relationships/image" Target="../media/image20.png"/><Relationship Id="rId9" Type="http://schemas.openxmlformats.org/officeDocument/2006/relationships/image" Target="../media/image25.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ED0471-DE48-CE7F-B0AC-B040DE4007E7}"/>
              </a:ext>
            </a:extLst>
          </p:cNvPr>
          <p:cNvSpPr>
            <a:spLocks noGrp="1"/>
          </p:cNvSpPr>
          <p:nvPr>
            <p:ph type="ctrTitle"/>
          </p:nvPr>
        </p:nvSpPr>
        <p:spPr>
          <a:xfrm>
            <a:off x="1524000" y="3065962"/>
            <a:ext cx="9144000" cy="1524181"/>
          </a:xfrm>
        </p:spPr>
        <p:txBody>
          <a:bodyPr anchor="ctr"/>
          <a:lstStyle/>
          <a:p>
            <a:r>
              <a:rPr lang="ja-JP" altLang="en-US" sz="4800"/>
              <a:t>食品安全関係素材集</a:t>
            </a:r>
            <a:endParaRPr kumimoji="1" lang="ja-JP" altLang="en-US" sz="4800"/>
          </a:p>
        </p:txBody>
      </p:sp>
      <p:sp>
        <p:nvSpPr>
          <p:cNvPr id="3" name="字幕 2">
            <a:extLst>
              <a:ext uri="{FF2B5EF4-FFF2-40B4-BE49-F238E27FC236}">
                <a16:creationId xmlns:a16="http://schemas.microsoft.com/office/drawing/2014/main" id="{9989E548-A1CE-A400-322C-3C802909335D}"/>
              </a:ext>
            </a:extLst>
          </p:cNvPr>
          <p:cNvSpPr>
            <a:spLocks noGrp="1"/>
          </p:cNvSpPr>
          <p:nvPr>
            <p:ph type="subTitle" idx="1"/>
          </p:nvPr>
        </p:nvSpPr>
        <p:spPr>
          <a:xfrm>
            <a:off x="5237301" y="4922854"/>
            <a:ext cx="3842903" cy="762091"/>
          </a:xfrm>
        </p:spPr>
        <p:txBody>
          <a:bodyPr>
            <a:normAutofit/>
          </a:bodyPr>
          <a:lstStyle/>
          <a:p>
            <a:r>
              <a:rPr lang="ja-JP" altLang="en-US" sz="2800">
                <a:solidFill>
                  <a:srgbClr val="242424"/>
                </a:solidFill>
              </a:rPr>
              <a:t>食品安全委員会事務局</a:t>
            </a:r>
            <a:endParaRPr lang="en-US" altLang="ja-JP" sz="2800">
              <a:solidFill>
                <a:srgbClr val="242424"/>
              </a:solidFill>
            </a:endParaRPr>
          </a:p>
        </p:txBody>
      </p:sp>
      <p:pic>
        <p:nvPicPr>
          <p:cNvPr id="6" name="図 5">
            <a:extLst>
              <a:ext uri="{FF2B5EF4-FFF2-40B4-BE49-F238E27FC236}">
                <a16:creationId xmlns:a16="http://schemas.microsoft.com/office/drawing/2014/main" id="{7E4811D9-E750-DDDC-53C8-D812B39C5915}"/>
              </a:ext>
            </a:extLst>
          </p:cNvPr>
          <p:cNvPicPr>
            <a:picLocks noChangeAspect="1"/>
          </p:cNvPicPr>
          <p:nvPr/>
        </p:nvPicPr>
        <p:blipFill>
          <a:blip r:embed="rId2"/>
          <a:stretch>
            <a:fillRect/>
          </a:stretch>
        </p:blipFill>
        <p:spPr>
          <a:xfrm>
            <a:off x="3033063" y="4879550"/>
            <a:ext cx="2204239" cy="805395"/>
          </a:xfrm>
          <a:prstGeom prst="rect">
            <a:avLst/>
          </a:prstGeom>
        </p:spPr>
      </p:pic>
      <p:sp>
        <p:nvSpPr>
          <p:cNvPr id="4" name="テキスト ボックス 7">
            <a:extLst>
              <a:ext uri="{FF2B5EF4-FFF2-40B4-BE49-F238E27FC236}">
                <a16:creationId xmlns:a16="http://schemas.microsoft.com/office/drawing/2014/main" id="{832953AE-85BF-C5A4-0B59-F216603D98B8}"/>
              </a:ext>
            </a:extLst>
          </p:cNvPr>
          <p:cNvSpPr txBox="1"/>
          <p:nvPr/>
        </p:nvSpPr>
        <p:spPr>
          <a:xfrm>
            <a:off x="4340269" y="6214396"/>
            <a:ext cx="3973603" cy="303096"/>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ct val="125000"/>
              </a:lnSpc>
              <a:spcBef>
                <a:spcPts val="1000"/>
              </a:spcBef>
              <a:defRPr/>
            </a:pPr>
            <a:r>
              <a:rPr kumimoji="1" lang="en-US" altLang="ja-JP" sz="1200" b="0" i="0" u="none" strike="noStrike" kern="1200" cap="none" spc="0" normalizeH="0" baseline="0" noProof="0" dirty="0">
                <a:ln>
                  <a:noFill/>
                </a:ln>
                <a:solidFill>
                  <a:srgbClr val="242424"/>
                </a:solidFill>
                <a:effectLst/>
                <a:uLnTx/>
                <a:uFillTx/>
                <a:latin typeface="BIZ UDPゴシック"/>
                <a:ea typeface="BIZ UDPゴシック"/>
                <a:cs typeface="+mn-cs"/>
              </a:rPr>
              <a:t>Ver</a:t>
            </a:r>
            <a:r>
              <a:rPr kumimoji="1" lang="ja-JP" altLang="en-US" sz="1200" b="0" i="0" u="none" strike="noStrike" kern="1200" cap="none" spc="0" normalizeH="0" baseline="0" noProof="0">
                <a:ln>
                  <a:noFill/>
                </a:ln>
                <a:solidFill>
                  <a:srgbClr val="242424"/>
                </a:solidFill>
                <a:effectLst/>
                <a:uLnTx/>
                <a:uFillTx/>
                <a:latin typeface="BIZ UDPゴシック"/>
                <a:ea typeface="BIZ UDPゴシック"/>
                <a:cs typeface="+mn-cs"/>
              </a:rPr>
              <a:t> </a:t>
            </a:r>
            <a:r>
              <a:rPr lang="ja-JP" altLang="en-US" sz="1200">
                <a:solidFill>
                  <a:srgbClr val="242424"/>
                </a:solidFill>
                <a:latin typeface="BIZ UDPゴシック"/>
                <a:ea typeface="BIZ UDPゴシック"/>
              </a:rPr>
              <a:t>1.1　20</a:t>
            </a:r>
            <a:r>
              <a:rPr kumimoji="1" lang="ja-JP" altLang="en-US" sz="1200" b="0" i="0" u="none" strike="noStrike" kern="1200" cap="none" spc="0" normalizeH="0" baseline="0" noProof="0">
                <a:ln>
                  <a:noFill/>
                </a:ln>
                <a:solidFill>
                  <a:srgbClr val="242424"/>
                </a:solidFill>
                <a:effectLst/>
                <a:uLnTx/>
                <a:uFillTx/>
                <a:latin typeface="BIZ UDPゴシック"/>
                <a:ea typeface="BIZ UDPゴシック"/>
                <a:cs typeface="+mn-cs"/>
              </a:rPr>
              <a:t>２４．</a:t>
            </a:r>
            <a:r>
              <a:rPr lang="ja-JP" altLang="en-US" sz="1200">
                <a:solidFill>
                  <a:srgbClr val="242424"/>
                </a:solidFill>
                <a:latin typeface="BIZ UDPゴシック"/>
                <a:ea typeface="BIZ UDPゴシック"/>
              </a:rPr>
              <a:t>５発行　2024.11改訂</a:t>
            </a:r>
            <a:endParaRPr kumimoji="1" lang="ja-JP" altLang="en-US" sz="1200" b="0" i="0" u="none" strike="noStrike" kern="1200" cap="none" spc="0" normalizeH="0" baseline="0" noProof="0">
              <a:ln>
                <a:noFill/>
              </a:ln>
              <a:solidFill>
                <a:srgbClr val="242424"/>
              </a:solidFill>
              <a:effectLst/>
              <a:uLnTx/>
              <a:uFillTx/>
              <a:latin typeface="BIZ UDPゴシック"/>
              <a:ea typeface="BIZ UDPゴシック"/>
              <a:cs typeface="+mn-cs"/>
            </a:endParaRPr>
          </a:p>
        </p:txBody>
      </p:sp>
    </p:spTree>
    <p:extLst>
      <p:ext uri="{BB962C8B-B14F-4D97-AF65-F5344CB8AC3E}">
        <p14:creationId xmlns:p14="http://schemas.microsoft.com/office/powerpoint/2010/main" val="764170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9F9FE3-CE1D-8894-67D4-421796261B31}"/>
            </a:ext>
          </a:extLst>
        </p:cNvPr>
        <p:cNvGrpSpPr/>
        <p:nvPr/>
      </p:nvGrpSpPr>
      <p:grpSpPr>
        <a:xfrm>
          <a:off x="0" y="0"/>
          <a:ext cx="0" cy="0"/>
          <a:chOff x="0" y="0"/>
          <a:chExt cx="0" cy="0"/>
        </a:xfrm>
      </p:grpSpPr>
      <p:sp>
        <p:nvSpPr>
          <p:cNvPr id="20" name="四角形: 角を丸くする 19">
            <a:extLst>
              <a:ext uri="{FF2B5EF4-FFF2-40B4-BE49-F238E27FC236}">
                <a16:creationId xmlns:a16="http://schemas.microsoft.com/office/drawing/2014/main" id="{8916903D-3E91-DD1D-6F2C-72D8775A5117}"/>
              </a:ext>
            </a:extLst>
          </p:cNvPr>
          <p:cNvSpPr/>
          <p:nvPr/>
        </p:nvSpPr>
        <p:spPr>
          <a:xfrm>
            <a:off x="6525869" y="867868"/>
            <a:ext cx="5213049" cy="5523505"/>
          </a:xfrm>
          <a:prstGeom prst="roundRect">
            <a:avLst>
              <a:gd name="adj" fmla="val 13335"/>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D6226095-236F-043A-C733-393E506736C3}"/>
              </a:ext>
            </a:extLst>
          </p:cNvPr>
          <p:cNvSpPr/>
          <p:nvPr/>
        </p:nvSpPr>
        <p:spPr>
          <a:xfrm>
            <a:off x="7980806" y="1385740"/>
            <a:ext cx="2869446" cy="254096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F2D9DD1F-C10A-1CE5-F7C3-A3CC58F20B4E}"/>
              </a:ext>
            </a:extLst>
          </p:cNvPr>
          <p:cNvSpPr/>
          <p:nvPr/>
        </p:nvSpPr>
        <p:spPr>
          <a:xfrm>
            <a:off x="8360752" y="3796086"/>
            <a:ext cx="2331959" cy="130622"/>
          </a:xfrm>
          <a:prstGeom prst="rect">
            <a:avLst/>
          </a:prstGeom>
          <a:pattFill prst="wdUpDiag">
            <a:fgClr>
              <a:schemeClr val="accent2">
                <a:lumMod val="20000"/>
                <a:lumOff val="8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 name="タイトル 1">
            <a:extLst>
              <a:ext uri="{FF2B5EF4-FFF2-40B4-BE49-F238E27FC236}">
                <a16:creationId xmlns:a16="http://schemas.microsoft.com/office/drawing/2014/main" id="{3311E5E3-5C14-3843-12C4-169C55AB1B15}"/>
              </a:ext>
            </a:extLst>
          </p:cNvPr>
          <p:cNvSpPr>
            <a:spLocks noGrp="1"/>
          </p:cNvSpPr>
          <p:nvPr>
            <p:ph type="title"/>
          </p:nvPr>
        </p:nvSpPr>
        <p:spPr/>
        <p:txBody>
          <a:bodyPr/>
          <a:lstStyle/>
          <a:p>
            <a:r>
              <a:rPr kumimoji="1" lang="zh-TW" altLang="en-US"/>
              <a:t>体内動態試験（</a:t>
            </a:r>
            <a:r>
              <a:rPr kumimoji="1" lang="en-US" altLang="zh-TW"/>
              <a:t>ADME</a:t>
            </a:r>
            <a:r>
              <a:rPr kumimoji="1" lang="ja-JP" altLang="en-US"/>
              <a:t>試験</a:t>
            </a:r>
            <a:r>
              <a:rPr kumimoji="1" lang="zh-TW" altLang="en-US"/>
              <a:t>）</a:t>
            </a:r>
            <a:endParaRPr kumimoji="1" lang="ja-JP" altLang="en-US"/>
          </a:p>
        </p:txBody>
      </p:sp>
      <p:sp>
        <p:nvSpPr>
          <p:cNvPr id="3" name="コンテンツ プレースホルダー 2">
            <a:extLst>
              <a:ext uri="{FF2B5EF4-FFF2-40B4-BE49-F238E27FC236}">
                <a16:creationId xmlns:a16="http://schemas.microsoft.com/office/drawing/2014/main" id="{E07F814B-1686-789D-38E5-BB89E17B2AA9}"/>
              </a:ext>
            </a:extLst>
          </p:cNvPr>
          <p:cNvSpPr>
            <a:spLocks noGrp="1"/>
          </p:cNvSpPr>
          <p:nvPr>
            <p:ph idx="1"/>
          </p:nvPr>
        </p:nvSpPr>
        <p:spPr>
          <a:xfrm>
            <a:off x="453083" y="2433442"/>
            <a:ext cx="4416404" cy="4424558"/>
          </a:xfrm>
        </p:spPr>
        <p:txBody>
          <a:bodyPr vert="horz" lIns="91440" tIns="45720" rIns="91440" bIns="45720" rtlCol="0" anchor="t">
            <a:noAutofit/>
          </a:bodyPr>
          <a:lstStyle/>
          <a:p>
            <a:pPr marL="0" indent="0">
              <a:buNone/>
            </a:pPr>
            <a:r>
              <a:rPr kumimoji="1" lang="ja-JP" altLang="en-US" sz="1800"/>
              <a:t>ある物質を動物に投与して、その物質の体内動態（吸収、分布、代謝、排泄等）に関する科学的知見を得るための試験のこと</a:t>
            </a:r>
            <a:endParaRPr kumimoji="1" lang="en-US" altLang="ja-JP" sz="1800"/>
          </a:p>
        </p:txBody>
      </p:sp>
      <p:sp>
        <p:nvSpPr>
          <p:cNvPr id="10" name="テキスト ボックス 9">
            <a:extLst>
              <a:ext uri="{FF2B5EF4-FFF2-40B4-BE49-F238E27FC236}">
                <a16:creationId xmlns:a16="http://schemas.microsoft.com/office/drawing/2014/main" id="{DCD5303E-DC97-DCCB-9785-A689C01971D1}"/>
              </a:ext>
            </a:extLst>
          </p:cNvPr>
          <p:cNvSpPr txBox="1"/>
          <p:nvPr/>
        </p:nvSpPr>
        <p:spPr>
          <a:xfrm>
            <a:off x="6732057" y="1473285"/>
            <a:ext cx="1257865" cy="954107"/>
          </a:xfrm>
          <a:prstGeom prst="rect">
            <a:avLst/>
          </a:prstGeom>
          <a:noFill/>
        </p:spPr>
        <p:txBody>
          <a:bodyPr wrap="square">
            <a:spAutoFit/>
          </a:bodyPr>
          <a:lstStyle/>
          <a:p>
            <a:pPr algn="r"/>
            <a:r>
              <a:rPr lang="en-US" altLang="ja-JP" sz="1400" err="1"/>
              <a:t>C</a:t>
            </a:r>
            <a:r>
              <a:rPr lang="en-US" altLang="ja-JP" sz="900" err="1"/>
              <a:t>max</a:t>
            </a:r>
            <a:r>
              <a:rPr lang="ja-JP" altLang="en-US" sz="1400"/>
              <a:t>：</a:t>
            </a:r>
            <a:endParaRPr lang="en-US" altLang="ja-JP" sz="1400"/>
          </a:p>
          <a:p>
            <a:pPr algn="r"/>
            <a:r>
              <a:rPr lang="ja-JP" altLang="en-US" sz="1400"/>
              <a:t>最高血中</a:t>
            </a:r>
            <a:endParaRPr lang="en-US" altLang="ja-JP" sz="1400"/>
          </a:p>
          <a:p>
            <a:pPr algn="r"/>
            <a:r>
              <a:rPr lang="ja-JP" altLang="en-US" sz="1400"/>
              <a:t>濃度</a:t>
            </a:r>
          </a:p>
          <a:p>
            <a:pPr algn="r"/>
            <a:endParaRPr lang="ja-JP" altLang="en-US" sz="1400"/>
          </a:p>
        </p:txBody>
      </p:sp>
      <p:sp>
        <p:nvSpPr>
          <p:cNvPr id="12" name="テキスト ボックス 11">
            <a:extLst>
              <a:ext uri="{FF2B5EF4-FFF2-40B4-BE49-F238E27FC236}">
                <a16:creationId xmlns:a16="http://schemas.microsoft.com/office/drawing/2014/main" id="{369E1DCC-5740-F125-EE6B-FB511AC8B9CD}"/>
              </a:ext>
            </a:extLst>
          </p:cNvPr>
          <p:cNvSpPr txBox="1"/>
          <p:nvPr/>
        </p:nvSpPr>
        <p:spPr>
          <a:xfrm>
            <a:off x="7828626" y="3926710"/>
            <a:ext cx="1955061" cy="738664"/>
          </a:xfrm>
          <a:prstGeom prst="rect">
            <a:avLst/>
          </a:prstGeom>
          <a:noFill/>
        </p:spPr>
        <p:txBody>
          <a:bodyPr wrap="square">
            <a:spAutoFit/>
          </a:bodyPr>
          <a:lstStyle/>
          <a:p>
            <a:pPr algn="ctr"/>
            <a:r>
              <a:rPr lang="ja-JP" altLang="en-US" sz="1400"/>
              <a:t>Tmax：</a:t>
            </a:r>
            <a:endParaRPr lang="en-US" altLang="ja-JP" sz="1400"/>
          </a:p>
          <a:p>
            <a:pPr algn="ctr"/>
            <a:r>
              <a:rPr lang="ja-JP" altLang="en-US" sz="1400"/>
              <a:t>最高血中濃度</a:t>
            </a:r>
            <a:endParaRPr lang="en-US" altLang="ja-JP" sz="1400"/>
          </a:p>
          <a:p>
            <a:pPr algn="ctr"/>
            <a:r>
              <a:rPr lang="ja-JP" altLang="en-US" sz="1400"/>
              <a:t>到達時間</a:t>
            </a:r>
          </a:p>
        </p:txBody>
      </p:sp>
      <p:sp>
        <p:nvSpPr>
          <p:cNvPr id="13" name="テキスト ボックス 12">
            <a:extLst>
              <a:ext uri="{FF2B5EF4-FFF2-40B4-BE49-F238E27FC236}">
                <a16:creationId xmlns:a16="http://schemas.microsoft.com/office/drawing/2014/main" id="{0B7ECCF1-9781-E2CD-0FE9-C5B2259C4A82}"/>
              </a:ext>
            </a:extLst>
          </p:cNvPr>
          <p:cNvSpPr txBox="1"/>
          <p:nvPr/>
        </p:nvSpPr>
        <p:spPr>
          <a:xfrm>
            <a:off x="9754515" y="1505895"/>
            <a:ext cx="1764998" cy="1154162"/>
          </a:xfrm>
          <a:prstGeom prst="rect">
            <a:avLst/>
          </a:prstGeom>
          <a:noFill/>
        </p:spPr>
        <p:txBody>
          <a:bodyPr wrap="square">
            <a:spAutoFit/>
          </a:bodyPr>
          <a:lstStyle/>
          <a:p>
            <a:r>
              <a:rPr lang="en-US" altLang="ja-JP" sz="1400"/>
              <a:t>T</a:t>
            </a:r>
            <a:r>
              <a:rPr lang="en-US" altLang="ja-JP" sz="900"/>
              <a:t>1/2</a:t>
            </a:r>
            <a:r>
              <a:rPr lang="ja-JP" altLang="en-US" sz="1400"/>
              <a:t>：</a:t>
            </a:r>
            <a:br>
              <a:rPr lang="en-US" altLang="ja-JP" sz="1400"/>
            </a:br>
            <a:r>
              <a:rPr lang="ja-JP" altLang="en-US" sz="1400"/>
              <a:t>血中濃度半減期</a:t>
            </a:r>
            <a:endParaRPr lang="en-US" altLang="ja-JP" sz="1400"/>
          </a:p>
          <a:p>
            <a:endParaRPr lang="ja-JP" altLang="en-US" sz="500"/>
          </a:p>
          <a:p>
            <a:r>
              <a:rPr lang="ja-JP" altLang="en-US" sz="1200"/>
              <a:t>血中濃度が最高濃度に達してから半分に減少するまでの時間</a:t>
            </a:r>
          </a:p>
        </p:txBody>
      </p:sp>
      <p:sp>
        <p:nvSpPr>
          <p:cNvPr id="15" name="フリーフォーム: 図形 14">
            <a:extLst>
              <a:ext uri="{FF2B5EF4-FFF2-40B4-BE49-F238E27FC236}">
                <a16:creationId xmlns:a16="http://schemas.microsoft.com/office/drawing/2014/main" id="{62ED551E-A7AA-EEC5-4EB0-C09121C67830}"/>
              </a:ext>
            </a:extLst>
          </p:cNvPr>
          <p:cNvSpPr/>
          <p:nvPr/>
        </p:nvSpPr>
        <p:spPr>
          <a:xfrm>
            <a:off x="7980808" y="1917788"/>
            <a:ext cx="2708477" cy="2017603"/>
          </a:xfrm>
          <a:custGeom>
            <a:avLst/>
            <a:gdLst>
              <a:gd name="connsiteX0" fmla="*/ 0 w 2928395"/>
              <a:gd name="connsiteY0" fmla="*/ 2014552 h 2014552"/>
              <a:gd name="connsiteX1" fmla="*/ 648183 w 2928395"/>
              <a:gd name="connsiteY1" fmla="*/ 232051 h 2014552"/>
              <a:gd name="connsiteX2" fmla="*/ 1481560 w 2928395"/>
              <a:gd name="connsiteY2" fmla="*/ 139454 h 2014552"/>
              <a:gd name="connsiteX3" fmla="*/ 2222340 w 2928395"/>
              <a:gd name="connsiteY3" fmla="*/ 1320071 h 2014552"/>
              <a:gd name="connsiteX4" fmla="*/ 2928395 w 2928395"/>
              <a:gd name="connsiteY4" fmla="*/ 1817783 h 2014552"/>
              <a:gd name="connsiteX0" fmla="*/ 0 w 3342656"/>
              <a:gd name="connsiteY0" fmla="*/ 2014552 h 2014552"/>
              <a:gd name="connsiteX1" fmla="*/ 648183 w 3342656"/>
              <a:gd name="connsiteY1" fmla="*/ 232051 h 2014552"/>
              <a:gd name="connsiteX2" fmla="*/ 1481560 w 3342656"/>
              <a:gd name="connsiteY2" fmla="*/ 139454 h 2014552"/>
              <a:gd name="connsiteX3" fmla="*/ 2222340 w 3342656"/>
              <a:gd name="connsiteY3" fmla="*/ 1320071 h 2014552"/>
              <a:gd name="connsiteX4" fmla="*/ 3342656 w 3342656"/>
              <a:gd name="connsiteY4" fmla="*/ 1852507 h 2014552"/>
              <a:gd name="connsiteX0" fmla="*/ 0 w 3342656"/>
              <a:gd name="connsiteY0" fmla="*/ 2050537 h 2050537"/>
              <a:gd name="connsiteX1" fmla="*/ 648183 w 3342656"/>
              <a:gd name="connsiteY1" fmla="*/ 268036 h 2050537"/>
              <a:gd name="connsiteX2" fmla="*/ 1481560 w 3342656"/>
              <a:gd name="connsiteY2" fmla="*/ 175439 h 2050537"/>
              <a:gd name="connsiteX3" fmla="*/ 3342656 w 3342656"/>
              <a:gd name="connsiteY3" fmla="*/ 1888492 h 2050537"/>
              <a:gd name="connsiteX0" fmla="*/ 0 w 3342656"/>
              <a:gd name="connsiteY0" fmla="*/ 2316561 h 2316561"/>
              <a:gd name="connsiteX1" fmla="*/ 648183 w 3342656"/>
              <a:gd name="connsiteY1" fmla="*/ 534060 h 2316561"/>
              <a:gd name="connsiteX2" fmla="*/ 1481560 w 3342656"/>
              <a:gd name="connsiteY2" fmla="*/ 441463 h 2316561"/>
              <a:gd name="connsiteX3" fmla="*/ 3342656 w 3342656"/>
              <a:gd name="connsiteY3" fmla="*/ 2154516 h 2316561"/>
              <a:gd name="connsiteX0" fmla="*/ 0 w 3342656"/>
              <a:gd name="connsiteY0" fmla="*/ 2017618 h 2017618"/>
              <a:gd name="connsiteX1" fmla="*/ 648183 w 3342656"/>
              <a:gd name="connsiteY1" fmla="*/ 235117 h 2017618"/>
              <a:gd name="connsiteX2" fmla="*/ 1767256 w 3342656"/>
              <a:gd name="connsiteY2" fmla="*/ 605508 h 2017618"/>
              <a:gd name="connsiteX3" fmla="*/ 3342656 w 3342656"/>
              <a:gd name="connsiteY3" fmla="*/ 1855573 h 2017618"/>
              <a:gd name="connsiteX0" fmla="*/ 0 w 3342656"/>
              <a:gd name="connsiteY0" fmla="*/ 2017618 h 2017618"/>
              <a:gd name="connsiteX1" fmla="*/ 648183 w 3342656"/>
              <a:gd name="connsiteY1" fmla="*/ 235117 h 2017618"/>
              <a:gd name="connsiteX2" fmla="*/ 1767256 w 3342656"/>
              <a:gd name="connsiteY2" fmla="*/ 605508 h 2017618"/>
              <a:gd name="connsiteX3" fmla="*/ 3342656 w 3342656"/>
              <a:gd name="connsiteY3" fmla="*/ 1855573 h 2017618"/>
            </a:gdLst>
            <a:ahLst/>
            <a:cxnLst>
              <a:cxn ang="0">
                <a:pos x="connsiteX0" y="connsiteY0"/>
              </a:cxn>
              <a:cxn ang="0">
                <a:pos x="connsiteX1" y="connsiteY1"/>
              </a:cxn>
              <a:cxn ang="0">
                <a:pos x="connsiteX2" y="connsiteY2"/>
              </a:cxn>
              <a:cxn ang="0">
                <a:pos x="connsiteX3" y="connsiteY3"/>
              </a:cxn>
            </a:cxnLst>
            <a:rect l="l" t="t" r="r" b="b"/>
            <a:pathLst>
              <a:path w="3342656" h="2017618">
                <a:moveTo>
                  <a:pt x="0" y="2017618"/>
                </a:moveTo>
                <a:cubicBezTo>
                  <a:pt x="200628" y="1282625"/>
                  <a:pt x="353640" y="470469"/>
                  <a:pt x="648183" y="235117"/>
                </a:cubicBezTo>
                <a:cubicBezTo>
                  <a:pt x="942726" y="-235"/>
                  <a:pt x="1318177" y="-278027"/>
                  <a:pt x="1767256" y="605508"/>
                </a:cubicBezTo>
                <a:cubicBezTo>
                  <a:pt x="2216335" y="1489043"/>
                  <a:pt x="2669232" y="1707032"/>
                  <a:pt x="3342656" y="1855573"/>
                </a:cubicBezTo>
              </a:path>
            </a:pathLst>
          </a:custGeom>
          <a:pattFill prst="wdUpDiag">
            <a:fgClr>
              <a:schemeClr val="accent2">
                <a:lumMod val="20000"/>
                <a:lumOff val="80000"/>
              </a:schemeClr>
            </a:fgClr>
            <a:bgClr>
              <a:schemeClr val="bg1"/>
            </a:bgClr>
          </a:patt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9B0B4CC7-3934-9DB7-93EF-C35E2D8F4CA7}"/>
              </a:ext>
            </a:extLst>
          </p:cNvPr>
          <p:cNvSpPr txBox="1"/>
          <p:nvPr/>
        </p:nvSpPr>
        <p:spPr>
          <a:xfrm>
            <a:off x="6703373" y="2278842"/>
            <a:ext cx="615553" cy="1471638"/>
          </a:xfrm>
          <a:prstGeom prst="rect">
            <a:avLst/>
          </a:prstGeom>
          <a:noFill/>
        </p:spPr>
        <p:txBody>
          <a:bodyPr vert="eaVert" wrap="square">
            <a:spAutoFit/>
          </a:bodyPr>
          <a:lstStyle/>
          <a:p>
            <a:r>
              <a:rPr lang="ja-JP" altLang="en-US" sz="1400"/>
              <a:t>投与した物質の血中濃度</a:t>
            </a:r>
          </a:p>
        </p:txBody>
      </p:sp>
      <p:sp>
        <p:nvSpPr>
          <p:cNvPr id="17" name="テキスト ボックス 16">
            <a:extLst>
              <a:ext uri="{FF2B5EF4-FFF2-40B4-BE49-F238E27FC236}">
                <a16:creationId xmlns:a16="http://schemas.microsoft.com/office/drawing/2014/main" id="{0C615EAE-B5CF-308A-4BAD-5A2936E98FC7}"/>
              </a:ext>
            </a:extLst>
          </p:cNvPr>
          <p:cNvSpPr txBox="1"/>
          <p:nvPr/>
        </p:nvSpPr>
        <p:spPr>
          <a:xfrm>
            <a:off x="10533710" y="3948341"/>
            <a:ext cx="697700" cy="523220"/>
          </a:xfrm>
          <a:prstGeom prst="rect">
            <a:avLst/>
          </a:prstGeom>
          <a:noFill/>
        </p:spPr>
        <p:txBody>
          <a:bodyPr wrap="square">
            <a:spAutoFit/>
          </a:bodyPr>
          <a:lstStyle/>
          <a:p>
            <a:r>
              <a:rPr lang="ja-JP" altLang="en-US" sz="1400"/>
              <a:t>経過時間</a:t>
            </a:r>
          </a:p>
        </p:txBody>
      </p:sp>
      <p:sp>
        <p:nvSpPr>
          <p:cNvPr id="28" name="フリーフォーム: 図形 27">
            <a:extLst>
              <a:ext uri="{FF2B5EF4-FFF2-40B4-BE49-F238E27FC236}">
                <a16:creationId xmlns:a16="http://schemas.microsoft.com/office/drawing/2014/main" id="{1AC0B4EE-F250-E6C0-A294-225CB8DF3945}"/>
              </a:ext>
            </a:extLst>
          </p:cNvPr>
          <p:cNvSpPr/>
          <p:nvPr/>
        </p:nvSpPr>
        <p:spPr>
          <a:xfrm flipH="1" flipV="1">
            <a:off x="7980808" y="1917773"/>
            <a:ext cx="907314" cy="2008938"/>
          </a:xfrm>
          <a:custGeom>
            <a:avLst/>
            <a:gdLst>
              <a:gd name="connsiteX0" fmla="*/ 0 w 2569580"/>
              <a:gd name="connsiteY0" fmla="*/ 0 h 2314937"/>
              <a:gd name="connsiteX1" fmla="*/ 0 w 2569580"/>
              <a:gd name="connsiteY1" fmla="*/ 2314937 h 2314937"/>
              <a:gd name="connsiteX2" fmla="*/ 2569580 w 2569580"/>
              <a:gd name="connsiteY2" fmla="*/ 2314937 h 2314937"/>
            </a:gdLst>
            <a:ahLst/>
            <a:cxnLst>
              <a:cxn ang="0">
                <a:pos x="connsiteX0" y="connsiteY0"/>
              </a:cxn>
              <a:cxn ang="0">
                <a:pos x="connsiteX1" y="connsiteY1"/>
              </a:cxn>
              <a:cxn ang="0">
                <a:pos x="connsiteX2" y="connsiteY2"/>
              </a:cxn>
            </a:cxnLst>
            <a:rect l="l" t="t" r="r" b="b"/>
            <a:pathLst>
              <a:path w="2569580" h="2314937">
                <a:moveTo>
                  <a:pt x="0" y="0"/>
                </a:moveTo>
                <a:lnTo>
                  <a:pt x="0" y="2314937"/>
                </a:lnTo>
                <a:lnTo>
                  <a:pt x="2569580" y="2314937"/>
                </a:lnTo>
              </a:path>
            </a:pathLst>
          </a:custGeom>
          <a:noFill/>
          <a:ln w="127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リーフォーム: 図形 28">
            <a:extLst>
              <a:ext uri="{FF2B5EF4-FFF2-40B4-BE49-F238E27FC236}">
                <a16:creationId xmlns:a16="http://schemas.microsoft.com/office/drawing/2014/main" id="{9BE8F369-8FE5-4C64-42C4-4627D2FAC83E}"/>
              </a:ext>
            </a:extLst>
          </p:cNvPr>
          <p:cNvSpPr/>
          <p:nvPr/>
        </p:nvSpPr>
        <p:spPr>
          <a:xfrm flipH="1" flipV="1">
            <a:off x="7980806" y="2926325"/>
            <a:ext cx="1597307" cy="1000385"/>
          </a:xfrm>
          <a:custGeom>
            <a:avLst/>
            <a:gdLst>
              <a:gd name="connsiteX0" fmla="*/ 0 w 2569580"/>
              <a:gd name="connsiteY0" fmla="*/ 0 h 2314937"/>
              <a:gd name="connsiteX1" fmla="*/ 0 w 2569580"/>
              <a:gd name="connsiteY1" fmla="*/ 2314937 h 2314937"/>
              <a:gd name="connsiteX2" fmla="*/ 2569580 w 2569580"/>
              <a:gd name="connsiteY2" fmla="*/ 2314937 h 2314937"/>
            </a:gdLst>
            <a:ahLst/>
            <a:cxnLst>
              <a:cxn ang="0">
                <a:pos x="connsiteX0" y="connsiteY0"/>
              </a:cxn>
              <a:cxn ang="0">
                <a:pos x="connsiteX1" y="connsiteY1"/>
              </a:cxn>
              <a:cxn ang="0">
                <a:pos x="connsiteX2" y="connsiteY2"/>
              </a:cxn>
            </a:cxnLst>
            <a:rect l="l" t="t" r="r" b="b"/>
            <a:pathLst>
              <a:path w="2569580" h="2314937">
                <a:moveTo>
                  <a:pt x="0" y="0"/>
                </a:moveTo>
                <a:lnTo>
                  <a:pt x="0" y="2314937"/>
                </a:lnTo>
                <a:lnTo>
                  <a:pt x="2569580" y="2314937"/>
                </a:lnTo>
              </a:path>
            </a:pathLst>
          </a:custGeom>
          <a:noFill/>
          <a:ln w="127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28E58113-1234-CA77-5DF6-ADF10CEED352}"/>
              </a:ext>
            </a:extLst>
          </p:cNvPr>
          <p:cNvSpPr txBox="1"/>
          <p:nvPr/>
        </p:nvSpPr>
        <p:spPr>
          <a:xfrm>
            <a:off x="7105581" y="4796469"/>
            <a:ext cx="4255072" cy="1477328"/>
          </a:xfrm>
          <a:prstGeom prst="rect">
            <a:avLst/>
          </a:prstGeom>
          <a:noFill/>
        </p:spPr>
        <p:txBody>
          <a:bodyPr wrap="square">
            <a:spAutoFit/>
          </a:bodyPr>
          <a:lstStyle/>
          <a:p>
            <a:r>
              <a:rPr lang="ja-JP" altLang="en-US" sz="1400"/>
              <a:t>血中濃度−時間曲線下面積</a:t>
            </a:r>
            <a:br>
              <a:rPr lang="en-US" altLang="ja-JP" sz="1400"/>
            </a:br>
            <a:r>
              <a:rPr lang="ja-JP" altLang="en-US" sz="1400"/>
              <a:t>（血中濃度曲線下面積</a:t>
            </a:r>
            <a:r>
              <a:rPr lang="en-US" altLang="ja-JP" sz="1400"/>
              <a:t>,</a:t>
            </a:r>
            <a:r>
              <a:rPr lang="ja-JP" altLang="en-US" sz="1400"/>
              <a:t> </a:t>
            </a:r>
            <a:r>
              <a:rPr lang="en-US" altLang="ja-JP" sz="1400"/>
              <a:t>AUC</a:t>
            </a:r>
            <a:r>
              <a:rPr lang="ja-JP" altLang="en-US" sz="1400"/>
              <a:t>）</a:t>
            </a:r>
          </a:p>
          <a:p>
            <a:endParaRPr lang="en-US" altLang="ja-JP" sz="600"/>
          </a:p>
          <a:p>
            <a:r>
              <a:rPr lang="ja-JP" altLang="en-US" sz="1400"/>
              <a:t>血中濃度の時間経過を表した曲線と横軸（時間軸）によって囲まれた部分の面積</a:t>
            </a:r>
            <a:endParaRPr lang="en-US" altLang="ja-JP" sz="1400"/>
          </a:p>
          <a:p>
            <a:r>
              <a:rPr lang="ja-JP" altLang="en-US" sz="1400"/>
              <a:t>体内にどの程度吸収されたかあるいは</a:t>
            </a:r>
            <a:br>
              <a:rPr lang="en-US" altLang="ja-JP" sz="1400"/>
            </a:br>
            <a:r>
              <a:rPr lang="ja-JP" altLang="en-US" sz="1400"/>
              <a:t>ばく露されたかを示す指標</a:t>
            </a:r>
          </a:p>
        </p:txBody>
      </p:sp>
      <p:sp>
        <p:nvSpPr>
          <p:cNvPr id="11" name="テキスト ボックス 10">
            <a:extLst>
              <a:ext uri="{FF2B5EF4-FFF2-40B4-BE49-F238E27FC236}">
                <a16:creationId xmlns:a16="http://schemas.microsoft.com/office/drawing/2014/main" id="{26D63DEC-6342-E939-9816-F02FBCADEB36}"/>
              </a:ext>
            </a:extLst>
          </p:cNvPr>
          <p:cNvSpPr txBox="1"/>
          <p:nvPr/>
        </p:nvSpPr>
        <p:spPr>
          <a:xfrm>
            <a:off x="393771" y="867868"/>
            <a:ext cx="6070066" cy="1276055"/>
          </a:xfrm>
          <a:prstGeom prst="rect">
            <a:avLst/>
          </a:prstGeom>
          <a:noFill/>
        </p:spPr>
        <p:txBody>
          <a:bodyPr wrap="square">
            <a:spAutoFit/>
          </a:bodyPr>
          <a:lstStyle/>
          <a:p>
            <a:pPr marL="0" marR="0" lvl="0" indent="0" algn="l"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zh-TW" altLang="en-US" sz="2800" b="0" i="0" u="none" strike="noStrike" kern="1200" cap="none" spc="0" normalizeH="0" baseline="0" noProof="0">
                <a:ln>
                  <a:noFill/>
                </a:ln>
                <a:solidFill>
                  <a:prstClr val="black"/>
                </a:solidFill>
                <a:effectLst/>
                <a:uLnTx/>
                <a:uFillTx/>
                <a:latin typeface="BIZ UDPゴシック"/>
                <a:ea typeface="BIZ UDPゴシック"/>
                <a:cs typeface="+mn-cs"/>
              </a:rPr>
              <a:t>体内動態試験</a:t>
            </a:r>
            <a:r>
              <a:rPr kumimoji="1" lang="ja-JP" altLang="en-US" sz="2400" b="0" i="0" u="none" strike="noStrike" kern="1200" cap="none" spc="0" normalizeH="0" baseline="0" noProof="0">
                <a:ln>
                  <a:noFill/>
                </a:ln>
                <a:solidFill>
                  <a:prstClr val="black"/>
                </a:solidFill>
                <a:effectLst/>
                <a:uLnTx/>
                <a:uFillTx/>
                <a:latin typeface="BIZ UDPゴシック"/>
                <a:ea typeface="BIZ UDPゴシック"/>
                <a:cs typeface="+mn-cs"/>
              </a:rPr>
              <a:t>（</a:t>
            </a:r>
            <a:r>
              <a:rPr kumimoji="1" lang="en-US" altLang="ja-JP" sz="2400" b="0" i="0" u="none" strike="noStrike" kern="1200" cap="none" spc="0" normalizeH="0" baseline="0" noProof="0">
                <a:ln>
                  <a:noFill/>
                </a:ln>
                <a:solidFill>
                  <a:prstClr val="black"/>
                </a:solidFill>
                <a:effectLst/>
                <a:uLnTx/>
                <a:uFillTx/>
                <a:latin typeface="BIZ UDPゴシック"/>
                <a:ea typeface="BIZ UDPゴシック"/>
                <a:cs typeface="+mn-cs"/>
              </a:rPr>
              <a:t>ADME</a:t>
            </a:r>
            <a:r>
              <a:rPr kumimoji="1" lang="ja-JP" altLang="en-US" sz="2400" b="0" i="0" u="none" strike="noStrike" kern="1200" cap="none" spc="0" normalizeH="0" baseline="0" noProof="0">
                <a:ln>
                  <a:noFill/>
                </a:ln>
                <a:solidFill>
                  <a:prstClr val="black"/>
                </a:solidFill>
                <a:effectLst/>
                <a:uLnTx/>
                <a:uFillTx/>
                <a:latin typeface="BIZ UDPゴシック"/>
                <a:ea typeface="BIZ UDPゴシック"/>
                <a:cs typeface="+mn-cs"/>
              </a:rPr>
              <a:t>試験）</a:t>
            </a:r>
            <a:br>
              <a:rPr kumimoji="1" lang="en-US" altLang="ja-JP" sz="2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b="0" i="0" u="none" strike="noStrike" kern="1200" cap="none" spc="0" normalizeH="0" baseline="0" noProof="0">
                <a:ln>
                  <a:noFill/>
                </a:ln>
                <a:solidFill>
                  <a:prstClr val="black"/>
                </a:solidFill>
                <a:effectLst/>
                <a:uLnTx/>
                <a:uFillTx/>
                <a:latin typeface="BIZ UDPゴシック"/>
                <a:ea typeface="BIZ UDPゴシック"/>
                <a:cs typeface="+mn-cs"/>
              </a:rPr>
              <a:t>（</a:t>
            </a:r>
            <a:r>
              <a:rPr kumimoji="1" lang="zh-TW" altLang="en-US" b="0" i="0" u="none" strike="noStrike" kern="1200" cap="none" spc="0" normalizeH="0" baseline="0" noProof="0">
                <a:ln>
                  <a:noFill/>
                </a:ln>
                <a:solidFill>
                  <a:prstClr val="black"/>
                </a:solidFill>
                <a:effectLst/>
                <a:uLnTx/>
                <a:uFillTx/>
                <a:latin typeface="BIZ UDPゴシック"/>
                <a:ea typeface="BIZ UDPゴシック"/>
                <a:cs typeface="+mn-cs"/>
              </a:rPr>
              <a:t>動物体内運命試験、薬物動態試験</a:t>
            </a:r>
            <a:r>
              <a:rPr kumimoji="1" lang="ja-JP" altLang="en-US" b="0" i="0" u="none" strike="noStrike" kern="1200" cap="none" spc="0" normalizeH="0" baseline="0" noProof="0">
                <a:ln>
                  <a:noFill/>
                </a:ln>
                <a:solidFill>
                  <a:prstClr val="black"/>
                </a:solidFill>
                <a:effectLst/>
                <a:uLnTx/>
                <a:uFillTx/>
                <a:latin typeface="BIZ UDPゴシック"/>
                <a:ea typeface="BIZ UDPゴシック"/>
                <a:cs typeface="+mn-cs"/>
              </a:rPr>
              <a:t>）</a:t>
            </a:r>
            <a:br>
              <a:rPr kumimoji="1" lang="en-US" altLang="zh-TW" sz="16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zh-TW" altLang="en-US" sz="1600" b="0" i="0" u="none" strike="noStrike" kern="1200" cap="none" spc="0" normalizeH="0" baseline="0" noProof="0">
                <a:ln>
                  <a:noFill/>
                </a:ln>
                <a:solidFill>
                  <a:prstClr val="black"/>
                </a:solidFill>
                <a:effectLst/>
                <a:uLnTx/>
                <a:uFillTx/>
                <a:latin typeface="BIZ UDPゴシック"/>
                <a:ea typeface="BIZ UDPゴシック"/>
                <a:cs typeface="+mn-cs"/>
              </a:rPr>
              <a:t>（</a:t>
            </a:r>
            <a:r>
              <a:rPr kumimoji="1" lang="en-US" altLang="zh-TW" sz="1600" b="0" i="0" u="sng" strike="noStrike" kern="1200" cap="none" spc="0" normalizeH="0" baseline="0" noProof="0">
                <a:ln>
                  <a:noFill/>
                </a:ln>
                <a:solidFill>
                  <a:prstClr val="black"/>
                </a:solidFill>
                <a:effectLst/>
                <a:uLnTx/>
                <a:uFillTx/>
                <a:latin typeface="BIZ UDPゴシック"/>
                <a:ea typeface="BIZ UDPゴシック"/>
                <a:cs typeface="+mn-cs"/>
              </a:rPr>
              <a:t>A</a:t>
            </a:r>
            <a:r>
              <a:rPr kumimoji="1" lang="en-US" altLang="zh-TW" sz="1600" b="0" i="0" u="none" strike="noStrike" kern="1200" cap="none" spc="0" normalizeH="0" baseline="0" noProof="0">
                <a:ln>
                  <a:noFill/>
                </a:ln>
                <a:solidFill>
                  <a:prstClr val="black"/>
                </a:solidFill>
                <a:effectLst/>
                <a:uLnTx/>
                <a:uFillTx/>
                <a:latin typeface="BIZ UDPゴシック"/>
                <a:ea typeface="BIZ UDPゴシック"/>
                <a:cs typeface="+mn-cs"/>
              </a:rPr>
              <a:t>bsorption, </a:t>
            </a:r>
            <a:r>
              <a:rPr kumimoji="1" lang="en-US" altLang="zh-TW" sz="1600" b="0" i="0" u="sng" strike="noStrike" kern="1200" cap="none" spc="0" normalizeH="0" baseline="0" noProof="0">
                <a:ln>
                  <a:noFill/>
                </a:ln>
                <a:solidFill>
                  <a:prstClr val="black"/>
                </a:solidFill>
                <a:effectLst/>
                <a:uLnTx/>
                <a:uFillTx/>
                <a:latin typeface="BIZ UDPゴシック"/>
                <a:ea typeface="BIZ UDPゴシック"/>
                <a:cs typeface="+mn-cs"/>
              </a:rPr>
              <a:t>D</a:t>
            </a:r>
            <a:r>
              <a:rPr kumimoji="1" lang="en-US" altLang="zh-TW" sz="1600" b="0" i="0" u="none" strike="noStrike" kern="1200" cap="none" spc="0" normalizeH="0" baseline="0" noProof="0">
                <a:ln>
                  <a:noFill/>
                </a:ln>
                <a:solidFill>
                  <a:prstClr val="black"/>
                </a:solidFill>
                <a:effectLst/>
                <a:uLnTx/>
                <a:uFillTx/>
                <a:latin typeface="BIZ UDPゴシック"/>
                <a:ea typeface="BIZ UDPゴシック"/>
                <a:cs typeface="+mn-cs"/>
              </a:rPr>
              <a:t>istribution, </a:t>
            </a:r>
            <a:r>
              <a:rPr kumimoji="1" lang="en-US" altLang="zh-TW" sz="1600" b="0" i="0" u="sng" strike="noStrike" kern="1200" cap="none" spc="0" normalizeH="0" baseline="0" noProof="0">
                <a:ln>
                  <a:noFill/>
                </a:ln>
                <a:solidFill>
                  <a:prstClr val="black"/>
                </a:solidFill>
                <a:effectLst/>
                <a:uLnTx/>
                <a:uFillTx/>
                <a:latin typeface="BIZ UDPゴシック"/>
                <a:ea typeface="BIZ UDPゴシック"/>
                <a:cs typeface="+mn-cs"/>
              </a:rPr>
              <a:t>M</a:t>
            </a:r>
            <a:r>
              <a:rPr kumimoji="1" lang="en-US" altLang="zh-TW" sz="1600" b="0" i="0" u="none" strike="noStrike" kern="1200" cap="none" spc="0" normalizeH="0" baseline="0" noProof="0">
                <a:ln>
                  <a:noFill/>
                </a:ln>
                <a:solidFill>
                  <a:prstClr val="black"/>
                </a:solidFill>
                <a:effectLst/>
                <a:uLnTx/>
                <a:uFillTx/>
                <a:latin typeface="BIZ UDPゴシック"/>
                <a:ea typeface="BIZ UDPゴシック"/>
                <a:cs typeface="+mn-cs"/>
              </a:rPr>
              <a:t>etabolism, </a:t>
            </a:r>
            <a:r>
              <a:rPr kumimoji="1" lang="en-US" altLang="zh-TW" sz="1600" b="0" i="0" u="sng" strike="noStrike" kern="1200" cap="none" spc="0" normalizeH="0" baseline="0" noProof="0">
                <a:ln>
                  <a:noFill/>
                </a:ln>
                <a:solidFill>
                  <a:prstClr val="black"/>
                </a:solidFill>
                <a:effectLst/>
                <a:uLnTx/>
                <a:uFillTx/>
                <a:latin typeface="BIZ UDPゴシック"/>
                <a:ea typeface="BIZ UDPゴシック"/>
                <a:cs typeface="+mn-cs"/>
              </a:rPr>
              <a:t>E</a:t>
            </a:r>
            <a:r>
              <a:rPr kumimoji="1" lang="en-US" altLang="zh-TW" sz="1600" b="0" i="0" u="none" strike="noStrike" kern="1200" cap="none" spc="0" normalizeH="0" baseline="0" noProof="0">
                <a:ln>
                  <a:noFill/>
                </a:ln>
                <a:solidFill>
                  <a:prstClr val="black"/>
                </a:solidFill>
                <a:effectLst/>
                <a:uLnTx/>
                <a:uFillTx/>
                <a:latin typeface="BIZ UDPゴシック"/>
                <a:ea typeface="BIZ UDPゴシック"/>
                <a:cs typeface="+mn-cs"/>
              </a:rPr>
              <a:t>xcretion</a:t>
            </a:r>
            <a:r>
              <a:rPr kumimoji="1" lang="zh-TW" altLang="en-US" sz="1600" b="0" i="0" u="none" strike="noStrike" kern="1200" cap="none" spc="0" normalizeH="0" baseline="0" noProof="0">
                <a:ln>
                  <a:noFill/>
                </a:ln>
                <a:solidFill>
                  <a:prstClr val="black"/>
                </a:solidFill>
                <a:effectLst/>
                <a:uLnTx/>
                <a:uFillTx/>
                <a:latin typeface="BIZ UDPゴシック"/>
                <a:ea typeface="BIZ UDPゴシック"/>
                <a:cs typeface="+mn-cs"/>
              </a:rPr>
              <a:t>）</a:t>
            </a:r>
            <a:endParaRPr kumimoji="1" lang="en-US" altLang="zh-TW" sz="20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4" name="正方形/長方形 3">
            <a:extLst>
              <a:ext uri="{FF2B5EF4-FFF2-40B4-BE49-F238E27FC236}">
                <a16:creationId xmlns:a16="http://schemas.microsoft.com/office/drawing/2014/main" id="{A23E97FF-5AD6-6D94-8EF6-EA4DE57AADC8}"/>
              </a:ext>
            </a:extLst>
          </p:cNvPr>
          <p:cNvSpPr/>
          <p:nvPr/>
        </p:nvSpPr>
        <p:spPr>
          <a:xfrm>
            <a:off x="11871959" y="1845864"/>
            <a:ext cx="330090" cy="87394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リスク評価</a:t>
            </a:r>
          </a:p>
        </p:txBody>
      </p:sp>
      <p:sp>
        <p:nvSpPr>
          <p:cNvPr id="5" name="正方形/長方形 4">
            <a:extLst>
              <a:ext uri="{FF2B5EF4-FFF2-40B4-BE49-F238E27FC236}">
                <a16:creationId xmlns:a16="http://schemas.microsoft.com/office/drawing/2014/main" id="{ABDA80F5-F9D6-361E-5E01-69F7193188CA}"/>
              </a:ext>
            </a:extLst>
          </p:cNvPr>
          <p:cNvSpPr/>
          <p:nvPr/>
        </p:nvSpPr>
        <p:spPr>
          <a:xfrm>
            <a:off x="11870849" y="2719804"/>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毒性</a:t>
            </a:r>
          </a:p>
        </p:txBody>
      </p:sp>
      <p:sp>
        <p:nvSpPr>
          <p:cNvPr id="22" name="楕円 21">
            <a:extLst>
              <a:ext uri="{FF2B5EF4-FFF2-40B4-BE49-F238E27FC236}">
                <a16:creationId xmlns:a16="http://schemas.microsoft.com/office/drawing/2014/main" id="{21ECFF02-8FBA-E2C3-806C-E8E25E1198E1}"/>
              </a:ext>
            </a:extLst>
          </p:cNvPr>
          <p:cNvSpPr/>
          <p:nvPr/>
        </p:nvSpPr>
        <p:spPr>
          <a:xfrm>
            <a:off x="8820150" y="1845864"/>
            <a:ext cx="136525" cy="136525"/>
          </a:xfrm>
          <a:prstGeom prst="ellipse">
            <a:avLst/>
          </a:prstGeom>
          <a:solidFill>
            <a:schemeClr val="accent2">
              <a:lumMod val="60000"/>
              <a:lumOff val="40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左右 23">
            <a:extLst>
              <a:ext uri="{FF2B5EF4-FFF2-40B4-BE49-F238E27FC236}">
                <a16:creationId xmlns:a16="http://schemas.microsoft.com/office/drawing/2014/main" id="{6BA7435D-5DCB-C0E8-7CB3-78F6CA1B7539}"/>
              </a:ext>
            </a:extLst>
          </p:cNvPr>
          <p:cNvSpPr/>
          <p:nvPr/>
        </p:nvSpPr>
        <p:spPr>
          <a:xfrm>
            <a:off x="8888122" y="2726904"/>
            <a:ext cx="689991" cy="398828"/>
          </a:xfrm>
          <a:prstGeom prst="leftRightArrow">
            <a:avLst>
              <a:gd name="adj1" fmla="val 66126"/>
              <a:gd name="adj2" fmla="val 29887"/>
            </a:avLst>
          </a:prstGeom>
          <a:solidFill>
            <a:schemeClr val="accent2">
              <a:lumMod val="20000"/>
              <a:lumOff val="80000"/>
            </a:schemeClr>
          </a:solidFill>
          <a:ln>
            <a:solidFill>
              <a:schemeClr val="bg1">
                <a:lumMod val="50000"/>
              </a:schemeClr>
            </a:solid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 name="フリーフォーム: 図形 7">
            <a:extLst>
              <a:ext uri="{FF2B5EF4-FFF2-40B4-BE49-F238E27FC236}">
                <a16:creationId xmlns:a16="http://schemas.microsoft.com/office/drawing/2014/main" id="{52DC4269-4406-5256-EFF4-AE6D4C439A45}"/>
              </a:ext>
            </a:extLst>
          </p:cNvPr>
          <p:cNvSpPr/>
          <p:nvPr/>
        </p:nvSpPr>
        <p:spPr>
          <a:xfrm>
            <a:off x="7980808" y="1403430"/>
            <a:ext cx="2864085" cy="2523281"/>
          </a:xfrm>
          <a:custGeom>
            <a:avLst/>
            <a:gdLst>
              <a:gd name="connsiteX0" fmla="*/ 0 w 2569580"/>
              <a:gd name="connsiteY0" fmla="*/ 0 h 2314937"/>
              <a:gd name="connsiteX1" fmla="*/ 0 w 2569580"/>
              <a:gd name="connsiteY1" fmla="*/ 2314937 h 2314937"/>
              <a:gd name="connsiteX2" fmla="*/ 2569580 w 2569580"/>
              <a:gd name="connsiteY2" fmla="*/ 2314937 h 2314937"/>
            </a:gdLst>
            <a:ahLst/>
            <a:cxnLst>
              <a:cxn ang="0">
                <a:pos x="connsiteX0" y="connsiteY0"/>
              </a:cxn>
              <a:cxn ang="0">
                <a:pos x="connsiteX1" y="connsiteY1"/>
              </a:cxn>
              <a:cxn ang="0">
                <a:pos x="connsiteX2" y="connsiteY2"/>
              </a:cxn>
            </a:cxnLst>
            <a:rect l="l" t="t" r="r" b="b"/>
            <a:pathLst>
              <a:path w="2569580" h="2314937">
                <a:moveTo>
                  <a:pt x="0" y="0"/>
                </a:moveTo>
                <a:lnTo>
                  <a:pt x="0" y="2314937"/>
                </a:lnTo>
                <a:lnTo>
                  <a:pt x="2569580" y="2314937"/>
                </a:lnTo>
              </a:path>
            </a:pathLst>
          </a:cu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772BAF17-B662-2CC2-1E30-1443075843B0}"/>
              </a:ext>
            </a:extLst>
          </p:cNvPr>
          <p:cNvSpPr txBox="1"/>
          <p:nvPr/>
        </p:nvSpPr>
        <p:spPr>
          <a:xfrm>
            <a:off x="8627355" y="1561351"/>
            <a:ext cx="837028" cy="307777"/>
          </a:xfrm>
          <a:prstGeom prst="rect">
            <a:avLst/>
          </a:prstGeom>
          <a:noFill/>
        </p:spPr>
        <p:txBody>
          <a:bodyPr wrap="square">
            <a:spAutoFit/>
          </a:bodyPr>
          <a:lstStyle/>
          <a:p>
            <a:r>
              <a:rPr kumimoji="1" lang="en-US" altLang="ja-JP" sz="1400" b="0" i="0" u="none" strike="noStrike" kern="1200" cap="none" spc="0" normalizeH="0" baseline="0" noProof="0" err="1">
                <a:ln>
                  <a:noFill/>
                </a:ln>
                <a:solidFill>
                  <a:schemeClr val="accent2"/>
                </a:solidFill>
                <a:effectLst/>
                <a:uLnTx/>
                <a:uFillTx/>
                <a:latin typeface="BIZ UDPゴシック"/>
                <a:ea typeface="BIZ UDPゴシック"/>
                <a:cs typeface="+mn-cs"/>
              </a:rPr>
              <a:t>C</a:t>
            </a:r>
            <a:r>
              <a:rPr kumimoji="1" lang="en-US" altLang="ja-JP" sz="900" b="0" i="0" u="none" strike="noStrike" kern="1200" cap="none" spc="0" normalizeH="0" baseline="0" noProof="0" err="1">
                <a:ln>
                  <a:noFill/>
                </a:ln>
                <a:solidFill>
                  <a:schemeClr val="accent2"/>
                </a:solidFill>
                <a:effectLst/>
                <a:uLnTx/>
                <a:uFillTx/>
                <a:latin typeface="BIZ UDPゴシック"/>
                <a:ea typeface="BIZ UDPゴシック"/>
                <a:cs typeface="+mn-cs"/>
              </a:rPr>
              <a:t>max</a:t>
            </a:r>
            <a:endParaRPr lang="ja-JP" altLang="en-US">
              <a:solidFill>
                <a:schemeClr val="accent2"/>
              </a:solidFill>
            </a:endParaRPr>
          </a:p>
        </p:txBody>
      </p:sp>
      <p:sp>
        <p:nvSpPr>
          <p:cNvPr id="30" name="テキスト ボックス 29">
            <a:extLst>
              <a:ext uri="{FF2B5EF4-FFF2-40B4-BE49-F238E27FC236}">
                <a16:creationId xmlns:a16="http://schemas.microsoft.com/office/drawing/2014/main" id="{E1A2B1E6-A647-50A4-43E9-A8CCC94DCB6E}"/>
              </a:ext>
            </a:extLst>
          </p:cNvPr>
          <p:cNvSpPr txBox="1"/>
          <p:nvPr/>
        </p:nvSpPr>
        <p:spPr>
          <a:xfrm>
            <a:off x="7342887" y="2665070"/>
            <a:ext cx="837028" cy="430887"/>
          </a:xfrm>
          <a:prstGeom prst="rect">
            <a:avLst/>
          </a:prstGeom>
          <a:noFill/>
        </p:spPr>
        <p:txBody>
          <a:bodyPr wrap="square">
            <a:spAutoFit/>
          </a:bodyPr>
          <a:lstStyle/>
          <a:p>
            <a:r>
              <a:rPr kumimoji="1" lang="en-US" altLang="ja-JP" sz="1100" b="0" i="0" u="none" strike="noStrike" kern="1200" cap="none" spc="0" normalizeH="0" baseline="0" noProof="0" err="1">
                <a:ln>
                  <a:noFill/>
                </a:ln>
                <a:solidFill>
                  <a:prstClr val="black"/>
                </a:solidFill>
                <a:effectLst/>
                <a:uLnTx/>
                <a:uFillTx/>
                <a:latin typeface="BIZ UDPゴシック"/>
                <a:ea typeface="BIZ UDPゴシック"/>
                <a:cs typeface="+mn-cs"/>
              </a:rPr>
              <a:t>C</a:t>
            </a:r>
            <a:r>
              <a:rPr kumimoji="1" lang="en-US" altLang="ja-JP" sz="700" b="0" i="0" u="none" strike="noStrike" kern="1200" cap="none" spc="0" normalizeH="0" baseline="0" noProof="0" err="1">
                <a:ln>
                  <a:noFill/>
                </a:ln>
                <a:solidFill>
                  <a:prstClr val="black"/>
                </a:solidFill>
                <a:effectLst/>
                <a:uLnTx/>
                <a:uFillTx/>
                <a:latin typeface="BIZ UDPゴシック"/>
                <a:ea typeface="BIZ UDPゴシック"/>
                <a:cs typeface="+mn-cs"/>
              </a:rPr>
              <a:t>max</a:t>
            </a:r>
            <a:r>
              <a:rPr kumimoji="1" lang="ja-JP" altLang="en-US" sz="1100" b="0" i="0" u="none" strike="noStrike" kern="1200" cap="none" spc="0" normalizeH="0" baseline="0" noProof="0">
                <a:ln>
                  <a:noFill/>
                </a:ln>
                <a:solidFill>
                  <a:prstClr val="black"/>
                </a:solidFill>
                <a:effectLst/>
                <a:uLnTx/>
                <a:uFillTx/>
                <a:latin typeface="BIZ UDPゴシック"/>
                <a:ea typeface="BIZ UDPゴシック"/>
                <a:cs typeface="+mn-cs"/>
              </a:rPr>
              <a:t>の</a:t>
            </a:r>
            <a:endParaRPr kumimoji="1" lang="en-US" altLang="ja-JP" sz="1100" b="0" i="0" u="none" strike="noStrike" kern="1200" cap="none" spc="0" normalizeH="0" baseline="0" noProof="0">
              <a:ln>
                <a:noFill/>
              </a:ln>
              <a:solidFill>
                <a:prstClr val="black"/>
              </a:solidFill>
              <a:effectLst/>
              <a:uLnTx/>
              <a:uFillTx/>
              <a:latin typeface="BIZ UDPゴシック"/>
              <a:ea typeface="BIZ UDPゴシック"/>
              <a:cs typeface="+mn-cs"/>
            </a:endParaRPr>
          </a:p>
          <a:p>
            <a:r>
              <a:rPr kumimoji="1" lang="ja-JP" altLang="en-US" sz="1100" b="0" i="0" u="none" strike="noStrike" kern="1200" cap="none" spc="0" normalizeH="0" baseline="0" noProof="0">
                <a:ln>
                  <a:noFill/>
                </a:ln>
                <a:solidFill>
                  <a:prstClr val="black"/>
                </a:solidFill>
                <a:effectLst/>
                <a:uLnTx/>
                <a:uFillTx/>
                <a:latin typeface="BIZ UDPゴシック"/>
                <a:ea typeface="BIZ UDPゴシック"/>
                <a:cs typeface="+mn-cs"/>
              </a:rPr>
              <a:t>半分</a:t>
            </a:r>
            <a:endParaRPr lang="ja-JP" altLang="en-US" sz="1400"/>
          </a:p>
        </p:txBody>
      </p:sp>
      <p:sp>
        <p:nvSpPr>
          <p:cNvPr id="33" name="テキスト ボックス 32">
            <a:extLst>
              <a:ext uri="{FF2B5EF4-FFF2-40B4-BE49-F238E27FC236}">
                <a16:creationId xmlns:a16="http://schemas.microsoft.com/office/drawing/2014/main" id="{815C7714-C3AB-8F29-F3A7-A437483DA44A}"/>
              </a:ext>
            </a:extLst>
          </p:cNvPr>
          <p:cNvSpPr txBox="1"/>
          <p:nvPr/>
        </p:nvSpPr>
        <p:spPr>
          <a:xfrm>
            <a:off x="8976482" y="2764296"/>
            <a:ext cx="620109" cy="307777"/>
          </a:xfrm>
          <a:prstGeom prst="rect">
            <a:avLst/>
          </a:prstGeom>
          <a:noFill/>
        </p:spPr>
        <p:txBody>
          <a:bodyPr wrap="square">
            <a:spAutoFit/>
          </a:bodyPr>
          <a:lstStyle/>
          <a:p>
            <a:r>
              <a:rPr kumimoji="1" lang="en-US" altLang="ja-JP" sz="1400" b="0" i="0" u="none" strike="noStrike" kern="1200" cap="none" spc="0" normalizeH="0" baseline="0" noProof="0">
                <a:ln>
                  <a:noFill/>
                </a:ln>
                <a:solidFill>
                  <a:schemeClr val="accent2"/>
                </a:solidFill>
                <a:effectLst/>
                <a:uLnTx/>
                <a:uFillTx/>
                <a:latin typeface="BIZ UDPゴシック"/>
                <a:ea typeface="BIZ UDPゴシック"/>
                <a:cs typeface="+mn-cs"/>
              </a:rPr>
              <a:t>T</a:t>
            </a:r>
            <a:r>
              <a:rPr kumimoji="1" lang="en-US" altLang="ja-JP" sz="900" b="0" i="0" u="none" strike="noStrike" kern="1200" cap="none" spc="0" normalizeH="0" baseline="0" noProof="0">
                <a:ln>
                  <a:noFill/>
                </a:ln>
                <a:solidFill>
                  <a:schemeClr val="accent2"/>
                </a:solidFill>
                <a:effectLst/>
                <a:uLnTx/>
                <a:uFillTx/>
                <a:latin typeface="BIZ UDPゴシック"/>
                <a:ea typeface="BIZ UDPゴシック"/>
                <a:cs typeface="+mn-cs"/>
              </a:rPr>
              <a:t>1/2</a:t>
            </a:r>
            <a:endParaRPr lang="ja-JP" altLang="en-US">
              <a:solidFill>
                <a:schemeClr val="accent2"/>
              </a:solidFill>
            </a:endParaRPr>
          </a:p>
        </p:txBody>
      </p:sp>
      <p:sp>
        <p:nvSpPr>
          <p:cNvPr id="34" name="テキスト ボックス 33">
            <a:extLst>
              <a:ext uri="{FF2B5EF4-FFF2-40B4-BE49-F238E27FC236}">
                <a16:creationId xmlns:a16="http://schemas.microsoft.com/office/drawing/2014/main" id="{29E53BDB-FBB1-87BD-9DC2-F08D095A45A0}"/>
              </a:ext>
            </a:extLst>
          </p:cNvPr>
          <p:cNvSpPr txBox="1"/>
          <p:nvPr/>
        </p:nvSpPr>
        <p:spPr>
          <a:xfrm>
            <a:off x="8132950" y="3526009"/>
            <a:ext cx="620109" cy="307777"/>
          </a:xfrm>
          <a:prstGeom prst="rect">
            <a:avLst/>
          </a:prstGeom>
          <a:noFill/>
        </p:spPr>
        <p:txBody>
          <a:bodyPr wrap="square">
            <a:spAutoFit/>
          </a:bodyPr>
          <a:lstStyle/>
          <a:p>
            <a:r>
              <a:rPr kumimoji="1" lang="en-US" altLang="ja-JP" sz="1400" b="1" i="0" u="none" strike="noStrike" kern="1200" cap="none" spc="0" normalizeH="0" baseline="0" noProof="0">
                <a:ln>
                  <a:noFill/>
                </a:ln>
                <a:solidFill>
                  <a:schemeClr val="accent2"/>
                </a:solidFill>
                <a:effectLst/>
                <a:uLnTx/>
                <a:uFillTx/>
                <a:latin typeface="BIZ UDPゴシック"/>
                <a:ea typeface="BIZ UDPゴシック"/>
                <a:cs typeface="+mn-cs"/>
              </a:rPr>
              <a:t>AUC</a:t>
            </a:r>
            <a:endParaRPr lang="ja-JP" altLang="en-US" b="1">
              <a:solidFill>
                <a:schemeClr val="accent2"/>
              </a:solidFill>
            </a:endParaRPr>
          </a:p>
        </p:txBody>
      </p:sp>
    </p:spTree>
    <p:extLst>
      <p:ext uri="{BB962C8B-B14F-4D97-AF65-F5344CB8AC3E}">
        <p14:creationId xmlns:p14="http://schemas.microsoft.com/office/powerpoint/2010/main" val="574224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721C3B-055F-AFEF-892C-38C311F180B2}"/>
              </a:ext>
            </a:extLst>
          </p:cNvPr>
          <p:cNvSpPr>
            <a:spLocks noGrp="1"/>
          </p:cNvSpPr>
          <p:nvPr>
            <p:ph type="title"/>
          </p:nvPr>
        </p:nvSpPr>
        <p:spPr>
          <a:xfrm>
            <a:off x="522516" y="88944"/>
            <a:ext cx="11103427" cy="568312"/>
          </a:xfrm>
        </p:spPr>
        <p:txBody>
          <a:bodyPr/>
          <a:lstStyle/>
          <a:p>
            <a:r>
              <a:rPr lang="ja-JP" altLang="en-US"/>
              <a:t>代謝物</a:t>
            </a:r>
            <a:endParaRPr kumimoji="1" lang="ja-JP" altLang="en-US"/>
          </a:p>
        </p:txBody>
      </p:sp>
      <p:sp>
        <p:nvSpPr>
          <p:cNvPr id="3" name="コンテンツ プレースホルダー 2">
            <a:extLst>
              <a:ext uri="{FF2B5EF4-FFF2-40B4-BE49-F238E27FC236}">
                <a16:creationId xmlns:a16="http://schemas.microsoft.com/office/drawing/2014/main" id="{75394476-02BD-18D3-373C-8507E29178A0}"/>
              </a:ext>
            </a:extLst>
          </p:cNvPr>
          <p:cNvSpPr>
            <a:spLocks noGrp="1"/>
          </p:cNvSpPr>
          <p:nvPr>
            <p:ph idx="1"/>
          </p:nvPr>
        </p:nvSpPr>
        <p:spPr>
          <a:xfrm>
            <a:off x="344997" y="992824"/>
            <a:ext cx="5093608" cy="2569859"/>
          </a:xfrm>
        </p:spPr>
        <p:txBody>
          <a:bodyPr/>
          <a:lstStyle/>
          <a:p>
            <a:pPr marL="0" indent="0">
              <a:buNone/>
            </a:pPr>
            <a:r>
              <a:rPr kumimoji="1" lang="ja-JP" altLang="en-US"/>
              <a:t>代謝物</a:t>
            </a:r>
            <a:endParaRPr kumimoji="1" lang="en-US" altLang="ja-JP"/>
          </a:p>
          <a:p>
            <a:pPr marL="0" indent="0">
              <a:buNone/>
            </a:pPr>
            <a:endParaRPr lang="en-US" altLang="ja-JP" sz="100"/>
          </a:p>
          <a:p>
            <a:pPr marL="90488" indent="0">
              <a:buNone/>
            </a:pPr>
            <a:r>
              <a:rPr kumimoji="1" lang="ja-JP" altLang="en-US" sz="1800"/>
              <a:t>化学的ハザード（親化合物）にばく露された植物または動物の体内で、親化合物が代謝を受け生成された化合物のこと</a:t>
            </a:r>
            <a:endParaRPr kumimoji="1" lang="en-US" altLang="ja-JP" sz="1800"/>
          </a:p>
          <a:p>
            <a:pPr marL="90488" indent="0">
              <a:buNone/>
            </a:pPr>
            <a:r>
              <a:rPr kumimoji="1" lang="ja-JP" altLang="en-US" sz="1400"/>
              <a:t>親化合物と共に、リスク評価の対象として考慮され得る</a:t>
            </a:r>
            <a:endParaRPr kumimoji="1" lang="ja-JP" altLang="en-US" sz="1800"/>
          </a:p>
        </p:txBody>
      </p:sp>
      <p:sp>
        <p:nvSpPr>
          <p:cNvPr id="6" name="正方形/長方形 5">
            <a:extLst>
              <a:ext uri="{FF2B5EF4-FFF2-40B4-BE49-F238E27FC236}">
                <a16:creationId xmlns:a16="http://schemas.microsoft.com/office/drawing/2014/main" id="{CAC82092-1237-D64A-5471-438C99FC7994}"/>
              </a:ext>
            </a:extLst>
          </p:cNvPr>
          <p:cNvSpPr/>
          <p:nvPr/>
        </p:nvSpPr>
        <p:spPr>
          <a:xfrm>
            <a:off x="11861910"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4" name="テキスト ボックス 3">
            <a:extLst>
              <a:ext uri="{FF2B5EF4-FFF2-40B4-BE49-F238E27FC236}">
                <a16:creationId xmlns:a16="http://schemas.microsoft.com/office/drawing/2014/main" id="{8CCD654C-CDB8-747B-AAA4-6D3C9160CD7F}"/>
              </a:ext>
            </a:extLst>
          </p:cNvPr>
          <p:cNvSpPr txBox="1"/>
          <p:nvPr/>
        </p:nvSpPr>
        <p:spPr>
          <a:xfrm>
            <a:off x="7216566" y="1615031"/>
            <a:ext cx="3108543" cy="461665"/>
          </a:xfrm>
          <a:prstGeom prst="rect">
            <a:avLst/>
          </a:prstGeom>
          <a:noFill/>
        </p:spPr>
        <p:txBody>
          <a:bodyPr wrap="none" rtlCol="0">
            <a:spAutoFit/>
          </a:bodyPr>
          <a:lstStyle/>
          <a:p>
            <a:r>
              <a:rPr kumimoji="1" lang="ja-JP" altLang="en-US" sz="2400" u="sng"/>
              <a:t>代謝物の例：安息香酸</a:t>
            </a:r>
          </a:p>
        </p:txBody>
      </p:sp>
      <p:pic>
        <p:nvPicPr>
          <p:cNvPr id="18" name="図 17" descr="ダイアグラム&#10;&#10;自動的に生成された説明">
            <a:extLst>
              <a:ext uri="{FF2B5EF4-FFF2-40B4-BE49-F238E27FC236}">
                <a16:creationId xmlns:a16="http://schemas.microsoft.com/office/drawing/2014/main" id="{C5766897-8A40-4CBC-1553-4CE1F93DD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9894" y="2388144"/>
            <a:ext cx="6066049" cy="3178643"/>
          </a:xfrm>
          <a:prstGeom prst="rect">
            <a:avLst/>
          </a:prstGeom>
        </p:spPr>
      </p:pic>
    </p:spTree>
    <p:extLst>
      <p:ext uri="{BB962C8B-B14F-4D97-AF65-F5344CB8AC3E}">
        <p14:creationId xmlns:p14="http://schemas.microsoft.com/office/powerpoint/2010/main" val="43326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E53DCD-72BC-1077-E473-021CF4C9D3B6}"/>
              </a:ext>
            </a:extLst>
          </p:cNvPr>
          <p:cNvSpPr>
            <a:spLocks noGrp="1"/>
          </p:cNvSpPr>
          <p:nvPr>
            <p:ph type="title"/>
          </p:nvPr>
        </p:nvSpPr>
        <p:spPr/>
        <p:txBody>
          <a:bodyPr/>
          <a:lstStyle/>
          <a:p>
            <a:r>
              <a:rPr lang="ja-JP" altLang="en-US"/>
              <a:t>トランスジェニック動物</a:t>
            </a:r>
            <a:r>
              <a:rPr lang="ja-JP" altLang="en-US" sz="2400"/>
              <a:t>（ノックインマウス／ノックアウトマウス）</a:t>
            </a:r>
            <a:endParaRPr kumimoji="1" lang="ja-JP" altLang="en-US"/>
          </a:p>
        </p:txBody>
      </p:sp>
      <p:sp>
        <p:nvSpPr>
          <p:cNvPr id="3" name="コンテンツ プレースホルダー 2">
            <a:extLst>
              <a:ext uri="{FF2B5EF4-FFF2-40B4-BE49-F238E27FC236}">
                <a16:creationId xmlns:a16="http://schemas.microsoft.com/office/drawing/2014/main" id="{8665ACA9-3D8A-135C-5CA9-829835634A69}"/>
              </a:ext>
            </a:extLst>
          </p:cNvPr>
          <p:cNvSpPr>
            <a:spLocks noGrp="1"/>
          </p:cNvSpPr>
          <p:nvPr>
            <p:ph idx="1"/>
          </p:nvPr>
        </p:nvSpPr>
        <p:spPr>
          <a:xfrm>
            <a:off x="453080" y="947064"/>
            <a:ext cx="6079800" cy="5697576"/>
          </a:xfrm>
        </p:spPr>
        <p:txBody>
          <a:bodyPr>
            <a:normAutofit lnSpcReduction="10000"/>
          </a:bodyPr>
          <a:lstStyle/>
          <a:p>
            <a:pPr marL="0" indent="0">
              <a:buNone/>
            </a:pPr>
            <a:r>
              <a:rPr kumimoji="1" lang="ja-JP" altLang="en-US"/>
              <a:t>トランスジェニック動物</a:t>
            </a:r>
            <a:endParaRPr kumimoji="1" lang="en-US" altLang="ja-JP"/>
          </a:p>
          <a:p>
            <a:pPr marL="0" indent="0">
              <a:buNone/>
            </a:pPr>
            <a:endParaRPr kumimoji="1" lang="en-US" altLang="ja-JP" sz="400"/>
          </a:p>
          <a:p>
            <a:pPr marL="90488" indent="0">
              <a:buNone/>
            </a:pPr>
            <a:r>
              <a:rPr kumimoji="1" lang="ja-JP" altLang="en-US" sz="1800"/>
              <a:t>遺伝子組換え動物のこと</a:t>
            </a:r>
            <a:endParaRPr kumimoji="1" lang="en-US" altLang="ja-JP" sz="1800"/>
          </a:p>
          <a:p>
            <a:pPr marL="180975" indent="0">
              <a:buNone/>
            </a:pPr>
            <a:r>
              <a:rPr kumimoji="1" lang="ja-JP" altLang="en-US" sz="1400"/>
              <a:t>ある動物の染色体に他の生物の遺伝子（</a:t>
            </a:r>
            <a:r>
              <a:rPr kumimoji="1" lang="en-US" altLang="ja-JP" sz="1400"/>
              <a:t>DNA</a:t>
            </a:r>
            <a:r>
              <a:rPr kumimoji="1" lang="ja-JP" altLang="en-US" sz="1400"/>
              <a:t>）を人為的に挿入し、その遺伝子により新しい性質や能力を持った動物</a:t>
            </a:r>
            <a:endParaRPr kumimoji="1" lang="en-US" altLang="ja-JP" sz="1400"/>
          </a:p>
          <a:p>
            <a:pPr marL="180975" indent="0">
              <a:buNone/>
            </a:pPr>
            <a:r>
              <a:rPr kumimoji="1" lang="ja-JP" altLang="en-US" sz="1400"/>
              <a:t>医学領域等の研究のためにヒトの病気と同じ症状を発症させたマウスや、安全性評価における化学物質等の変異原性を調べることができるマウス等の実験動物として既に利用されている</a:t>
            </a:r>
            <a:br>
              <a:rPr kumimoji="1" lang="en-US" altLang="ja-JP" sz="1400"/>
            </a:br>
            <a:endParaRPr kumimoji="1" lang="en-US" altLang="ja-JP" sz="200"/>
          </a:p>
          <a:p>
            <a:pPr marL="447675" indent="-136525"/>
            <a:r>
              <a:rPr lang="ja-JP" altLang="en-US" sz="1500"/>
              <a:t>ノックインマウス</a:t>
            </a:r>
            <a:br>
              <a:rPr lang="en-US" altLang="ja-JP" sz="1500"/>
            </a:br>
            <a:r>
              <a:rPr lang="ja-JP" altLang="en-US" sz="1400"/>
              <a:t>特定の遺伝子を、染色体上の特定の位置に導入されたマウスのこと</a:t>
            </a:r>
            <a:br>
              <a:rPr lang="en-US" altLang="ja-JP" sz="1400"/>
            </a:br>
            <a:r>
              <a:rPr lang="ja-JP" altLang="en-US" sz="1400"/>
              <a:t>　</a:t>
            </a:r>
            <a:r>
              <a:rPr lang="ja-JP" altLang="en-US" sz="1300"/>
              <a:t>ある変異を入れた遺伝子を導入することにより、個体レベルで</a:t>
            </a:r>
            <a:br>
              <a:rPr lang="en-US" altLang="ja-JP" sz="1300"/>
            </a:br>
            <a:r>
              <a:rPr lang="ja-JP" altLang="en-US" sz="1300"/>
              <a:t>　変異の影響を確認することができる</a:t>
            </a:r>
            <a:endParaRPr lang="en-US" altLang="ja-JP" sz="1300"/>
          </a:p>
          <a:p>
            <a:pPr marL="447675" indent="-182563"/>
            <a:r>
              <a:rPr lang="ja-JP" altLang="en-US" sz="1500"/>
              <a:t>ノックアウトマウス</a:t>
            </a:r>
            <a:r>
              <a:rPr lang="ja-JP" altLang="en-US" sz="1200"/>
              <a:t>（遺伝子欠損マウス、遺伝子ターゲッティングマウス）</a:t>
            </a:r>
            <a:br>
              <a:rPr lang="en-US" altLang="ja-JP" sz="1700"/>
            </a:br>
            <a:r>
              <a:rPr lang="ja-JP" altLang="en-US" sz="1400"/>
              <a:t>ある遺伝子機能の発現を欠損させたマウスのこと</a:t>
            </a:r>
          </a:p>
          <a:p>
            <a:pPr marL="180975" indent="0">
              <a:buNone/>
            </a:pPr>
            <a:endParaRPr kumimoji="1" lang="en-US" altLang="ja-JP" sz="300"/>
          </a:p>
          <a:p>
            <a:pPr marL="180975" indent="0">
              <a:buNone/>
            </a:pPr>
            <a:r>
              <a:rPr kumimoji="1" lang="ja-JP" altLang="en-US" sz="1400"/>
              <a:t>また、肉・乳等の畜産物の生産性の向上、家畜の病気に対する抵抗性の付与、医薬品原料等の有用物質の生産等を目的とした遺伝子組換え動物の開発も進められている</a:t>
            </a:r>
          </a:p>
        </p:txBody>
      </p:sp>
      <p:sp>
        <p:nvSpPr>
          <p:cNvPr id="7" name="正方形/長方形 6">
            <a:extLst>
              <a:ext uri="{FF2B5EF4-FFF2-40B4-BE49-F238E27FC236}">
                <a16:creationId xmlns:a16="http://schemas.microsoft.com/office/drawing/2014/main" id="{F2FC5F1D-E5DA-0D12-FA17-014D02BED1B6}"/>
              </a:ext>
            </a:extLst>
          </p:cNvPr>
          <p:cNvSpPr/>
          <p:nvPr/>
        </p:nvSpPr>
        <p:spPr>
          <a:xfrm>
            <a:off x="11860800" y="2719804"/>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毒性</a:t>
            </a:r>
          </a:p>
        </p:txBody>
      </p:sp>
      <p:sp>
        <p:nvSpPr>
          <p:cNvPr id="8" name="正方形/長方形 7">
            <a:extLst>
              <a:ext uri="{FF2B5EF4-FFF2-40B4-BE49-F238E27FC236}">
                <a16:creationId xmlns:a16="http://schemas.microsoft.com/office/drawing/2014/main" id="{49BFF6FE-82E9-766B-FCCB-DA92D982C947}"/>
              </a:ext>
            </a:extLst>
          </p:cNvPr>
          <p:cNvSpPr/>
          <p:nvPr/>
        </p:nvSpPr>
        <p:spPr>
          <a:xfrm>
            <a:off x="11861910"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pic>
        <p:nvPicPr>
          <p:cNvPr id="20" name="グラフィックス 19" descr="DNA 単色塗りつぶし">
            <a:extLst>
              <a:ext uri="{FF2B5EF4-FFF2-40B4-BE49-F238E27FC236}">
                <a16:creationId xmlns:a16="http://schemas.microsoft.com/office/drawing/2014/main" id="{D5A64C64-5BC8-C867-8922-AC40D8D5869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74857">
            <a:off x="8341691" y="1800382"/>
            <a:ext cx="1075225" cy="1075225"/>
          </a:xfrm>
          <a:prstGeom prst="rect">
            <a:avLst/>
          </a:prstGeom>
        </p:spPr>
      </p:pic>
      <p:pic>
        <p:nvPicPr>
          <p:cNvPr id="21" name="グラフィックス 20" descr="戻る 単色塗りつぶし">
            <a:extLst>
              <a:ext uri="{FF2B5EF4-FFF2-40B4-BE49-F238E27FC236}">
                <a16:creationId xmlns:a16="http://schemas.microsoft.com/office/drawing/2014/main" id="{84BB7E50-931D-C638-A263-F42E7154EE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9468803">
            <a:off x="7521933" y="2749057"/>
            <a:ext cx="1338446" cy="1299385"/>
          </a:xfrm>
          <a:prstGeom prst="rect">
            <a:avLst/>
          </a:prstGeom>
        </p:spPr>
      </p:pic>
      <p:sp>
        <p:nvSpPr>
          <p:cNvPr id="22" name="テキスト ボックス 21">
            <a:extLst>
              <a:ext uri="{FF2B5EF4-FFF2-40B4-BE49-F238E27FC236}">
                <a16:creationId xmlns:a16="http://schemas.microsoft.com/office/drawing/2014/main" id="{D5A86533-D93D-627F-4590-1DD818D83F3E}"/>
              </a:ext>
            </a:extLst>
          </p:cNvPr>
          <p:cNvSpPr txBox="1"/>
          <p:nvPr/>
        </p:nvSpPr>
        <p:spPr>
          <a:xfrm>
            <a:off x="8093270" y="3060195"/>
            <a:ext cx="853675" cy="338554"/>
          </a:xfrm>
          <a:prstGeom prst="rect">
            <a:avLst/>
          </a:prstGeom>
          <a:solidFill>
            <a:schemeClr val="bg1"/>
          </a:solidFill>
          <a:ln>
            <a:solidFill>
              <a:schemeClr val="tx1"/>
            </a:solidFill>
          </a:ln>
        </p:spPr>
        <p:txBody>
          <a:bodyPr wrap="square" rtlCol="0">
            <a:spAutoFit/>
          </a:bodyPr>
          <a:lstStyle/>
          <a:p>
            <a:pPr algn="ctr"/>
            <a:r>
              <a:rPr kumimoji="1" lang="ja-JP" altLang="en-US" sz="1600"/>
              <a:t>挿入</a:t>
            </a:r>
          </a:p>
        </p:txBody>
      </p:sp>
      <p:pic>
        <p:nvPicPr>
          <p:cNvPr id="23" name="図 22">
            <a:extLst>
              <a:ext uri="{FF2B5EF4-FFF2-40B4-BE49-F238E27FC236}">
                <a16:creationId xmlns:a16="http://schemas.microsoft.com/office/drawing/2014/main" id="{8E1E62BE-F625-51A9-5F0C-B30C014173FA}"/>
              </a:ext>
            </a:extLst>
          </p:cNvPr>
          <p:cNvPicPr>
            <a:picLocks noChangeAspect="1"/>
          </p:cNvPicPr>
          <p:nvPr/>
        </p:nvPicPr>
        <p:blipFill rotWithShape="1">
          <a:blip r:embed="rId6"/>
          <a:srcRect r="53524"/>
          <a:stretch/>
        </p:blipFill>
        <p:spPr>
          <a:xfrm>
            <a:off x="6638582" y="2991782"/>
            <a:ext cx="1412149" cy="2430772"/>
          </a:xfrm>
          <a:prstGeom prst="rect">
            <a:avLst/>
          </a:prstGeom>
        </p:spPr>
      </p:pic>
      <p:sp>
        <p:nvSpPr>
          <p:cNvPr id="29" name="テキスト ボックス 28">
            <a:extLst>
              <a:ext uri="{FF2B5EF4-FFF2-40B4-BE49-F238E27FC236}">
                <a16:creationId xmlns:a16="http://schemas.microsoft.com/office/drawing/2014/main" id="{CCDC1FF8-81ED-8755-7CFA-F59C6BE01E04}"/>
              </a:ext>
            </a:extLst>
          </p:cNvPr>
          <p:cNvSpPr txBox="1"/>
          <p:nvPr/>
        </p:nvSpPr>
        <p:spPr>
          <a:xfrm>
            <a:off x="8274363" y="4588217"/>
            <a:ext cx="807146" cy="338554"/>
          </a:xfrm>
          <a:prstGeom prst="rect">
            <a:avLst/>
          </a:prstGeom>
          <a:solidFill>
            <a:schemeClr val="bg1"/>
          </a:solidFill>
          <a:ln>
            <a:solidFill>
              <a:schemeClr val="tx1"/>
            </a:solidFill>
          </a:ln>
        </p:spPr>
        <p:txBody>
          <a:bodyPr wrap="square" rtlCol="0">
            <a:spAutoFit/>
          </a:bodyPr>
          <a:lstStyle/>
          <a:p>
            <a:pPr algn="ctr"/>
            <a:r>
              <a:rPr lang="ja-JP" altLang="en-US" sz="1600"/>
              <a:t>欠損</a:t>
            </a:r>
            <a:endParaRPr kumimoji="1" lang="ja-JP" altLang="en-US" sz="1600"/>
          </a:p>
        </p:txBody>
      </p:sp>
      <p:pic>
        <p:nvPicPr>
          <p:cNvPr id="33" name="グラフィックス 32" descr="はさみ 単色塗りつぶし">
            <a:extLst>
              <a:ext uri="{FF2B5EF4-FFF2-40B4-BE49-F238E27FC236}">
                <a16:creationId xmlns:a16="http://schemas.microsoft.com/office/drawing/2014/main" id="{7E7A310C-571C-50F8-F7E9-47A47E15F3A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669360" y="3923404"/>
            <a:ext cx="914400" cy="914400"/>
          </a:xfrm>
          <a:prstGeom prst="rect">
            <a:avLst/>
          </a:prstGeom>
        </p:spPr>
      </p:pic>
      <p:pic>
        <p:nvPicPr>
          <p:cNvPr id="35" name="グラフィックス 34" descr="ネズミ 枠線">
            <a:extLst>
              <a:ext uri="{FF2B5EF4-FFF2-40B4-BE49-F238E27FC236}">
                <a16:creationId xmlns:a16="http://schemas.microsoft.com/office/drawing/2014/main" id="{D3862242-CA13-36D7-CAAE-30318E20AE5A}"/>
              </a:ext>
            </a:extLst>
          </p:cNvPr>
          <p:cNvPicPr>
            <a:picLocks noChangeAspect="1"/>
          </p:cNvPicPr>
          <p:nvPr/>
        </p:nvPicPr>
        <p:blipFill rotWithShape="1">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t="20524" b="18089"/>
          <a:stretch/>
        </p:blipFill>
        <p:spPr>
          <a:xfrm>
            <a:off x="9743730" y="3299321"/>
            <a:ext cx="2092413" cy="1284478"/>
          </a:xfrm>
          <a:prstGeom prst="rect">
            <a:avLst/>
          </a:prstGeom>
        </p:spPr>
      </p:pic>
      <p:sp>
        <p:nvSpPr>
          <p:cNvPr id="36" name="二等辺三角形 35">
            <a:extLst>
              <a:ext uri="{FF2B5EF4-FFF2-40B4-BE49-F238E27FC236}">
                <a16:creationId xmlns:a16="http://schemas.microsoft.com/office/drawing/2014/main" id="{9F4EEFF6-6EB8-40F1-3B0B-F62F6A990CFC}"/>
              </a:ext>
            </a:extLst>
          </p:cNvPr>
          <p:cNvSpPr/>
          <p:nvPr/>
        </p:nvSpPr>
        <p:spPr>
          <a:xfrm rot="5400000">
            <a:off x="8866986" y="3933473"/>
            <a:ext cx="1185408" cy="176463"/>
          </a:xfrm>
          <a:prstGeom prst="triangl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B4222736-839F-9855-4836-36664BA3578D}"/>
              </a:ext>
            </a:extLst>
          </p:cNvPr>
          <p:cNvSpPr txBox="1"/>
          <p:nvPr/>
        </p:nvSpPr>
        <p:spPr>
          <a:xfrm>
            <a:off x="10009915" y="4526365"/>
            <a:ext cx="1560042" cy="369332"/>
          </a:xfrm>
          <a:prstGeom prst="rect">
            <a:avLst/>
          </a:prstGeom>
          <a:noFill/>
        </p:spPr>
        <p:txBody>
          <a:bodyPr wrap="none" rtlCol="0">
            <a:spAutoFit/>
          </a:bodyPr>
          <a:lstStyle/>
          <a:p>
            <a:r>
              <a:rPr kumimoji="1" lang="ja-JP" altLang="en-US" u="sng"/>
              <a:t>新たな表現型</a:t>
            </a:r>
          </a:p>
        </p:txBody>
      </p:sp>
    </p:spTree>
    <p:extLst>
      <p:ext uri="{BB962C8B-B14F-4D97-AF65-F5344CB8AC3E}">
        <p14:creationId xmlns:p14="http://schemas.microsoft.com/office/powerpoint/2010/main" val="1362070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751F3F-46A9-8389-4738-407B0292A1F3}"/>
            </a:ext>
          </a:extLst>
        </p:cNvPr>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C2AB74F-293E-6063-E49A-1F66B2B24586}"/>
              </a:ext>
            </a:extLst>
          </p:cNvPr>
          <p:cNvSpPr>
            <a:spLocks noGrp="1"/>
          </p:cNvSpPr>
          <p:nvPr>
            <p:ph idx="1"/>
          </p:nvPr>
        </p:nvSpPr>
        <p:spPr>
          <a:xfrm>
            <a:off x="453081" y="947064"/>
            <a:ext cx="6781732" cy="5519052"/>
          </a:xfrm>
        </p:spPr>
        <p:txBody>
          <a:bodyPr/>
          <a:lstStyle/>
          <a:p>
            <a:pPr marL="0" indent="0">
              <a:buNone/>
            </a:pPr>
            <a:r>
              <a:rPr kumimoji="1" lang="en-US" altLang="zh-CN"/>
              <a:t>LD</a:t>
            </a:r>
            <a:r>
              <a:rPr kumimoji="1" lang="zh-CN" altLang="en-US" baseline="-25000"/>
              <a:t>５０</a:t>
            </a:r>
            <a:r>
              <a:rPr kumimoji="1" lang="zh-CN" altLang="en-US"/>
              <a:t>（半数致死量）</a:t>
            </a:r>
            <a:br>
              <a:rPr kumimoji="1" lang="en-US" altLang="zh-CN"/>
            </a:br>
            <a:r>
              <a:rPr kumimoji="1" lang="ja-JP" altLang="en-US" sz="1600"/>
              <a:t>（</a:t>
            </a:r>
            <a:r>
              <a:rPr kumimoji="1" lang="en-US" altLang="ja-JP" sz="1600" u="sng"/>
              <a:t>L</a:t>
            </a:r>
            <a:r>
              <a:rPr kumimoji="1" lang="en-US" altLang="ja-JP" sz="1600"/>
              <a:t>ethal </a:t>
            </a:r>
            <a:r>
              <a:rPr kumimoji="1" lang="en-US" altLang="ja-JP" sz="1600" u="sng"/>
              <a:t>D</a:t>
            </a:r>
            <a:r>
              <a:rPr kumimoji="1" lang="en-US" altLang="ja-JP" sz="1600"/>
              <a:t>ose </a:t>
            </a:r>
            <a:r>
              <a:rPr kumimoji="1" lang="en-US" altLang="ja-JP" sz="1600" u="sng"/>
              <a:t>50</a:t>
            </a:r>
            <a:r>
              <a:rPr kumimoji="1" lang="en-US" altLang="ja-JP" sz="1600"/>
              <a:t>, Median Lethal Dose,</a:t>
            </a:r>
            <a:r>
              <a:rPr kumimoji="1" lang="ja-JP" altLang="en-US" sz="1600"/>
              <a:t> </a:t>
            </a:r>
            <a:r>
              <a:rPr kumimoji="1" lang="en-US" altLang="ja-JP" sz="1600"/>
              <a:t>50 % Lethal Dose</a:t>
            </a:r>
            <a:r>
              <a:rPr kumimoji="1" lang="ja-JP" altLang="en-US" sz="1600"/>
              <a:t>）</a:t>
            </a:r>
            <a:endParaRPr kumimoji="1" lang="en-US" altLang="ja-JP" sz="1600"/>
          </a:p>
          <a:p>
            <a:pPr marL="0" indent="0">
              <a:buNone/>
            </a:pPr>
            <a:endParaRPr lang="en-US" altLang="ja-JP" sz="1600"/>
          </a:p>
          <a:p>
            <a:pPr marL="90488" indent="0">
              <a:buNone/>
            </a:pPr>
            <a:r>
              <a:rPr kumimoji="1" lang="ja-JP" altLang="en-US" sz="1800"/>
              <a:t>化学物質の急性毒性の指標</a:t>
            </a:r>
            <a:br>
              <a:rPr kumimoji="1" lang="en-US" altLang="ja-JP" sz="1800"/>
            </a:br>
            <a:r>
              <a:rPr kumimoji="1" lang="ja-JP" altLang="en-US" sz="1800"/>
              <a:t>値が小さいほど致死毒性が強いことを示す</a:t>
            </a:r>
            <a:endParaRPr kumimoji="1" lang="en-US" altLang="ja-JP" sz="1800"/>
          </a:p>
          <a:p>
            <a:pPr marL="90488" indent="0">
              <a:buNone/>
            </a:pPr>
            <a:endParaRPr kumimoji="1" lang="en-US" altLang="ja-JP" sz="500"/>
          </a:p>
          <a:p>
            <a:pPr marL="90488" indent="0">
              <a:buNone/>
            </a:pPr>
            <a:r>
              <a:rPr kumimoji="1" lang="ja-JP" altLang="en-US" sz="1400"/>
              <a:t>実験動物集団に経口投与等により投与した場合に、</a:t>
            </a:r>
            <a:br>
              <a:rPr kumimoji="1" lang="en-US" altLang="ja-JP" sz="1400"/>
            </a:br>
            <a:r>
              <a:rPr kumimoji="1" lang="ja-JP" altLang="en-US" sz="1400"/>
              <a:t>ある日数のうちに半数（</a:t>
            </a:r>
            <a:r>
              <a:rPr kumimoji="1" lang="en-US" altLang="ja-JP" sz="1400"/>
              <a:t>50%</a:t>
            </a:r>
            <a:r>
              <a:rPr kumimoji="1" lang="ja-JP" altLang="en-US" sz="1400"/>
              <a:t>）を死亡させると</a:t>
            </a:r>
            <a:br>
              <a:rPr kumimoji="1" lang="en-US" altLang="ja-JP" sz="1400"/>
            </a:br>
            <a:r>
              <a:rPr kumimoji="1" lang="ja-JP" altLang="en-US" sz="1400"/>
              <a:t>統計学的に推定される量のこと</a:t>
            </a:r>
            <a:endParaRPr lang="en-US" altLang="ja-JP" sz="1400"/>
          </a:p>
          <a:p>
            <a:pPr marL="90488" indent="0">
              <a:buNone/>
            </a:pPr>
            <a:r>
              <a:rPr kumimoji="1" lang="ja-JP" altLang="en-US" sz="1400"/>
              <a:t>単位は </a:t>
            </a:r>
            <a:r>
              <a:rPr kumimoji="1" lang="en-US" altLang="ja-JP" sz="1400"/>
              <a:t>mg/kg</a:t>
            </a:r>
            <a:r>
              <a:rPr kumimoji="1" lang="ja-JP" altLang="en-US" sz="1400"/>
              <a:t>体重</a:t>
            </a:r>
            <a:endParaRPr kumimoji="1" lang="en-US" altLang="ja-JP" sz="1400"/>
          </a:p>
          <a:p>
            <a:pPr marL="90488" indent="0">
              <a:buNone/>
            </a:pPr>
            <a:endParaRPr lang="en-US" altLang="ja-JP" sz="300"/>
          </a:p>
          <a:p>
            <a:pPr marL="90488" indent="0">
              <a:buNone/>
            </a:pPr>
            <a:r>
              <a:rPr lang="en-US" altLang="ja-JP" sz="1400"/>
              <a:t>LD</a:t>
            </a:r>
            <a:r>
              <a:rPr lang="ja-JP" altLang="en-US" sz="1200"/>
              <a:t>　（致死量、</a:t>
            </a:r>
            <a:r>
              <a:rPr lang="en-US" altLang="ja-JP" sz="1200"/>
              <a:t>Lethal</a:t>
            </a:r>
            <a:r>
              <a:rPr lang="ja-JP" altLang="en-US" sz="1200"/>
              <a:t> </a:t>
            </a:r>
            <a:r>
              <a:rPr lang="en-US" altLang="ja-JP" sz="1200"/>
              <a:t>Dose</a:t>
            </a:r>
            <a:r>
              <a:rPr lang="ja-JP" altLang="en-US" sz="1200"/>
              <a:t>）</a:t>
            </a:r>
            <a:br>
              <a:rPr lang="en-US" altLang="ja-JP" sz="1200"/>
            </a:br>
            <a:r>
              <a:rPr lang="ja-JP" altLang="en-US" sz="1200"/>
              <a:t> </a:t>
            </a:r>
            <a:r>
              <a:rPr lang="ja-JP" altLang="en-US" sz="1200" b="0" i="0">
                <a:solidFill>
                  <a:srgbClr val="333333"/>
                </a:solidFill>
                <a:effectLst/>
                <a:latin typeface="Arial" panose="020B0604020202020204" pitchFamily="34" charset="0"/>
              </a:rPr>
              <a:t>ある物質が、ヒト又は動物を死に至らしめる量のこと</a:t>
            </a:r>
            <a:endParaRPr lang="en-US" altLang="ja-JP" sz="1600"/>
          </a:p>
        </p:txBody>
      </p:sp>
      <p:sp>
        <p:nvSpPr>
          <p:cNvPr id="2" name="タイトル 1">
            <a:extLst>
              <a:ext uri="{FF2B5EF4-FFF2-40B4-BE49-F238E27FC236}">
                <a16:creationId xmlns:a16="http://schemas.microsoft.com/office/drawing/2014/main" id="{EA0C18AD-3719-3402-0A69-60ABC3211F9C}"/>
              </a:ext>
            </a:extLst>
          </p:cNvPr>
          <p:cNvSpPr>
            <a:spLocks noGrp="1"/>
          </p:cNvSpPr>
          <p:nvPr>
            <p:ph type="title"/>
          </p:nvPr>
        </p:nvSpPr>
        <p:spPr/>
        <p:txBody>
          <a:bodyPr/>
          <a:lstStyle/>
          <a:p>
            <a:r>
              <a:rPr kumimoji="1" lang="en-US" altLang="ja-JP"/>
              <a:t>LD</a:t>
            </a:r>
            <a:r>
              <a:rPr kumimoji="1" lang="ja-JP" altLang="en-US" baseline="-25000"/>
              <a:t>５０</a:t>
            </a:r>
            <a:r>
              <a:rPr kumimoji="1" lang="zh-CN" altLang="en-US"/>
              <a:t>（半数致死量）</a:t>
            </a:r>
            <a:endParaRPr kumimoji="1" lang="ja-JP" altLang="en-US"/>
          </a:p>
        </p:txBody>
      </p:sp>
      <p:sp>
        <p:nvSpPr>
          <p:cNvPr id="5" name="正方形/長方形 4">
            <a:extLst>
              <a:ext uri="{FF2B5EF4-FFF2-40B4-BE49-F238E27FC236}">
                <a16:creationId xmlns:a16="http://schemas.microsoft.com/office/drawing/2014/main" id="{3AE65262-A052-AAD2-2A7D-395E7625DEFA}"/>
              </a:ext>
            </a:extLst>
          </p:cNvPr>
          <p:cNvSpPr/>
          <p:nvPr/>
        </p:nvSpPr>
        <p:spPr>
          <a:xfrm>
            <a:off x="11860800" y="2719804"/>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毒性</a:t>
            </a:r>
          </a:p>
        </p:txBody>
      </p:sp>
      <p:sp>
        <p:nvSpPr>
          <p:cNvPr id="6" name="正方形/長方形 5">
            <a:extLst>
              <a:ext uri="{FF2B5EF4-FFF2-40B4-BE49-F238E27FC236}">
                <a16:creationId xmlns:a16="http://schemas.microsoft.com/office/drawing/2014/main" id="{871F6147-31DF-0B06-8314-D71DFB27DEAC}"/>
              </a:ext>
            </a:extLst>
          </p:cNvPr>
          <p:cNvSpPr/>
          <p:nvPr/>
        </p:nvSpPr>
        <p:spPr>
          <a:xfrm>
            <a:off x="11861910"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pic>
        <p:nvPicPr>
          <p:cNvPr id="4" name="グラフィックス 3" descr="ネズミ 枠線">
            <a:extLst>
              <a:ext uri="{FF2B5EF4-FFF2-40B4-BE49-F238E27FC236}">
                <a16:creationId xmlns:a16="http://schemas.microsoft.com/office/drawing/2014/main" id="{09CC9D15-1802-69E9-3B4D-506A36518CAB}"/>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5607638" y="3429000"/>
            <a:ext cx="448131" cy="275096"/>
          </a:xfrm>
          <a:prstGeom prst="rect">
            <a:avLst/>
          </a:prstGeom>
        </p:spPr>
      </p:pic>
      <p:pic>
        <p:nvPicPr>
          <p:cNvPr id="12" name="グラフィックス 11" descr="ネズミ 枠線">
            <a:extLst>
              <a:ext uri="{FF2B5EF4-FFF2-40B4-BE49-F238E27FC236}">
                <a16:creationId xmlns:a16="http://schemas.microsoft.com/office/drawing/2014/main" id="{8E01A19B-B7E5-CF05-0F51-A3EB610D2806}"/>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6045068" y="3429000"/>
            <a:ext cx="448131" cy="275096"/>
          </a:xfrm>
          <a:prstGeom prst="rect">
            <a:avLst/>
          </a:prstGeom>
        </p:spPr>
      </p:pic>
      <p:pic>
        <p:nvPicPr>
          <p:cNvPr id="13" name="グラフィックス 12" descr="ネズミ 枠線">
            <a:extLst>
              <a:ext uri="{FF2B5EF4-FFF2-40B4-BE49-F238E27FC236}">
                <a16:creationId xmlns:a16="http://schemas.microsoft.com/office/drawing/2014/main" id="{2AA16323-295E-91DA-36FD-7C4D4A158EC9}"/>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5618339" y="3782748"/>
            <a:ext cx="448131" cy="275096"/>
          </a:xfrm>
          <a:prstGeom prst="rect">
            <a:avLst/>
          </a:prstGeom>
        </p:spPr>
      </p:pic>
      <p:pic>
        <p:nvPicPr>
          <p:cNvPr id="14" name="グラフィックス 13" descr="ネズミ 枠線">
            <a:extLst>
              <a:ext uri="{FF2B5EF4-FFF2-40B4-BE49-F238E27FC236}">
                <a16:creationId xmlns:a16="http://schemas.microsoft.com/office/drawing/2014/main" id="{E01A9768-FDCA-E00A-21E7-82E46B5F8BD2}"/>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5596937" y="4466026"/>
            <a:ext cx="448131" cy="275096"/>
          </a:xfrm>
          <a:prstGeom prst="rect">
            <a:avLst/>
          </a:prstGeom>
        </p:spPr>
      </p:pic>
      <p:pic>
        <p:nvPicPr>
          <p:cNvPr id="15" name="グラフィックス 14" descr="ネズミ 枠線">
            <a:extLst>
              <a:ext uri="{FF2B5EF4-FFF2-40B4-BE49-F238E27FC236}">
                <a16:creationId xmlns:a16="http://schemas.microsoft.com/office/drawing/2014/main" id="{E7D64F7E-467D-80B6-094D-C26519958923}"/>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6061902" y="3781719"/>
            <a:ext cx="448131" cy="275096"/>
          </a:xfrm>
          <a:prstGeom prst="rect">
            <a:avLst/>
          </a:prstGeom>
        </p:spPr>
      </p:pic>
      <p:pic>
        <p:nvPicPr>
          <p:cNvPr id="16" name="グラフィックス 15" descr="ネズミ 枠線">
            <a:extLst>
              <a:ext uri="{FF2B5EF4-FFF2-40B4-BE49-F238E27FC236}">
                <a16:creationId xmlns:a16="http://schemas.microsoft.com/office/drawing/2014/main" id="{C54E805B-1AB4-A46E-B3BD-D8E41457F5BD}"/>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6499331" y="3759920"/>
            <a:ext cx="448131" cy="275096"/>
          </a:xfrm>
          <a:prstGeom prst="rect">
            <a:avLst/>
          </a:prstGeom>
        </p:spPr>
      </p:pic>
      <p:pic>
        <p:nvPicPr>
          <p:cNvPr id="17" name="グラフィックス 16" descr="ネズミ 枠線">
            <a:extLst>
              <a:ext uri="{FF2B5EF4-FFF2-40B4-BE49-F238E27FC236}">
                <a16:creationId xmlns:a16="http://schemas.microsoft.com/office/drawing/2014/main" id="{CE32FBCC-20B7-4077-FA17-35E27F5BE05E}"/>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6061902" y="4120956"/>
            <a:ext cx="448131" cy="275096"/>
          </a:xfrm>
          <a:prstGeom prst="rect">
            <a:avLst/>
          </a:prstGeom>
        </p:spPr>
      </p:pic>
      <p:pic>
        <p:nvPicPr>
          <p:cNvPr id="18" name="グラフィックス 17" descr="ネズミ 枠線">
            <a:extLst>
              <a:ext uri="{FF2B5EF4-FFF2-40B4-BE49-F238E27FC236}">
                <a16:creationId xmlns:a16="http://schemas.microsoft.com/office/drawing/2014/main" id="{35EAA775-D5FD-9534-90A1-5E0715D4F58C}"/>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5596937" y="4113307"/>
            <a:ext cx="448131" cy="275096"/>
          </a:xfrm>
          <a:prstGeom prst="rect">
            <a:avLst/>
          </a:prstGeom>
        </p:spPr>
      </p:pic>
      <p:pic>
        <p:nvPicPr>
          <p:cNvPr id="19" name="グラフィックス 18" descr="ネズミ 枠線">
            <a:extLst>
              <a:ext uri="{FF2B5EF4-FFF2-40B4-BE49-F238E27FC236}">
                <a16:creationId xmlns:a16="http://schemas.microsoft.com/office/drawing/2014/main" id="{C7F78F36-A936-D44C-DCE0-5192D9E5C88F}"/>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6526866" y="4098128"/>
            <a:ext cx="448131" cy="275096"/>
          </a:xfrm>
          <a:prstGeom prst="rect">
            <a:avLst/>
          </a:prstGeom>
        </p:spPr>
      </p:pic>
      <p:pic>
        <p:nvPicPr>
          <p:cNvPr id="20" name="グラフィックス 19" descr="ネズミ 枠線">
            <a:extLst>
              <a:ext uri="{FF2B5EF4-FFF2-40B4-BE49-F238E27FC236}">
                <a16:creationId xmlns:a16="http://schemas.microsoft.com/office/drawing/2014/main" id="{5BD838F0-C824-25C3-F342-E5BDA08BADD7}"/>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6051201" y="4473675"/>
            <a:ext cx="448131" cy="275096"/>
          </a:xfrm>
          <a:prstGeom prst="rect">
            <a:avLst/>
          </a:prstGeom>
        </p:spPr>
      </p:pic>
      <p:pic>
        <p:nvPicPr>
          <p:cNvPr id="21" name="グラフィックス 20" descr="ネズミ 枠線">
            <a:extLst>
              <a:ext uri="{FF2B5EF4-FFF2-40B4-BE49-F238E27FC236}">
                <a16:creationId xmlns:a16="http://schemas.microsoft.com/office/drawing/2014/main" id="{7CF63B58-061C-CD9D-7AB1-A4C54B312CED}"/>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6505464" y="4472333"/>
            <a:ext cx="448131" cy="275096"/>
          </a:xfrm>
          <a:prstGeom prst="rect">
            <a:avLst/>
          </a:prstGeom>
        </p:spPr>
      </p:pic>
      <p:pic>
        <p:nvPicPr>
          <p:cNvPr id="22" name="グラフィックス 21" descr="ネズミ 枠線">
            <a:extLst>
              <a:ext uri="{FF2B5EF4-FFF2-40B4-BE49-F238E27FC236}">
                <a16:creationId xmlns:a16="http://schemas.microsoft.com/office/drawing/2014/main" id="{AD62611A-265D-FAF5-0020-A5870040975F}"/>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6482498" y="3406172"/>
            <a:ext cx="448131" cy="275096"/>
          </a:xfrm>
          <a:prstGeom prst="rect">
            <a:avLst/>
          </a:prstGeom>
        </p:spPr>
      </p:pic>
      <p:cxnSp>
        <p:nvCxnSpPr>
          <p:cNvPr id="25" name="直線矢印コネクタ 24">
            <a:extLst>
              <a:ext uri="{FF2B5EF4-FFF2-40B4-BE49-F238E27FC236}">
                <a16:creationId xmlns:a16="http://schemas.microsoft.com/office/drawing/2014/main" id="{CA5737CA-79C9-9D24-1FE4-0F47FB3374FE}"/>
              </a:ext>
            </a:extLst>
          </p:cNvPr>
          <p:cNvCxnSpPr/>
          <p:nvPr/>
        </p:nvCxnSpPr>
        <p:spPr>
          <a:xfrm>
            <a:off x="5461545" y="5655033"/>
            <a:ext cx="5702968" cy="0"/>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26" name="テキスト ボックス 25">
            <a:extLst>
              <a:ext uri="{FF2B5EF4-FFF2-40B4-BE49-F238E27FC236}">
                <a16:creationId xmlns:a16="http://schemas.microsoft.com/office/drawing/2014/main" id="{F312F51B-8D07-9880-461B-7784BC19B41F}"/>
              </a:ext>
            </a:extLst>
          </p:cNvPr>
          <p:cNvSpPr txBox="1"/>
          <p:nvPr/>
        </p:nvSpPr>
        <p:spPr>
          <a:xfrm>
            <a:off x="7895157" y="5995327"/>
            <a:ext cx="877163" cy="369332"/>
          </a:xfrm>
          <a:prstGeom prst="rect">
            <a:avLst/>
          </a:prstGeom>
          <a:noFill/>
        </p:spPr>
        <p:txBody>
          <a:bodyPr wrap="none" rtlCol="0">
            <a:spAutoFit/>
          </a:bodyPr>
          <a:lstStyle/>
          <a:p>
            <a:r>
              <a:rPr kumimoji="1" lang="ja-JP" altLang="en-US"/>
              <a:t>投与量</a:t>
            </a:r>
          </a:p>
        </p:txBody>
      </p:sp>
      <p:pic>
        <p:nvPicPr>
          <p:cNvPr id="29" name="グラフィックス 28" descr="ネズミ 枠線">
            <a:extLst>
              <a:ext uri="{FF2B5EF4-FFF2-40B4-BE49-F238E27FC236}">
                <a16:creationId xmlns:a16="http://schemas.microsoft.com/office/drawing/2014/main" id="{400DED78-27FA-40E8-9840-2CC7B63D9D43}"/>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7651534" y="3464835"/>
            <a:ext cx="448131" cy="275096"/>
          </a:xfrm>
          <a:prstGeom prst="rect">
            <a:avLst/>
          </a:prstGeom>
        </p:spPr>
      </p:pic>
      <p:pic>
        <p:nvPicPr>
          <p:cNvPr id="30" name="グラフィックス 29" descr="ネズミ 枠線">
            <a:extLst>
              <a:ext uri="{FF2B5EF4-FFF2-40B4-BE49-F238E27FC236}">
                <a16:creationId xmlns:a16="http://schemas.microsoft.com/office/drawing/2014/main" id="{8F2D8BF9-D25E-E41A-B69D-6470DA09F21E}"/>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8088964" y="3464835"/>
            <a:ext cx="448131" cy="275096"/>
          </a:xfrm>
          <a:prstGeom prst="rect">
            <a:avLst/>
          </a:prstGeom>
        </p:spPr>
      </p:pic>
      <p:pic>
        <p:nvPicPr>
          <p:cNvPr id="31" name="グラフィックス 30" descr="ネズミ 枠線">
            <a:extLst>
              <a:ext uri="{FF2B5EF4-FFF2-40B4-BE49-F238E27FC236}">
                <a16:creationId xmlns:a16="http://schemas.microsoft.com/office/drawing/2014/main" id="{2922FA63-771E-ECB1-43F2-8BB4ECF39D2A}"/>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7662235" y="3818583"/>
            <a:ext cx="448131" cy="275096"/>
          </a:xfrm>
          <a:prstGeom prst="rect">
            <a:avLst/>
          </a:prstGeom>
        </p:spPr>
      </p:pic>
      <p:pic>
        <p:nvPicPr>
          <p:cNvPr id="32" name="グラフィックス 31" descr="ネズミ 枠線">
            <a:extLst>
              <a:ext uri="{FF2B5EF4-FFF2-40B4-BE49-F238E27FC236}">
                <a16:creationId xmlns:a16="http://schemas.microsoft.com/office/drawing/2014/main" id="{DD5816B6-6E41-88A3-5E93-5F54820C9833}"/>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7640833" y="4501861"/>
            <a:ext cx="448131" cy="275096"/>
          </a:xfrm>
          <a:prstGeom prst="rect">
            <a:avLst/>
          </a:prstGeom>
        </p:spPr>
      </p:pic>
      <p:pic>
        <p:nvPicPr>
          <p:cNvPr id="33" name="グラフィックス 32" descr="ネズミ 枠線">
            <a:extLst>
              <a:ext uri="{FF2B5EF4-FFF2-40B4-BE49-F238E27FC236}">
                <a16:creationId xmlns:a16="http://schemas.microsoft.com/office/drawing/2014/main" id="{F91C9FF8-8B4A-BB8B-FBAB-8FE3778C6DE6}"/>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8105798" y="3817554"/>
            <a:ext cx="448131" cy="275096"/>
          </a:xfrm>
          <a:prstGeom prst="rect">
            <a:avLst/>
          </a:prstGeom>
        </p:spPr>
      </p:pic>
      <p:pic>
        <p:nvPicPr>
          <p:cNvPr id="34" name="グラフィックス 33" descr="ネズミ 枠線">
            <a:extLst>
              <a:ext uri="{FF2B5EF4-FFF2-40B4-BE49-F238E27FC236}">
                <a16:creationId xmlns:a16="http://schemas.microsoft.com/office/drawing/2014/main" id="{89C55861-A534-E401-A1CE-3F6A973B543A}"/>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8543227" y="3795755"/>
            <a:ext cx="448131" cy="275096"/>
          </a:xfrm>
          <a:prstGeom prst="rect">
            <a:avLst/>
          </a:prstGeom>
        </p:spPr>
      </p:pic>
      <p:pic>
        <p:nvPicPr>
          <p:cNvPr id="35" name="グラフィックス 34" descr="ネズミ 枠線">
            <a:extLst>
              <a:ext uri="{FF2B5EF4-FFF2-40B4-BE49-F238E27FC236}">
                <a16:creationId xmlns:a16="http://schemas.microsoft.com/office/drawing/2014/main" id="{BE7A8FC2-8C75-A38B-A876-E95ABB98C3C9}"/>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8105798" y="4156791"/>
            <a:ext cx="448131" cy="275096"/>
          </a:xfrm>
          <a:prstGeom prst="rect">
            <a:avLst/>
          </a:prstGeom>
        </p:spPr>
      </p:pic>
      <p:pic>
        <p:nvPicPr>
          <p:cNvPr id="36" name="グラフィックス 35" descr="ネズミ 枠線">
            <a:extLst>
              <a:ext uri="{FF2B5EF4-FFF2-40B4-BE49-F238E27FC236}">
                <a16:creationId xmlns:a16="http://schemas.microsoft.com/office/drawing/2014/main" id="{67005A50-094F-842A-8386-7D2521246913}"/>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7640833" y="4149142"/>
            <a:ext cx="448131" cy="275096"/>
          </a:xfrm>
          <a:prstGeom prst="rect">
            <a:avLst/>
          </a:prstGeom>
        </p:spPr>
      </p:pic>
      <p:pic>
        <p:nvPicPr>
          <p:cNvPr id="37" name="グラフィックス 36" descr="ネズミ 枠線">
            <a:extLst>
              <a:ext uri="{FF2B5EF4-FFF2-40B4-BE49-F238E27FC236}">
                <a16:creationId xmlns:a16="http://schemas.microsoft.com/office/drawing/2014/main" id="{4CF9F3A9-7CE2-6077-8CA9-F99508844912}"/>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8570762" y="4133963"/>
            <a:ext cx="448131" cy="275096"/>
          </a:xfrm>
          <a:prstGeom prst="rect">
            <a:avLst/>
          </a:prstGeom>
        </p:spPr>
      </p:pic>
      <p:pic>
        <p:nvPicPr>
          <p:cNvPr id="38" name="グラフィックス 37" descr="ネズミ 枠線">
            <a:extLst>
              <a:ext uri="{FF2B5EF4-FFF2-40B4-BE49-F238E27FC236}">
                <a16:creationId xmlns:a16="http://schemas.microsoft.com/office/drawing/2014/main" id="{986675D8-FBEF-18B1-4DE1-3840BB614FF2}"/>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8095097" y="4509510"/>
            <a:ext cx="448131" cy="275096"/>
          </a:xfrm>
          <a:prstGeom prst="rect">
            <a:avLst/>
          </a:prstGeom>
        </p:spPr>
      </p:pic>
      <p:pic>
        <p:nvPicPr>
          <p:cNvPr id="39" name="グラフィックス 38" descr="ネズミ 枠線">
            <a:extLst>
              <a:ext uri="{FF2B5EF4-FFF2-40B4-BE49-F238E27FC236}">
                <a16:creationId xmlns:a16="http://schemas.microsoft.com/office/drawing/2014/main" id="{298B8DC7-79A3-AC60-8BD5-40C0094EF6D7}"/>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8549360" y="4508168"/>
            <a:ext cx="448131" cy="275096"/>
          </a:xfrm>
          <a:prstGeom prst="rect">
            <a:avLst/>
          </a:prstGeom>
        </p:spPr>
      </p:pic>
      <p:pic>
        <p:nvPicPr>
          <p:cNvPr id="40" name="グラフィックス 39" descr="ネズミ 枠線">
            <a:extLst>
              <a:ext uri="{FF2B5EF4-FFF2-40B4-BE49-F238E27FC236}">
                <a16:creationId xmlns:a16="http://schemas.microsoft.com/office/drawing/2014/main" id="{17EC4697-F35C-99AD-3B78-60457431515C}"/>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8526394" y="3442007"/>
            <a:ext cx="448131" cy="275096"/>
          </a:xfrm>
          <a:prstGeom prst="rect">
            <a:avLst/>
          </a:prstGeom>
        </p:spPr>
      </p:pic>
      <p:grpSp>
        <p:nvGrpSpPr>
          <p:cNvPr id="57" name="グループ化 56">
            <a:extLst>
              <a:ext uri="{FF2B5EF4-FFF2-40B4-BE49-F238E27FC236}">
                <a16:creationId xmlns:a16="http://schemas.microsoft.com/office/drawing/2014/main" id="{9BFBD0A1-E01D-04D0-68C1-9EF5BD170AB1}"/>
              </a:ext>
            </a:extLst>
          </p:cNvPr>
          <p:cNvGrpSpPr/>
          <p:nvPr/>
        </p:nvGrpSpPr>
        <p:grpSpPr>
          <a:xfrm>
            <a:off x="9665812" y="3442007"/>
            <a:ext cx="1378060" cy="1342599"/>
            <a:chOff x="9665812" y="3442007"/>
            <a:chExt cx="1378060" cy="1342599"/>
          </a:xfrm>
        </p:grpSpPr>
        <p:pic>
          <p:nvPicPr>
            <p:cNvPr id="42" name="グラフィックス 41" descr="ネズミ 枠線">
              <a:extLst>
                <a:ext uri="{FF2B5EF4-FFF2-40B4-BE49-F238E27FC236}">
                  <a16:creationId xmlns:a16="http://schemas.microsoft.com/office/drawing/2014/main" id="{9BAA49A6-17B0-B828-E105-42540AAB9573}"/>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9676513" y="3464835"/>
              <a:ext cx="448131" cy="275096"/>
            </a:xfrm>
            <a:prstGeom prst="rect">
              <a:avLst/>
            </a:prstGeom>
          </p:spPr>
        </p:pic>
        <p:pic>
          <p:nvPicPr>
            <p:cNvPr id="43" name="グラフィックス 42" descr="ネズミ 枠線">
              <a:extLst>
                <a:ext uri="{FF2B5EF4-FFF2-40B4-BE49-F238E27FC236}">
                  <a16:creationId xmlns:a16="http://schemas.microsoft.com/office/drawing/2014/main" id="{E89570A7-1B01-0166-6558-70875A94A426}"/>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10113943" y="3464835"/>
              <a:ext cx="448131" cy="275096"/>
            </a:xfrm>
            <a:prstGeom prst="rect">
              <a:avLst/>
            </a:prstGeom>
          </p:spPr>
        </p:pic>
        <p:pic>
          <p:nvPicPr>
            <p:cNvPr id="44" name="グラフィックス 43" descr="ネズミ 枠線">
              <a:extLst>
                <a:ext uri="{FF2B5EF4-FFF2-40B4-BE49-F238E27FC236}">
                  <a16:creationId xmlns:a16="http://schemas.microsoft.com/office/drawing/2014/main" id="{88A7B13F-0912-D5BC-A71D-932FB0ADBE40}"/>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9687214" y="3818583"/>
              <a:ext cx="448131" cy="275096"/>
            </a:xfrm>
            <a:prstGeom prst="rect">
              <a:avLst/>
            </a:prstGeom>
          </p:spPr>
        </p:pic>
        <p:pic>
          <p:nvPicPr>
            <p:cNvPr id="45" name="グラフィックス 44" descr="ネズミ 枠線">
              <a:extLst>
                <a:ext uri="{FF2B5EF4-FFF2-40B4-BE49-F238E27FC236}">
                  <a16:creationId xmlns:a16="http://schemas.microsoft.com/office/drawing/2014/main" id="{9482442F-E0D6-2829-57FC-01811551FC44}"/>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9665812" y="4501861"/>
              <a:ext cx="448131" cy="275096"/>
            </a:xfrm>
            <a:prstGeom prst="rect">
              <a:avLst/>
            </a:prstGeom>
          </p:spPr>
        </p:pic>
        <p:pic>
          <p:nvPicPr>
            <p:cNvPr id="46" name="グラフィックス 45" descr="ネズミ 枠線">
              <a:extLst>
                <a:ext uri="{FF2B5EF4-FFF2-40B4-BE49-F238E27FC236}">
                  <a16:creationId xmlns:a16="http://schemas.microsoft.com/office/drawing/2014/main" id="{55122550-ED84-697D-3CB3-E590793AAA79}"/>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10130777" y="3817554"/>
              <a:ext cx="448131" cy="275096"/>
            </a:xfrm>
            <a:prstGeom prst="rect">
              <a:avLst/>
            </a:prstGeom>
          </p:spPr>
        </p:pic>
        <p:pic>
          <p:nvPicPr>
            <p:cNvPr id="47" name="グラフィックス 46" descr="ネズミ 枠線">
              <a:extLst>
                <a:ext uri="{FF2B5EF4-FFF2-40B4-BE49-F238E27FC236}">
                  <a16:creationId xmlns:a16="http://schemas.microsoft.com/office/drawing/2014/main" id="{4F8D2FCF-8DEE-2210-6127-F75F40C15C90}"/>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10568206" y="3795755"/>
              <a:ext cx="448131" cy="275096"/>
            </a:xfrm>
            <a:prstGeom prst="rect">
              <a:avLst/>
            </a:prstGeom>
          </p:spPr>
        </p:pic>
        <p:pic>
          <p:nvPicPr>
            <p:cNvPr id="48" name="グラフィックス 47" descr="ネズミ 枠線">
              <a:extLst>
                <a:ext uri="{FF2B5EF4-FFF2-40B4-BE49-F238E27FC236}">
                  <a16:creationId xmlns:a16="http://schemas.microsoft.com/office/drawing/2014/main" id="{E1F7C13A-38E4-555E-098C-38063613ACA6}"/>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10130777" y="4156791"/>
              <a:ext cx="448131" cy="275096"/>
            </a:xfrm>
            <a:prstGeom prst="rect">
              <a:avLst/>
            </a:prstGeom>
          </p:spPr>
        </p:pic>
        <p:pic>
          <p:nvPicPr>
            <p:cNvPr id="49" name="グラフィックス 48" descr="ネズミ 枠線">
              <a:extLst>
                <a:ext uri="{FF2B5EF4-FFF2-40B4-BE49-F238E27FC236}">
                  <a16:creationId xmlns:a16="http://schemas.microsoft.com/office/drawing/2014/main" id="{65837305-71A8-18A7-5455-78BE2F7FBEFE}"/>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9665812" y="4149142"/>
              <a:ext cx="448131" cy="275096"/>
            </a:xfrm>
            <a:prstGeom prst="rect">
              <a:avLst/>
            </a:prstGeom>
          </p:spPr>
        </p:pic>
        <p:pic>
          <p:nvPicPr>
            <p:cNvPr id="50" name="グラフィックス 49" descr="ネズミ 枠線">
              <a:extLst>
                <a:ext uri="{FF2B5EF4-FFF2-40B4-BE49-F238E27FC236}">
                  <a16:creationId xmlns:a16="http://schemas.microsoft.com/office/drawing/2014/main" id="{58383EE1-DFD0-83E8-6B5B-581EFA1DC949}"/>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10595741" y="4133963"/>
              <a:ext cx="448131" cy="275096"/>
            </a:xfrm>
            <a:prstGeom prst="rect">
              <a:avLst/>
            </a:prstGeom>
          </p:spPr>
        </p:pic>
        <p:pic>
          <p:nvPicPr>
            <p:cNvPr id="51" name="グラフィックス 50" descr="ネズミ 枠線">
              <a:extLst>
                <a:ext uri="{FF2B5EF4-FFF2-40B4-BE49-F238E27FC236}">
                  <a16:creationId xmlns:a16="http://schemas.microsoft.com/office/drawing/2014/main" id="{D624656E-BF53-8422-E4D2-39FEFA76FA4F}"/>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10120076" y="4509510"/>
              <a:ext cx="448131" cy="275096"/>
            </a:xfrm>
            <a:prstGeom prst="rect">
              <a:avLst/>
            </a:prstGeom>
          </p:spPr>
        </p:pic>
        <p:pic>
          <p:nvPicPr>
            <p:cNvPr id="52" name="グラフィックス 51" descr="ネズミ 枠線">
              <a:extLst>
                <a:ext uri="{FF2B5EF4-FFF2-40B4-BE49-F238E27FC236}">
                  <a16:creationId xmlns:a16="http://schemas.microsoft.com/office/drawing/2014/main" id="{78D359C6-B853-A53E-0002-A58E909E520D}"/>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10574339" y="4508168"/>
              <a:ext cx="448131" cy="275096"/>
            </a:xfrm>
            <a:prstGeom prst="rect">
              <a:avLst/>
            </a:prstGeom>
          </p:spPr>
        </p:pic>
        <p:pic>
          <p:nvPicPr>
            <p:cNvPr id="53" name="グラフィックス 52" descr="ネズミ 枠線">
              <a:extLst>
                <a:ext uri="{FF2B5EF4-FFF2-40B4-BE49-F238E27FC236}">
                  <a16:creationId xmlns:a16="http://schemas.microsoft.com/office/drawing/2014/main" id="{37AB66EF-AA28-DF27-04F5-C4F51B3A4437}"/>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10551373" y="3442007"/>
              <a:ext cx="448131" cy="275096"/>
            </a:xfrm>
            <a:prstGeom prst="rect">
              <a:avLst/>
            </a:prstGeom>
          </p:spPr>
        </p:pic>
      </p:grpSp>
      <p:sp>
        <p:nvSpPr>
          <p:cNvPr id="54" name="テキスト ボックス 53">
            <a:extLst>
              <a:ext uri="{FF2B5EF4-FFF2-40B4-BE49-F238E27FC236}">
                <a16:creationId xmlns:a16="http://schemas.microsoft.com/office/drawing/2014/main" id="{6BA4DCA1-12FB-E9B6-199E-771653E15D8F}"/>
              </a:ext>
            </a:extLst>
          </p:cNvPr>
          <p:cNvSpPr txBox="1"/>
          <p:nvPr/>
        </p:nvSpPr>
        <p:spPr>
          <a:xfrm>
            <a:off x="5627771" y="2784189"/>
            <a:ext cx="1282723" cy="369332"/>
          </a:xfrm>
          <a:prstGeom prst="rect">
            <a:avLst/>
          </a:prstGeom>
          <a:noFill/>
          <a:ln w="19050">
            <a:solidFill>
              <a:schemeClr val="tx1"/>
            </a:solidFill>
          </a:ln>
        </p:spPr>
        <p:txBody>
          <a:bodyPr wrap="none" rtlCol="0">
            <a:spAutoFit/>
          </a:bodyPr>
          <a:lstStyle/>
          <a:p>
            <a:r>
              <a:rPr kumimoji="1" lang="ja-JP" altLang="en-US"/>
              <a:t>死亡率</a:t>
            </a:r>
            <a:r>
              <a:rPr kumimoji="1" lang="en-US" altLang="ja-JP"/>
              <a:t>0%</a:t>
            </a:r>
            <a:endParaRPr kumimoji="1" lang="ja-JP" altLang="en-US"/>
          </a:p>
        </p:txBody>
      </p:sp>
      <p:sp>
        <p:nvSpPr>
          <p:cNvPr id="55" name="テキスト ボックス 54">
            <a:extLst>
              <a:ext uri="{FF2B5EF4-FFF2-40B4-BE49-F238E27FC236}">
                <a16:creationId xmlns:a16="http://schemas.microsoft.com/office/drawing/2014/main" id="{02E63844-4A1A-19C4-5679-E348E8EE1A1B}"/>
              </a:ext>
            </a:extLst>
          </p:cNvPr>
          <p:cNvSpPr txBox="1"/>
          <p:nvPr/>
        </p:nvSpPr>
        <p:spPr>
          <a:xfrm>
            <a:off x="7579769" y="2771425"/>
            <a:ext cx="1457450" cy="369332"/>
          </a:xfrm>
          <a:prstGeom prst="rect">
            <a:avLst/>
          </a:prstGeom>
          <a:noFill/>
          <a:ln w="19050">
            <a:solidFill>
              <a:schemeClr val="tx1"/>
            </a:solidFill>
          </a:ln>
        </p:spPr>
        <p:txBody>
          <a:bodyPr wrap="none" rtlCol="0">
            <a:spAutoFit/>
          </a:bodyPr>
          <a:lstStyle/>
          <a:p>
            <a:r>
              <a:rPr kumimoji="1" lang="ja-JP" altLang="en-US"/>
              <a:t>死亡率５</a:t>
            </a:r>
            <a:r>
              <a:rPr kumimoji="1" lang="en-US" altLang="ja-JP"/>
              <a:t>0%</a:t>
            </a:r>
            <a:endParaRPr kumimoji="1" lang="ja-JP" altLang="en-US"/>
          </a:p>
        </p:txBody>
      </p:sp>
      <p:sp>
        <p:nvSpPr>
          <p:cNvPr id="56" name="テキスト ボックス 55">
            <a:extLst>
              <a:ext uri="{FF2B5EF4-FFF2-40B4-BE49-F238E27FC236}">
                <a16:creationId xmlns:a16="http://schemas.microsoft.com/office/drawing/2014/main" id="{E56EEBEA-6838-4441-B4C3-0B75879EEB1F}"/>
              </a:ext>
            </a:extLst>
          </p:cNvPr>
          <p:cNvSpPr txBox="1"/>
          <p:nvPr/>
        </p:nvSpPr>
        <p:spPr>
          <a:xfrm>
            <a:off x="9553180" y="2806552"/>
            <a:ext cx="1603324" cy="369332"/>
          </a:xfrm>
          <a:prstGeom prst="rect">
            <a:avLst/>
          </a:prstGeom>
          <a:noFill/>
          <a:ln w="19050">
            <a:solidFill>
              <a:schemeClr val="tx1"/>
            </a:solidFill>
          </a:ln>
        </p:spPr>
        <p:txBody>
          <a:bodyPr wrap="none" rtlCol="0">
            <a:spAutoFit/>
          </a:bodyPr>
          <a:lstStyle/>
          <a:p>
            <a:r>
              <a:rPr kumimoji="1" lang="ja-JP" altLang="en-US"/>
              <a:t>死亡率</a:t>
            </a:r>
            <a:r>
              <a:rPr kumimoji="1" lang="en-US" altLang="ja-JP"/>
              <a:t>100%</a:t>
            </a:r>
            <a:endParaRPr kumimoji="1" lang="ja-JP" altLang="en-US"/>
          </a:p>
        </p:txBody>
      </p:sp>
      <p:sp>
        <p:nvSpPr>
          <p:cNvPr id="58" name="矢印: 下 57">
            <a:extLst>
              <a:ext uri="{FF2B5EF4-FFF2-40B4-BE49-F238E27FC236}">
                <a16:creationId xmlns:a16="http://schemas.microsoft.com/office/drawing/2014/main" id="{521DE62F-2279-29AC-3FEA-0604C78EDE42}"/>
              </a:ext>
            </a:extLst>
          </p:cNvPr>
          <p:cNvSpPr/>
          <p:nvPr/>
        </p:nvSpPr>
        <p:spPr>
          <a:xfrm>
            <a:off x="8132265" y="4918511"/>
            <a:ext cx="417095" cy="568310"/>
          </a:xfrm>
          <a:prstGeom prst="downArrow">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矢印コネクタ 59">
            <a:extLst>
              <a:ext uri="{FF2B5EF4-FFF2-40B4-BE49-F238E27FC236}">
                <a16:creationId xmlns:a16="http://schemas.microsoft.com/office/drawing/2014/main" id="{01C38C43-EEAB-7B20-1183-6820ECF82C29}"/>
              </a:ext>
            </a:extLst>
          </p:cNvPr>
          <p:cNvCxnSpPr>
            <a:cxnSpLocks/>
          </p:cNvCxnSpPr>
          <p:nvPr/>
        </p:nvCxnSpPr>
        <p:spPr>
          <a:xfrm>
            <a:off x="6299471" y="4918511"/>
            <a:ext cx="0" cy="568310"/>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62" name="直線矢印コネクタ 61">
            <a:extLst>
              <a:ext uri="{FF2B5EF4-FFF2-40B4-BE49-F238E27FC236}">
                <a16:creationId xmlns:a16="http://schemas.microsoft.com/office/drawing/2014/main" id="{73006E03-B6D9-5182-0EAD-D08CA60C6A76}"/>
              </a:ext>
            </a:extLst>
          </p:cNvPr>
          <p:cNvCxnSpPr>
            <a:cxnSpLocks/>
          </p:cNvCxnSpPr>
          <p:nvPr/>
        </p:nvCxnSpPr>
        <p:spPr>
          <a:xfrm>
            <a:off x="10338008" y="4891451"/>
            <a:ext cx="0" cy="568310"/>
          </a:xfrm>
          <a:prstGeom prst="straightConnector1">
            <a:avLst/>
          </a:prstGeom>
          <a:ln w="381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63" name="テキスト ボックス 62">
            <a:extLst>
              <a:ext uri="{FF2B5EF4-FFF2-40B4-BE49-F238E27FC236}">
                <a16:creationId xmlns:a16="http://schemas.microsoft.com/office/drawing/2014/main" id="{39103827-9D23-6F46-7A75-9750F405B096}"/>
              </a:ext>
            </a:extLst>
          </p:cNvPr>
          <p:cNvSpPr txBox="1"/>
          <p:nvPr/>
        </p:nvSpPr>
        <p:spPr>
          <a:xfrm>
            <a:off x="7954600" y="5470367"/>
            <a:ext cx="750526" cy="369332"/>
          </a:xfrm>
          <a:prstGeom prst="rect">
            <a:avLst/>
          </a:prstGeom>
          <a:solidFill>
            <a:srgbClr val="FFC000"/>
          </a:solidFill>
          <a:ln>
            <a:noFill/>
          </a:ln>
        </p:spPr>
        <p:txBody>
          <a:bodyPr wrap="none" rtlCol="0">
            <a:spAutoFit/>
          </a:bodyPr>
          <a:lstStyle/>
          <a:p>
            <a:r>
              <a:rPr kumimoji="1" lang="en-US" altLang="ja-JP">
                <a:solidFill>
                  <a:schemeClr val="bg1"/>
                </a:solidFill>
              </a:rPr>
              <a:t>LD</a:t>
            </a:r>
            <a:r>
              <a:rPr kumimoji="1" lang="en-US" altLang="ja-JP" baseline="-25000">
                <a:solidFill>
                  <a:schemeClr val="bg1"/>
                </a:solidFill>
              </a:rPr>
              <a:t>50</a:t>
            </a:r>
            <a:endParaRPr kumimoji="1" lang="ja-JP" altLang="en-US" baseline="-25000">
              <a:solidFill>
                <a:schemeClr val="bg1"/>
              </a:solidFill>
            </a:endParaRPr>
          </a:p>
        </p:txBody>
      </p:sp>
    </p:spTree>
    <p:extLst>
      <p:ext uri="{BB962C8B-B14F-4D97-AF65-F5344CB8AC3E}">
        <p14:creationId xmlns:p14="http://schemas.microsoft.com/office/powerpoint/2010/main" val="2028407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140D4-9232-4D3D-F4B8-52133CC955B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615A995-8CEA-42BA-4689-764BEA6809D6}"/>
              </a:ext>
            </a:extLst>
          </p:cNvPr>
          <p:cNvSpPr>
            <a:spLocks noGrp="1"/>
          </p:cNvSpPr>
          <p:nvPr>
            <p:ph type="title"/>
          </p:nvPr>
        </p:nvSpPr>
        <p:spPr>
          <a:xfrm>
            <a:off x="831850" y="2216306"/>
            <a:ext cx="10515600" cy="738822"/>
          </a:xfrm>
        </p:spPr>
        <p:txBody>
          <a:bodyPr/>
          <a:lstStyle/>
          <a:p>
            <a:r>
              <a:rPr kumimoji="1" lang="en-US" altLang="ja-JP" sz="4000"/>
              <a:t>2.</a:t>
            </a:r>
            <a:r>
              <a:rPr kumimoji="1" lang="ja-JP" altLang="en-US"/>
              <a:t>リスク評価</a:t>
            </a:r>
            <a:br>
              <a:rPr kumimoji="1" lang="en-US" altLang="ja-JP"/>
            </a:br>
            <a:br>
              <a:rPr lang="en-US" altLang="ja-JP" sz="1600"/>
            </a:br>
            <a:r>
              <a:rPr lang="ja-JP" altLang="en-US" sz="3600"/>
              <a:t>（毒性）</a:t>
            </a:r>
            <a:endParaRPr kumimoji="1" lang="ja-JP" altLang="en-US"/>
          </a:p>
        </p:txBody>
      </p:sp>
      <p:sp>
        <p:nvSpPr>
          <p:cNvPr id="4" name="正方形/長方形 3">
            <a:extLst>
              <a:ext uri="{FF2B5EF4-FFF2-40B4-BE49-F238E27FC236}">
                <a16:creationId xmlns:a16="http://schemas.microsoft.com/office/drawing/2014/main" id="{CB9514B5-DD72-2EDE-BB1A-0DEB93805599}"/>
              </a:ext>
            </a:extLst>
          </p:cNvPr>
          <p:cNvSpPr/>
          <p:nvPr/>
        </p:nvSpPr>
        <p:spPr>
          <a:xfrm>
            <a:off x="11871959" y="1845864"/>
            <a:ext cx="330090" cy="87394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リスク評価</a:t>
            </a:r>
          </a:p>
        </p:txBody>
      </p:sp>
      <p:sp>
        <p:nvSpPr>
          <p:cNvPr id="5" name="正方形/長方形 4">
            <a:extLst>
              <a:ext uri="{FF2B5EF4-FFF2-40B4-BE49-F238E27FC236}">
                <a16:creationId xmlns:a16="http://schemas.microsoft.com/office/drawing/2014/main" id="{F2D7587D-A9FA-1896-8955-79C5B5A7F796}"/>
              </a:ext>
            </a:extLst>
          </p:cNvPr>
          <p:cNvSpPr/>
          <p:nvPr/>
        </p:nvSpPr>
        <p:spPr>
          <a:xfrm>
            <a:off x="2339730" y="2316480"/>
            <a:ext cx="7537941" cy="45719"/>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プレースホルダー 2">
            <a:extLst>
              <a:ext uri="{FF2B5EF4-FFF2-40B4-BE49-F238E27FC236}">
                <a16:creationId xmlns:a16="http://schemas.microsoft.com/office/drawing/2014/main" id="{9AF095A4-A005-6BC0-83E2-E8237CCD7CEB}"/>
              </a:ext>
            </a:extLst>
          </p:cNvPr>
          <p:cNvSpPr txBox="1">
            <a:spLocks/>
          </p:cNvSpPr>
          <p:nvPr/>
        </p:nvSpPr>
        <p:spPr>
          <a:xfrm>
            <a:off x="3078480" y="3276718"/>
            <a:ext cx="3996690" cy="3296802"/>
          </a:xfrm>
          <a:prstGeom prst="rect">
            <a:avLst/>
          </a:prstGeom>
        </p:spPr>
        <p:txBody>
          <a:bodyPr vert="horz" lIns="91440" tIns="45720" rIns="91440" bIns="45720" rtlCol="0">
            <a:normAutofit/>
          </a:bodyPr>
          <a:lstStyle>
            <a:lvl1pPr marL="0" indent="0" algn="l" defTabSz="914400" rtl="0" eaLnBrk="1" latinLnBrk="0" hangingPunct="1">
              <a:lnSpc>
                <a:spcPct val="125000"/>
              </a:lnSpc>
              <a:spcBef>
                <a:spcPts val="1000"/>
              </a:spcBef>
              <a:buFont typeface="Arial" panose="020B0604020202020204" pitchFamily="34" charset="0"/>
              <a:buNone/>
              <a:defRPr kumimoji="1" sz="2400" kern="1200">
                <a:solidFill>
                  <a:schemeClr val="tx1">
                    <a:tint val="82000"/>
                  </a:schemeClr>
                </a:solidFill>
                <a:latin typeface="+mn-lt"/>
                <a:ea typeface="+mn-ea"/>
                <a:cs typeface="+mn-cs"/>
              </a:defRPr>
            </a:lvl1pPr>
            <a:lvl2pPr marL="457200" indent="0" algn="l" defTabSz="914400" rtl="0" eaLnBrk="1" latinLnBrk="0" hangingPunct="1">
              <a:lnSpc>
                <a:spcPct val="125000"/>
              </a:lnSpc>
              <a:spcBef>
                <a:spcPts val="500"/>
              </a:spcBef>
              <a:buFont typeface="Arial" panose="020B0604020202020204" pitchFamily="34" charset="0"/>
              <a:buNone/>
              <a:defRPr kumimoji="1" sz="2000" kern="1200">
                <a:solidFill>
                  <a:schemeClr val="tx1">
                    <a:tint val="82000"/>
                  </a:schemeClr>
                </a:solidFill>
                <a:latin typeface="+mn-lt"/>
                <a:ea typeface="+mn-ea"/>
                <a:cs typeface="+mn-cs"/>
              </a:defRPr>
            </a:lvl2pPr>
            <a:lvl3pPr marL="914400" indent="0" algn="l" defTabSz="914400" rtl="0" eaLnBrk="1" latinLnBrk="0" hangingPunct="1">
              <a:lnSpc>
                <a:spcPct val="125000"/>
              </a:lnSpc>
              <a:spcBef>
                <a:spcPts val="500"/>
              </a:spcBef>
              <a:buFont typeface="Arial" panose="020B0604020202020204" pitchFamily="34" charset="0"/>
              <a:buNone/>
              <a:defRPr kumimoji="1" sz="1800" kern="1200">
                <a:solidFill>
                  <a:schemeClr val="tx1">
                    <a:tint val="82000"/>
                  </a:schemeClr>
                </a:solidFill>
                <a:latin typeface="+mn-lt"/>
                <a:ea typeface="+mn-ea"/>
                <a:cs typeface="+mn-cs"/>
              </a:defRPr>
            </a:lvl3pPr>
            <a:lvl4pPr marL="13716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4pPr>
            <a:lvl5pPr marL="18288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9pPr>
          </a:lstStyle>
          <a:p>
            <a:pPr marL="342900" indent="-342900">
              <a:buFont typeface="Arial" panose="020B0604020202020204" pitchFamily="34" charset="0"/>
              <a:buChar char="•"/>
            </a:pPr>
            <a:r>
              <a:rPr lang="ja-JP" altLang="en-US" sz="1600"/>
              <a:t>毒性</a:t>
            </a:r>
            <a:endParaRPr lang="en-US" altLang="ja-JP" sz="1600"/>
          </a:p>
          <a:p>
            <a:pPr marL="538163" lvl="1" indent="-173038">
              <a:buFont typeface="Arial" panose="020B0604020202020204" pitchFamily="34" charset="0"/>
              <a:buChar char="•"/>
            </a:pPr>
            <a:r>
              <a:rPr lang="ja-JP" altLang="en-US" sz="1400"/>
              <a:t>神経毒性</a:t>
            </a:r>
            <a:endParaRPr lang="en-US" altLang="ja-JP" sz="1400"/>
          </a:p>
          <a:p>
            <a:pPr marL="538163" lvl="1" indent="-173038">
              <a:buFont typeface="Arial" panose="020B0604020202020204" pitchFamily="34" charset="0"/>
              <a:buChar char="•"/>
            </a:pPr>
            <a:r>
              <a:rPr lang="ja-JP" altLang="ja-JP" sz="1400"/>
              <a:t>遺伝毒性</a:t>
            </a:r>
            <a:endParaRPr lang="en-US" altLang="ja-JP" sz="1400"/>
          </a:p>
          <a:p>
            <a:pPr marL="538163" lvl="1" indent="-173038">
              <a:buFont typeface="Arial" panose="020B0604020202020204" pitchFamily="34" charset="0"/>
              <a:buChar char="•"/>
            </a:pPr>
            <a:r>
              <a:rPr lang="ja-JP" altLang="ja-JP" sz="1400"/>
              <a:t>生殖発生毒性</a:t>
            </a:r>
            <a:endParaRPr lang="en-US" altLang="ja-JP" sz="1400"/>
          </a:p>
          <a:p>
            <a:pPr marL="538163" lvl="1" indent="-173038">
              <a:buFont typeface="Arial" panose="020B0604020202020204" pitchFamily="34" charset="0"/>
              <a:buChar char="•"/>
            </a:pPr>
            <a:r>
              <a:rPr lang="ja-JP" altLang="ja-JP" sz="1400"/>
              <a:t>発がん性</a:t>
            </a:r>
            <a:endParaRPr lang="en-US" altLang="zh-TW" sz="1400"/>
          </a:p>
          <a:p>
            <a:pPr marL="538163" lvl="1" indent="-173038">
              <a:buFont typeface="Arial" panose="020B0604020202020204" pitchFamily="34" charset="0"/>
              <a:buChar char="•"/>
            </a:pPr>
            <a:r>
              <a:rPr lang="ja-JP" altLang="en-US" sz="1400"/>
              <a:t>免疫毒性</a:t>
            </a:r>
            <a:endParaRPr lang="en-US" altLang="ja-JP" sz="1200"/>
          </a:p>
        </p:txBody>
      </p:sp>
      <p:sp>
        <p:nvSpPr>
          <p:cNvPr id="7" name="テキスト プレースホルダー 2">
            <a:extLst>
              <a:ext uri="{FF2B5EF4-FFF2-40B4-BE49-F238E27FC236}">
                <a16:creationId xmlns:a16="http://schemas.microsoft.com/office/drawing/2014/main" id="{62AD7354-10F1-22E5-A332-A7B5E4EE279C}"/>
              </a:ext>
            </a:extLst>
          </p:cNvPr>
          <p:cNvSpPr txBox="1">
            <a:spLocks/>
          </p:cNvSpPr>
          <p:nvPr/>
        </p:nvSpPr>
        <p:spPr>
          <a:xfrm>
            <a:off x="6118860" y="3276718"/>
            <a:ext cx="4625368" cy="3408562"/>
          </a:xfrm>
          <a:prstGeom prst="rect">
            <a:avLst/>
          </a:prstGeom>
        </p:spPr>
        <p:txBody>
          <a:bodyPr vert="horz" lIns="91440" tIns="45720" rIns="91440" bIns="45720" rtlCol="0">
            <a:normAutofit/>
          </a:bodyPr>
          <a:lstStyle>
            <a:lvl1pPr marL="0" indent="0" algn="l" defTabSz="914400" rtl="0" eaLnBrk="1" latinLnBrk="0" hangingPunct="1">
              <a:lnSpc>
                <a:spcPct val="125000"/>
              </a:lnSpc>
              <a:spcBef>
                <a:spcPts val="1000"/>
              </a:spcBef>
              <a:buFont typeface="Arial" panose="020B0604020202020204" pitchFamily="34" charset="0"/>
              <a:buNone/>
              <a:defRPr kumimoji="1" sz="2400" kern="1200">
                <a:solidFill>
                  <a:schemeClr val="tx1">
                    <a:tint val="82000"/>
                  </a:schemeClr>
                </a:solidFill>
                <a:latin typeface="+mn-lt"/>
                <a:ea typeface="+mn-ea"/>
                <a:cs typeface="+mn-cs"/>
              </a:defRPr>
            </a:lvl1pPr>
            <a:lvl2pPr marL="457200" indent="0" algn="l" defTabSz="914400" rtl="0" eaLnBrk="1" latinLnBrk="0" hangingPunct="1">
              <a:lnSpc>
                <a:spcPct val="125000"/>
              </a:lnSpc>
              <a:spcBef>
                <a:spcPts val="500"/>
              </a:spcBef>
              <a:buFont typeface="Arial" panose="020B0604020202020204" pitchFamily="34" charset="0"/>
              <a:buNone/>
              <a:defRPr kumimoji="1" sz="2000" kern="1200">
                <a:solidFill>
                  <a:schemeClr val="tx1">
                    <a:tint val="82000"/>
                  </a:schemeClr>
                </a:solidFill>
                <a:latin typeface="+mn-lt"/>
                <a:ea typeface="+mn-ea"/>
                <a:cs typeface="+mn-cs"/>
              </a:defRPr>
            </a:lvl2pPr>
            <a:lvl3pPr marL="914400" indent="0" algn="l" defTabSz="914400" rtl="0" eaLnBrk="1" latinLnBrk="0" hangingPunct="1">
              <a:lnSpc>
                <a:spcPct val="125000"/>
              </a:lnSpc>
              <a:spcBef>
                <a:spcPts val="500"/>
              </a:spcBef>
              <a:buFont typeface="Arial" panose="020B0604020202020204" pitchFamily="34" charset="0"/>
              <a:buNone/>
              <a:defRPr kumimoji="1" sz="1800" kern="1200">
                <a:solidFill>
                  <a:schemeClr val="tx1">
                    <a:tint val="82000"/>
                  </a:schemeClr>
                </a:solidFill>
                <a:latin typeface="+mn-lt"/>
                <a:ea typeface="+mn-ea"/>
                <a:cs typeface="+mn-cs"/>
              </a:defRPr>
            </a:lvl3pPr>
            <a:lvl4pPr marL="13716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4pPr>
            <a:lvl5pPr marL="18288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9pPr>
          </a:lstStyle>
          <a:p>
            <a:pPr marL="342900" indent="-342900">
              <a:lnSpc>
                <a:spcPct val="135000"/>
              </a:lnSpc>
              <a:buFont typeface="Arial" panose="020B0604020202020204" pitchFamily="34" charset="0"/>
              <a:buChar char="•"/>
            </a:pPr>
            <a:r>
              <a:rPr lang="ja-JP" altLang="ja-JP" sz="1600"/>
              <a:t>エンドポイント（毒性指標）</a:t>
            </a:r>
            <a:br>
              <a:rPr lang="en-US" altLang="ja-JP" sz="1600"/>
            </a:br>
            <a:r>
              <a:rPr lang="ja-JP" altLang="ja-JP" sz="1600"/>
              <a:t>／トキシコキネティクス</a:t>
            </a:r>
            <a:endParaRPr lang="en-US" altLang="ja-JP" sz="1600"/>
          </a:p>
          <a:p>
            <a:pPr marL="342900" indent="-342900">
              <a:lnSpc>
                <a:spcPct val="135000"/>
              </a:lnSpc>
              <a:buFont typeface="Arial" panose="020B0604020202020204" pitchFamily="34" charset="0"/>
              <a:buChar char="•"/>
            </a:pPr>
            <a:r>
              <a:rPr lang="zh-TW" altLang="ja-JP" sz="1600"/>
              <a:t>体内動態試験（</a:t>
            </a:r>
            <a:r>
              <a:rPr lang="en-US" altLang="ja-JP" sz="1600"/>
              <a:t>ADME</a:t>
            </a:r>
            <a:r>
              <a:rPr lang="ja-JP" altLang="ja-JP" sz="1600"/>
              <a:t>試験</a:t>
            </a:r>
            <a:r>
              <a:rPr lang="zh-TW" altLang="ja-JP" sz="1600"/>
              <a:t>）</a:t>
            </a:r>
            <a:endParaRPr lang="en-US" altLang="ja-JP" sz="1600"/>
          </a:p>
          <a:p>
            <a:pPr marL="342900" indent="-342900">
              <a:buFont typeface="Arial" panose="020B0604020202020204" pitchFamily="34" charset="0"/>
              <a:buChar char="•"/>
            </a:pPr>
            <a:r>
              <a:rPr lang="ja-JP" altLang="ja-JP" sz="1600"/>
              <a:t>代謝物／生物学的利用率</a:t>
            </a:r>
            <a:br>
              <a:rPr lang="en-US" altLang="ja-JP" sz="1600"/>
            </a:br>
            <a:r>
              <a:rPr lang="ja-JP" altLang="ja-JP" sz="1600"/>
              <a:t>／適応性変化／比重量、補正重量</a:t>
            </a:r>
            <a:endParaRPr lang="en-US" altLang="ja-JP" sz="1600"/>
          </a:p>
          <a:p>
            <a:pPr marL="342900" indent="-342900">
              <a:buFont typeface="Arial" panose="020B0604020202020204" pitchFamily="34" charset="0"/>
              <a:buChar char="•"/>
            </a:pPr>
            <a:r>
              <a:rPr lang="ja-JP" altLang="ja-JP" sz="1600"/>
              <a:t>トランスジェニック動物</a:t>
            </a:r>
            <a:br>
              <a:rPr lang="en-US" altLang="ja-JP" sz="1600"/>
            </a:br>
            <a:r>
              <a:rPr lang="ja-JP" altLang="ja-JP" sz="1600"/>
              <a:t>（ノックインマウス／ノックアウトマウス）</a:t>
            </a:r>
            <a:endParaRPr lang="en-US" altLang="ja-JP" sz="1600"/>
          </a:p>
          <a:p>
            <a:pPr marL="342900" indent="-342900">
              <a:buFont typeface="Arial" panose="020B0604020202020204" pitchFamily="34" charset="0"/>
              <a:buChar char="•"/>
            </a:pPr>
            <a:r>
              <a:rPr lang="en-US" altLang="ja-JP" sz="1600"/>
              <a:t>LD</a:t>
            </a:r>
            <a:r>
              <a:rPr lang="en-US" altLang="ja-JP" sz="1600" baseline="-25000"/>
              <a:t>50</a:t>
            </a:r>
            <a:r>
              <a:rPr lang="zh-CN" altLang="ja-JP" sz="1600"/>
              <a:t>（半数致死量）</a:t>
            </a:r>
            <a:endParaRPr lang="en-US" altLang="zh-CN" sz="1600"/>
          </a:p>
          <a:p>
            <a:pPr marL="342900" indent="-342900">
              <a:buFont typeface="Arial" panose="020B0604020202020204" pitchFamily="34" charset="0"/>
              <a:buChar char="•"/>
            </a:pPr>
            <a:endParaRPr lang="ja-JP" altLang="en-US" sz="1600"/>
          </a:p>
        </p:txBody>
      </p:sp>
      <p:sp>
        <p:nvSpPr>
          <p:cNvPr id="3" name="正方形/長方形 2">
            <a:extLst>
              <a:ext uri="{FF2B5EF4-FFF2-40B4-BE49-F238E27FC236}">
                <a16:creationId xmlns:a16="http://schemas.microsoft.com/office/drawing/2014/main" id="{82C906E5-77FC-F026-8CF8-D9D8007A6EA8}"/>
              </a:ext>
            </a:extLst>
          </p:cNvPr>
          <p:cNvSpPr/>
          <p:nvPr/>
        </p:nvSpPr>
        <p:spPr>
          <a:xfrm>
            <a:off x="11870849" y="2719804"/>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毒性</a:t>
            </a:r>
          </a:p>
        </p:txBody>
      </p:sp>
    </p:spTree>
    <p:extLst>
      <p:ext uri="{BB962C8B-B14F-4D97-AF65-F5344CB8AC3E}">
        <p14:creationId xmlns:p14="http://schemas.microsoft.com/office/powerpoint/2010/main" val="1988834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C44361-34FC-0402-93CB-ACFB5B6366DA}"/>
            </a:ext>
          </a:extLst>
        </p:cNvPr>
        <p:cNvGrpSpPr/>
        <p:nvPr/>
      </p:nvGrpSpPr>
      <p:grpSpPr>
        <a:xfrm>
          <a:off x="0" y="0"/>
          <a:ext cx="0" cy="0"/>
          <a:chOff x="0" y="0"/>
          <a:chExt cx="0" cy="0"/>
        </a:xfrm>
      </p:grpSpPr>
      <p:sp>
        <p:nvSpPr>
          <p:cNvPr id="37" name="四角形: 角を丸くする 36">
            <a:extLst>
              <a:ext uri="{FF2B5EF4-FFF2-40B4-BE49-F238E27FC236}">
                <a16:creationId xmlns:a16="http://schemas.microsoft.com/office/drawing/2014/main" id="{74E90B99-75D8-DEF3-ED6E-33ABB3C074E0}"/>
              </a:ext>
            </a:extLst>
          </p:cNvPr>
          <p:cNvSpPr/>
          <p:nvPr/>
        </p:nvSpPr>
        <p:spPr>
          <a:xfrm>
            <a:off x="4991100" y="1438022"/>
            <a:ext cx="6747820" cy="5012278"/>
          </a:xfrm>
          <a:prstGeom prst="roundRect">
            <a:avLst>
              <a:gd name="adj" fmla="val 14531"/>
            </a:avLst>
          </a:prstGeom>
          <a:solidFill>
            <a:srgbClr val="ECECE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ABA1D6DA-D7A7-3BAA-BCCA-726C10989ED6}"/>
              </a:ext>
            </a:extLst>
          </p:cNvPr>
          <p:cNvSpPr>
            <a:spLocks noGrp="1"/>
          </p:cNvSpPr>
          <p:nvPr>
            <p:ph type="title"/>
          </p:nvPr>
        </p:nvSpPr>
        <p:spPr/>
        <p:txBody>
          <a:bodyPr/>
          <a:lstStyle/>
          <a:p>
            <a:r>
              <a:rPr kumimoji="1" lang="ja-JP" altLang="en-US"/>
              <a:t>毒性</a:t>
            </a:r>
          </a:p>
        </p:txBody>
      </p:sp>
      <p:sp>
        <p:nvSpPr>
          <p:cNvPr id="4" name="正方形/長方形 3">
            <a:extLst>
              <a:ext uri="{FF2B5EF4-FFF2-40B4-BE49-F238E27FC236}">
                <a16:creationId xmlns:a16="http://schemas.microsoft.com/office/drawing/2014/main" id="{CA5083DA-FDE7-D07F-F5F9-D35826A7E71D}"/>
              </a:ext>
            </a:extLst>
          </p:cNvPr>
          <p:cNvSpPr/>
          <p:nvPr/>
        </p:nvSpPr>
        <p:spPr>
          <a:xfrm>
            <a:off x="11861910"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リスク評価</a:t>
            </a:r>
          </a:p>
        </p:txBody>
      </p:sp>
      <p:sp>
        <p:nvSpPr>
          <p:cNvPr id="11" name="テキスト ボックス 10">
            <a:extLst>
              <a:ext uri="{FF2B5EF4-FFF2-40B4-BE49-F238E27FC236}">
                <a16:creationId xmlns:a16="http://schemas.microsoft.com/office/drawing/2014/main" id="{2CFE05A4-7F87-EB9E-B266-618021B6204D}"/>
              </a:ext>
            </a:extLst>
          </p:cNvPr>
          <p:cNvSpPr txBox="1"/>
          <p:nvPr/>
        </p:nvSpPr>
        <p:spPr>
          <a:xfrm>
            <a:off x="6826626" y="976508"/>
            <a:ext cx="2936079" cy="369332"/>
          </a:xfrm>
          <a:prstGeom prst="rect">
            <a:avLst/>
          </a:prstGeom>
          <a:noFill/>
        </p:spPr>
        <p:txBody>
          <a:bodyPr vert="horz" wrap="square">
            <a:spAutoFit/>
          </a:bodyPr>
          <a:lstStyle/>
          <a:p>
            <a:pPr algn="ctr"/>
            <a:r>
              <a:rPr lang="ja-JP" altLang="en-US">
                <a:solidFill>
                  <a:prstClr val="black"/>
                </a:solidFill>
                <a:latin typeface="BIZ UDPゴシック"/>
                <a:ea typeface="BIZ UDPゴシック"/>
              </a:rPr>
              <a:t>さまざまな毒性</a:t>
            </a:r>
            <a:endParaRPr lang="ja-JP" altLang="en-US" sz="2000"/>
          </a:p>
        </p:txBody>
      </p:sp>
      <p:sp>
        <p:nvSpPr>
          <p:cNvPr id="15" name="コンテンツ プレースホルダー 2">
            <a:extLst>
              <a:ext uri="{FF2B5EF4-FFF2-40B4-BE49-F238E27FC236}">
                <a16:creationId xmlns:a16="http://schemas.microsoft.com/office/drawing/2014/main" id="{C81F2D4F-BEC1-E715-139C-AF465077702F}"/>
              </a:ext>
            </a:extLst>
          </p:cNvPr>
          <p:cNvSpPr txBox="1">
            <a:spLocks/>
          </p:cNvSpPr>
          <p:nvPr/>
        </p:nvSpPr>
        <p:spPr>
          <a:xfrm>
            <a:off x="453080" y="934723"/>
            <a:ext cx="4397331" cy="5578288"/>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buFont typeface="Arial" panose="020B0604020202020204" pitchFamily="34" charset="0"/>
              <a:buNone/>
            </a:pPr>
            <a:r>
              <a:rPr lang="ja-JP" altLang="en-US" sz="1800"/>
              <a:t>ある物質が生体に有害影響を</a:t>
            </a:r>
            <a:br>
              <a:rPr lang="en-US" altLang="ja-JP" sz="1800"/>
            </a:br>
            <a:r>
              <a:rPr lang="ja-JP" altLang="en-US" sz="1800"/>
              <a:t>及ぼす性質のこと</a:t>
            </a:r>
            <a:br>
              <a:rPr lang="ja-JP" altLang="en-US" sz="1800"/>
            </a:br>
            <a:endParaRPr lang="en-US" altLang="ja-JP" sz="1200"/>
          </a:p>
          <a:p>
            <a:pPr marL="180975" indent="-88900">
              <a:buFont typeface="Arial" panose="020B0604020202020204" pitchFamily="34" charset="0"/>
              <a:buNone/>
            </a:pPr>
            <a:r>
              <a:rPr kumimoji="1" lang="ja-JP" altLang="en-US" sz="1600"/>
              <a:t>有害影響</a:t>
            </a:r>
            <a:br>
              <a:rPr kumimoji="1" lang="en-US" altLang="ja-JP" sz="1600"/>
            </a:br>
            <a:r>
              <a:rPr kumimoji="1" lang="ja-JP" altLang="en-US" sz="1400"/>
              <a:t>ハザードにばく露されたときに生じる</a:t>
            </a:r>
            <a:br>
              <a:rPr kumimoji="1" lang="en-US" altLang="ja-JP" sz="1400"/>
            </a:br>
            <a:r>
              <a:rPr kumimoji="1" lang="ja-JP" altLang="en-US" sz="1400"/>
              <a:t>健康に好ましくない影響</a:t>
            </a:r>
            <a:endParaRPr kumimoji="1" lang="en-US" altLang="ja-JP" sz="1400"/>
          </a:p>
          <a:p>
            <a:pPr marL="92075" indent="0">
              <a:buFont typeface="Arial" panose="020B0604020202020204" pitchFamily="34" charset="0"/>
              <a:buNone/>
            </a:pPr>
            <a:endParaRPr lang="en-US" altLang="ja-JP" sz="100"/>
          </a:p>
          <a:p>
            <a:pPr marL="92075" indent="0">
              <a:buFont typeface="Arial" panose="020B0604020202020204" pitchFamily="34" charset="0"/>
              <a:buNone/>
            </a:pPr>
            <a:endParaRPr lang="en-US" altLang="ja-JP" sz="100"/>
          </a:p>
          <a:p>
            <a:pPr marL="180975" indent="-90488">
              <a:buNone/>
              <a:tabLst>
                <a:tab pos="180975" algn="l"/>
              </a:tabLst>
            </a:pPr>
            <a:r>
              <a:rPr lang="ja-JP" altLang="en-US" sz="1600"/>
              <a:t>中毒</a:t>
            </a:r>
            <a:br>
              <a:rPr lang="en-US" altLang="ja-JP" sz="1600"/>
            </a:br>
            <a:r>
              <a:rPr lang="ja-JP" altLang="en-US" sz="1400"/>
              <a:t>ある物質の摂取により、生体に毒性の影響が</a:t>
            </a:r>
            <a:br>
              <a:rPr lang="en-US" altLang="ja-JP" sz="1400"/>
            </a:br>
            <a:r>
              <a:rPr lang="ja-JP" altLang="en-US" sz="1400"/>
              <a:t>現れ、正常な機能が阻害されること</a:t>
            </a:r>
            <a:endParaRPr lang="en-US" altLang="ja-JP" sz="1400"/>
          </a:p>
          <a:p>
            <a:pPr marL="180975" indent="-90488">
              <a:buNone/>
              <a:tabLst>
                <a:tab pos="180975" algn="l"/>
              </a:tabLst>
            </a:pPr>
            <a:endParaRPr lang="en-US" altLang="ja-JP" sz="1400"/>
          </a:p>
          <a:p>
            <a:pPr marL="180975" indent="-90488">
              <a:buNone/>
              <a:tabLst>
                <a:tab pos="180975" algn="l"/>
              </a:tabLst>
            </a:pPr>
            <a:r>
              <a:rPr lang="ja-JP" altLang="en-US" sz="1600"/>
              <a:t>毒性学的プロファイル</a:t>
            </a:r>
            <a:br>
              <a:rPr lang="en-US" altLang="ja-JP" sz="1600"/>
            </a:br>
            <a:r>
              <a:rPr lang="ja-JP" altLang="en-US" sz="1400"/>
              <a:t>ハザードの毒性学的特徴。疫学研究や動物試験で</a:t>
            </a:r>
            <a:br>
              <a:rPr lang="en-US" altLang="ja-JP" sz="1400"/>
            </a:br>
            <a:r>
              <a:rPr lang="ja-JP" altLang="en-US" sz="1400"/>
              <a:t>認められた毒性に関する情報をまとめたもの</a:t>
            </a:r>
          </a:p>
          <a:p>
            <a:pPr marL="180975" indent="-90488">
              <a:buNone/>
              <a:tabLst>
                <a:tab pos="180975" algn="l"/>
              </a:tabLst>
            </a:pPr>
            <a:endParaRPr lang="ja-JP" altLang="en-US" sz="1600"/>
          </a:p>
        </p:txBody>
      </p:sp>
      <p:sp>
        <p:nvSpPr>
          <p:cNvPr id="3" name="テキスト ボックス 2">
            <a:extLst>
              <a:ext uri="{FF2B5EF4-FFF2-40B4-BE49-F238E27FC236}">
                <a16:creationId xmlns:a16="http://schemas.microsoft.com/office/drawing/2014/main" id="{B4920AAA-20A4-0374-4830-F7B5AE8A848F}"/>
              </a:ext>
            </a:extLst>
          </p:cNvPr>
          <p:cNvSpPr txBox="1"/>
          <p:nvPr/>
        </p:nvSpPr>
        <p:spPr>
          <a:xfrm>
            <a:off x="8088579" y="2562041"/>
            <a:ext cx="1714080" cy="969496"/>
          </a:xfrm>
          <a:prstGeom prst="rect">
            <a:avLst/>
          </a:prstGeom>
          <a:noFill/>
        </p:spPr>
        <p:txBody>
          <a:bodyPr vert="horz" wrap="square">
            <a:spAutoFit/>
          </a:bodyPr>
          <a:lstStyle/>
          <a:p>
            <a:pPr marL="0" indent="0" algn="ctr">
              <a:buNone/>
            </a:pPr>
            <a:r>
              <a:rPr kumimoji="1" lang="ja-JP" altLang="en-US" sz="1400" b="1"/>
              <a:t>神経毒性</a:t>
            </a:r>
            <a:endParaRPr kumimoji="1" lang="en-US" altLang="ja-JP" sz="1400" b="1"/>
          </a:p>
          <a:p>
            <a:pPr marL="0" indent="0">
              <a:buNone/>
            </a:pPr>
            <a:endParaRPr kumimoji="1" lang="en-US" altLang="ja-JP" sz="700"/>
          </a:p>
          <a:p>
            <a:pPr marL="0" indent="0" algn="ctr">
              <a:buNone/>
            </a:pPr>
            <a:r>
              <a:rPr kumimoji="1" lang="ja-JP" altLang="en-US" sz="1200"/>
              <a:t>中枢／抹消神経系の機能／組織に</a:t>
            </a:r>
            <a:br>
              <a:rPr kumimoji="1" lang="en-US" altLang="ja-JP" sz="1200"/>
            </a:br>
            <a:r>
              <a:rPr kumimoji="1" lang="ja-JP" altLang="en-US" sz="1200"/>
              <a:t>生じる影響</a:t>
            </a:r>
          </a:p>
        </p:txBody>
      </p:sp>
      <p:sp>
        <p:nvSpPr>
          <p:cNvPr id="23" name="テキスト ボックス 22">
            <a:extLst>
              <a:ext uri="{FF2B5EF4-FFF2-40B4-BE49-F238E27FC236}">
                <a16:creationId xmlns:a16="http://schemas.microsoft.com/office/drawing/2014/main" id="{2819CC5C-34F5-8A5E-4792-0AC5B5513092}"/>
              </a:ext>
            </a:extLst>
          </p:cNvPr>
          <p:cNvSpPr txBox="1"/>
          <p:nvPr/>
        </p:nvSpPr>
        <p:spPr>
          <a:xfrm>
            <a:off x="9913749" y="3890597"/>
            <a:ext cx="1714081" cy="784830"/>
          </a:xfrm>
          <a:prstGeom prst="rect">
            <a:avLst/>
          </a:prstGeom>
          <a:noFill/>
        </p:spPr>
        <p:txBody>
          <a:bodyPr vert="horz" wrap="square">
            <a:spAutoFit/>
          </a:bodyPr>
          <a:lstStyle/>
          <a:p>
            <a:pPr marL="0" indent="0" algn="ctr">
              <a:buNone/>
            </a:pPr>
            <a:r>
              <a:rPr kumimoji="1" lang="ja-JP" altLang="en-US" sz="1400" b="1"/>
              <a:t>生殖発生毒性</a:t>
            </a:r>
            <a:endParaRPr kumimoji="1" lang="en-US" altLang="ja-JP" sz="1400" b="1"/>
          </a:p>
          <a:p>
            <a:pPr marL="0" indent="0">
              <a:buNone/>
            </a:pPr>
            <a:endParaRPr kumimoji="1" lang="en-US" altLang="ja-JP" sz="700"/>
          </a:p>
          <a:p>
            <a:pPr marL="0" indent="0" algn="ctr">
              <a:buNone/>
            </a:pPr>
            <a:r>
              <a:rPr kumimoji="1" lang="ja-JP" altLang="en-US" sz="1200"/>
              <a:t>生殖・発生の</a:t>
            </a:r>
            <a:br>
              <a:rPr kumimoji="1" lang="en-US" altLang="ja-JP" sz="1200"/>
            </a:br>
            <a:r>
              <a:rPr kumimoji="1" lang="ja-JP" altLang="en-US" sz="1200"/>
              <a:t>過程に生じる影響</a:t>
            </a:r>
          </a:p>
        </p:txBody>
      </p:sp>
      <p:sp>
        <p:nvSpPr>
          <p:cNvPr id="24" name="テキスト ボックス 23">
            <a:extLst>
              <a:ext uri="{FF2B5EF4-FFF2-40B4-BE49-F238E27FC236}">
                <a16:creationId xmlns:a16="http://schemas.microsoft.com/office/drawing/2014/main" id="{BC8C2407-B924-5D70-DDED-F32E189918CF}"/>
              </a:ext>
            </a:extLst>
          </p:cNvPr>
          <p:cNvSpPr txBox="1"/>
          <p:nvPr/>
        </p:nvSpPr>
        <p:spPr>
          <a:xfrm>
            <a:off x="8035552" y="3890597"/>
            <a:ext cx="1714079" cy="600164"/>
          </a:xfrm>
          <a:prstGeom prst="rect">
            <a:avLst/>
          </a:prstGeom>
          <a:noFill/>
        </p:spPr>
        <p:txBody>
          <a:bodyPr vert="horz" wrap="square">
            <a:spAutoFit/>
          </a:bodyPr>
          <a:lstStyle/>
          <a:p>
            <a:pPr marL="0" indent="0" algn="ctr">
              <a:buNone/>
            </a:pPr>
            <a:r>
              <a:rPr lang="ja-JP" altLang="en-US" sz="1400" b="1"/>
              <a:t>発がん</a:t>
            </a:r>
            <a:r>
              <a:rPr kumimoji="1" lang="ja-JP" altLang="en-US" sz="1400" b="1"/>
              <a:t>性</a:t>
            </a:r>
            <a:endParaRPr kumimoji="1" lang="en-US" altLang="ja-JP" sz="1400" b="1"/>
          </a:p>
          <a:p>
            <a:pPr marL="0" indent="0">
              <a:buNone/>
            </a:pPr>
            <a:endParaRPr kumimoji="1" lang="en-US" altLang="ja-JP" sz="700"/>
          </a:p>
          <a:p>
            <a:pPr marL="0" indent="0" algn="ctr">
              <a:buNone/>
            </a:pPr>
            <a:r>
              <a:rPr kumimoji="1" lang="ja-JP" altLang="en-US" sz="1200"/>
              <a:t>がんを発生させる性質</a:t>
            </a:r>
          </a:p>
        </p:txBody>
      </p:sp>
      <p:sp>
        <p:nvSpPr>
          <p:cNvPr id="27" name="テキスト ボックス 26">
            <a:extLst>
              <a:ext uri="{FF2B5EF4-FFF2-40B4-BE49-F238E27FC236}">
                <a16:creationId xmlns:a16="http://schemas.microsoft.com/office/drawing/2014/main" id="{4323DCFE-71A2-09C7-106E-948035D0B9BC}"/>
              </a:ext>
            </a:extLst>
          </p:cNvPr>
          <p:cNvSpPr txBox="1"/>
          <p:nvPr/>
        </p:nvSpPr>
        <p:spPr>
          <a:xfrm>
            <a:off x="8173168" y="5038062"/>
            <a:ext cx="1377375" cy="784830"/>
          </a:xfrm>
          <a:prstGeom prst="rect">
            <a:avLst/>
          </a:prstGeom>
          <a:noFill/>
        </p:spPr>
        <p:txBody>
          <a:bodyPr vert="horz" wrap="square">
            <a:spAutoFit/>
          </a:bodyPr>
          <a:lstStyle/>
          <a:p>
            <a:pPr marL="0" indent="0" algn="ctr">
              <a:buNone/>
            </a:pPr>
            <a:r>
              <a:rPr lang="ja-JP" altLang="en-US" sz="1400" b="1"/>
              <a:t>免疫毒</a:t>
            </a:r>
            <a:r>
              <a:rPr kumimoji="1" lang="ja-JP" altLang="en-US" sz="1400" b="1"/>
              <a:t>性</a:t>
            </a:r>
            <a:endParaRPr kumimoji="1" lang="en-US" altLang="ja-JP" sz="1400" b="1"/>
          </a:p>
          <a:p>
            <a:pPr marL="0" indent="0">
              <a:buNone/>
            </a:pPr>
            <a:endParaRPr kumimoji="1" lang="en-US" altLang="ja-JP" sz="700"/>
          </a:p>
          <a:p>
            <a:pPr marL="0" indent="0" algn="ctr">
              <a:buNone/>
            </a:pPr>
            <a:r>
              <a:rPr kumimoji="1" lang="ja-JP" altLang="en-US" sz="1200"/>
              <a:t>免疫系に</a:t>
            </a:r>
            <a:br>
              <a:rPr kumimoji="1" lang="en-US" altLang="ja-JP" sz="1200"/>
            </a:br>
            <a:r>
              <a:rPr kumimoji="1" lang="ja-JP" altLang="en-US" sz="1200"/>
              <a:t>生じる影響</a:t>
            </a:r>
          </a:p>
        </p:txBody>
      </p:sp>
      <p:sp>
        <p:nvSpPr>
          <p:cNvPr id="29" name="テキスト ボックス 28">
            <a:extLst>
              <a:ext uri="{FF2B5EF4-FFF2-40B4-BE49-F238E27FC236}">
                <a16:creationId xmlns:a16="http://schemas.microsoft.com/office/drawing/2014/main" id="{95E0C4C0-93AF-A050-52AC-5C99AC791156}"/>
              </a:ext>
            </a:extLst>
          </p:cNvPr>
          <p:cNvSpPr txBox="1"/>
          <p:nvPr/>
        </p:nvSpPr>
        <p:spPr>
          <a:xfrm>
            <a:off x="5365464" y="2469882"/>
            <a:ext cx="2296135" cy="1154162"/>
          </a:xfrm>
          <a:prstGeom prst="rect">
            <a:avLst/>
          </a:prstGeom>
          <a:noFill/>
        </p:spPr>
        <p:txBody>
          <a:bodyPr vert="horz" wrap="square">
            <a:spAutoFit/>
          </a:bodyPr>
          <a:lstStyle/>
          <a:p>
            <a:pPr marL="0" indent="0" algn="ctr">
              <a:buNone/>
            </a:pPr>
            <a:r>
              <a:rPr lang="ja-JP" altLang="en-US" sz="1400" b="1"/>
              <a:t>急性毒性</a:t>
            </a:r>
            <a:endParaRPr kumimoji="1" lang="en-US" altLang="ja-JP" sz="1400" b="1"/>
          </a:p>
          <a:p>
            <a:pPr marL="0" indent="0">
              <a:buNone/>
            </a:pPr>
            <a:endParaRPr kumimoji="1" lang="en-US" altLang="ja-JP" sz="700"/>
          </a:p>
          <a:p>
            <a:pPr marL="0" indent="0">
              <a:buNone/>
            </a:pPr>
            <a:r>
              <a:rPr kumimoji="1" lang="en-US" altLang="ja-JP" sz="1200"/>
              <a:t>1</a:t>
            </a:r>
            <a:r>
              <a:rPr kumimoji="1" lang="ja-JP" altLang="en-US" sz="1200"/>
              <a:t>回の投与または</a:t>
            </a:r>
            <a:r>
              <a:rPr kumimoji="1" lang="en-US" altLang="ja-JP" sz="1200"/>
              <a:t>24</a:t>
            </a:r>
            <a:r>
              <a:rPr kumimoji="1" lang="ja-JP" altLang="en-US" sz="1200"/>
              <a:t>時間以内の短期間における複数回投与によって、一般的に</a:t>
            </a:r>
            <a:r>
              <a:rPr kumimoji="1" lang="en-US" altLang="ja-JP" sz="1200"/>
              <a:t>14</a:t>
            </a:r>
            <a:r>
              <a:rPr kumimoji="1" lang="ja-JP" altLang="en-US" sz="1200"/>
              <a:t>日以内の短期間に生じる毒性</a:t>
            </a:r>
          </a:p>
        </p:txBody>
      </p:sp>
      <p:sp>
        <p:nvSpPr>
          <p:cNvPr id="30" name="テキスト ボックス 29">
            <a:extLst>
              <a:ext uri="{FF2B5EF4-FFF2-40B4-BE49-F238E27FC236}">
                <a16:creationId xmlns:a16="http://schemas.microsoft.com/office/drawing/2014/main" id="{8721AC89-C699-62C6-37E9-8AD21556D564}"/>
              </a:ext>
            </a:extLst>
          </p:cNvPr>
          <p:cNvSpPr txBox="1"/>
          <p:nvPr/>
        </p:nvSpPr>
        <p:spPr>
          <a:xfrm>
            <a:off x="5365464" y="4005870"/>
            <a:ext cx="2296135" cy="954107"/>
          </a:xfrm>
          <a:prstGeom prst="rect">
            <a:avLst/>
          </a:prstGeom>
          <a:noFill/>
        </p:spPr>
        <p:txBody>
          <a:bodyPr vert="horz" wrap="square">
            <a:spAutoFit/>
          </a:bodyPr>
          <a:lstStyle/>
          <a:p>
            <a:pPr marL="0" indent="0" algn="ctr">
              <a:buNone/>
            </a:pPr>
            <a:r>
              <a:rPr lang="ja-JP" altLang="en-US" sz="1400" b="1"/>
              <a:t>亜急性毒性</a:t>
            </a:r>
            <a:r>
              <a:rPr lang="ja-JP" altLang="en-US" sz="1200" b="1"/>
              <a:t>（亜慢性毒性）</a:t>
            </a:r>
            <a:endParaRPr lang="en-US" altLang="ja-JP" sz="1200" b="1"/>
          </a:p>
          <a:p>
            <a:pPr marL="0" indent="0">
              <a:buNone/>
            </a:pPr>
            <a:endParaRPr kumimoji="1" lang="en-US" altLang="ja-JP" sz="600"/>
          </a:p>
          <a:p>
            <a:pPr marL="0" indent="0">
              <a:buNone/>
            </a:pPr>
            <a:r>
              <a:rPr kumimoji="1" lang="ja-JP" altLang="en-US" sz="1200"/>
              <a:t>通常</a:t>
            </a:r>
            <a:r>
              <a:rPr kumimoji="1" lang="en-US" altLang="ja-JP" sz="1200"/>
              <a:t>1</a:t>
            </a:r>
            <a:r>
              <a:rPr kumimoji="1" lang="ja-JP" altLang="en-US" sz="1200"/>
              <a:t>か月</a:t>
            </a:r>
            <a:r>
              <a:rPr kumimoji="1" lang="en-US" altLang="ja-JP" sz="1200"/>
              <a:t>〜3</a:t>
            </a:r>
            <a:r>
              <a:rPr kumimoji="1" lang="ja-JP" altLang="en-US" sz="1200"/>
              <a:t>か月程度の比較的短期間の反復投与によって生じる毒性</a:t>
            </a:r>
          </a:p>
        </p:txBody>
      </p:sp>
      <p:sp>
        <p:nvSpPr>
          <p:cNvPr id="31" name="テキスト ボックス 30">
            <a:extLst>
              <a:ext uri="{FF2B5EF4-FFF2-40B4-BE49-F238E27FC236}">
                <a16:creationId xmlns:a16="http://schemas.microsoft.com/office/drawing/2014/main" id="{A2DD96FB-562D-D48C-4885-57A899A275BF}"/>
              </a:ext>
            </a:extLst>
          </p:cNvPr>
          <p:cNvSpPr txBox="1"/>
          <p:nvPr/>
        </p:nvSpPr>
        <p:spPr>
          <a:xfrm>
            <a:off x="5365464" y="5237788"/>
            <a:ext cx="2296135" cy="784830"/>
          </a:xfrm>
          <a:prstGeom prst="rect">
            <a:avLst/>
          </a:prstGeom>
          <a:noFill/>
        </p:spPr>
        <p:txBody>
          <a:bodyPr vert="horz" wrap="square">
            <a:spAutoFit/>
          </a:bodyPr>
          <a:lstStyle/>
          <a:p>
            <a:pPr marL="0" indent="0" algn="ctr">
              <a:buNone/>
            </a:pPr>
            <a:r>
              <a:rPr lang="ja-JP" altLang="en-US" sz="1400" b="1"/>
              <a:t>慢性毒性</a:t>
            </a:r>
            <a:endParaRPr kumimoji="1" lang="en-US" altLang="ja-JP" sz="1400" b="1"/>
          </a:p>
          <a:p>
            <a:pPr marL="0" indent="0">
              <a:buNone/>
            </a:pPr>
            <a:endParaRPr kumimoji="1" lang="en-US" altLang="ja-JP" sz="700"/>
          </a:p>
          <a:p>
            <a:pPr marL="0" indent="0">
              <a:buNone/>
            </a:pPr>
            <a:r>
              <a:rPr kumimoji="1" lang="ja-JP" altLang="en-US" sz="1200"/>
              <a:t>通常</a:t>
            </a:r>
            <a:r>
              <a:rPr kumimoji="1" lang="en-US" altLang="ja-JP" sz="1200"/>
              <a:t>6</a:t>
            </a:r>
            <a:r>
              <a:rPr kumimoji="1" lang="ja-JP" altLang="en-US" sz="1200"/>
              <a:t>か月以上の長期間の反復投与によって生じる毒性</a:t>
            </a:r>
          </a:p>
        </p:txBody>
      </p:sp>
      <p:sp>
        <p:nvSpPr>
          <p:cNvPr id="32" name="テキスト ボックス 31">
            <a:extLst>
              <a:ext uri="{FF2B5EF4-FFF2-40B4-BE49-F238E27FC236}">
                <a16:creationId xmlns:a16="http://schemas.microsoft.com/office/drawing/2014/main" id="{10940EDB-0BB4-9D6C-4604-5C879E4DB2D0}"/>
              </a:ext>
            </a:extLst>
          </p:cNvPr>
          <p:cNvSpPr txBox="1"/>
          <p:nvPr/>
        </p:nvSpPr>
        <p:spPr>
          <a:xfrm>
            <a:off x="5471963" y="1710733"/>
            <a:ext cx="2169495" cy="461665"/>
          </a:xfrm>
          <a:prstGeom prst="rect">
            <a:avLst/>
          </a:prstGeom>
          <a:solidFill>
            <a:schemeClr val="bg1"/>
          </a:solidFill>
        </p:spPr>
        <p:txBody>
          <a:bodyPr vert="horz" wrap="square">
            <a:spAutoFit/>
          </a:bodyPr>
          <a:lstStyle/>
          <a:p>
            <a:pPr marL="0" indent="0" algn="ctr">
              <a:buNone/>
            </a:pPr>
            <a:r>
              <a:rPr kumimoji="1" lang="ja-JP" altLang="en-US" sz="1200"/>
              <a:t>投与・影響の生じる</a:t>
            </a:r>
            <a:br>
              <a:rPr kumimoji="1" lang="en-US" altLang="ja-JP" sz="1200"/>
            </a:br>
            <a:r>
              <a:rPr kumimoji="1" lang="ja-JP" altLang="en-US" sz="1200"/>
              <a:t>期間</a:t>
            </a:r>
            <a:r>
              <a:rPr lang="ja-JP" altLang="en-US" sz="1200"/>
              <a:t>に対する</a:t>
            </a:r>
            <a:r>
              <a:rPr kumimoji="1" lang="ja-JP" altLang="en-US" sz="1200"/>
              <a:t>毒性</a:t>
            </a:r>
            <a:endParaRPr kumimoji="1" lang="en-US" altLang="ja-JP" sz="600"/>
          </a:p>
        </p:txBody>
      </p:sp>
      <p:sp>
        <p:nvSpPr>
          <p:cNvPr id="33" name="テキスト ボックス 32">
            <a:extLst>
              <a:ext uri="{FF2B5EF4-FFF2-40B4-BE49-F238E27FC236}">
                <a16:creationId xmlns:a16="http://schemas.microsoft.com/office/drawing/2014/main" id="{89184031-5042-3E70-AB7F-B4CBE8497718}"/>
              </a:ext>
            </a:extLst>
          </p:cNvPr>
          <p:cNvSpPr txBox="1"/>
          <p:nvPr/>
        </p:nvSpPr>
        <p:spPr>
          <a:xfrm>
            <a:off x="8210581" y="1704311"/>
            <a:ext cx="3133299" cy="461665"/>
          </a:xfrm>
          <a:prstGeom prst="rect">
            <a:avLst/>
          </a:prstGeom>
          <a:solidFill>
            <a:schemeClr val="bg1"/>
          </a:solidFill>
        </p:spPr>
        <p:txBody>
          <a:bodyPr vert="horz" wrap="square">
            <a:spAutoFit/>
          </a:bodyPr>
          <a:lstStyle/>
          <a:p>
            <a:pPr marL="0" indent="0" algn="ctr">
              <a:buNone/>
            </a:pPr>
            <a:r>
              <a:rPr kumimoji="1" lang="ja-JP" altLang="en-US" sz="1200"/>
              <a:t>特定の部位に対する毒性</a:t>
            </a:r>
            <a:endParaRPr kumimoji="1" lang="en-US" altLang="ja-JP" sz="300"/>
          </a:p>
          <a:p>
            <a:pPr marL="0" indent="0" algn="ctr">
              <a:buNone/>
            </a:pPr>
            <a:r>
              <a:rPr lang="ja-JP" altLang="en-US" sz="1200"/>
              <a:t>（特殊毒性）</a:t>
            </a:r>
          </a:p>
        </p:txBody>
      </p:sp>
      <p:cxnSp>
        <p:nvCxnSpPr>
          <p:cNvPr id="35" name="直線コネクタ 34">
            <a:extLst>
              <a:ext uri="{FF2B5EF4-FFF2-40B4-BE49-F238E27FC236}">
                <a16:creationId xmlns:a16="http://schemas.microsoft.com/office/drawing/2014/main" id="{02EB0B42-7C45-694D-F196-02FC97F519BF}"/>
              </a:ext>
            </a:extLst>
          </p:cNvPr>
          <p:cNvCxnSpPr>
            <a:cxnSpLocks/>
          </p:cNvCxnSpPr>
          <p:nvPr/>
        </p:nvCxnSpPr>
        <p:spPr>
          <a:xfrm>
            <a:off x="7954347" y="2710752"/>
            <a:ext cx="0" cy="3498678"/>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3" name="テキスト ボックス 42">
            <a:extLst>
              <a:ext uri="{FF2B5EF4-FFF2-40B4-BE49-F238E27FC236}">
                <a16:creationId xmlns:a16="http://schemas.microsoft.com/office/drawing/2014/main" id="{D3604027-51F2-AB48-FB9A-05E264E15798}"/>
              </a:ext>
            </a:extLst>
          </p:cNvPr>
          <p:cNvSpPr txBox="1"/>
          <p:nvPr/>
        </p:nvSpPr>
        <p:spPr>
          <a:xfrm>
            <a:off x="9802659" y="2562041"/>
            <a:ext cx="1714083" cy="784830"/>
          </a:xfrm>
          <a:prstGeom prst="rect">
            <a:avLst/>
          </a:prstGeom>
          <a:noFill/>
        </p:spPr>
        <p:txBody>
          <a:bodyPr vert="horz" wrap="square">
            <a:spAutoFit/>
          </a:bodyPr>
          <a:lstStyle/>
          <a:p>
            <a:pPr marL="0" indent="0" algn="ctr">
              <a:buNone/>
            </a:pPr>
            <a:r>
              <a:rPr kumimoji="1" lang="ja-JP" altLang="en-US" sz="1400" b="1"/>
              <a:t>遺伝毒性</a:t>
            </a:r>
            <a:endParaRPr kumimoji="1" lang="en-US" altLang="ja-JP" sz="1400" b="1"/>
          </a:p>
          <a:p>
            <a:pPr marL="0" indent="0">
              <a:buNone/>
            </a:pPr>
            <a:endParaRPr kumimoji="1" lang="en-US" altLang="ja-JP" sz="700"/>
          </a:p>
          <a:p>
            <a:pPr marL="0" indent="0" algn="ctr">
              <a:buNone/>
            </a:pPr>
            <a:r>
              <a:rPr kumimoji="1" lang="ja-JP" altLang="en-US" sz="1200"/>
              <a:t>直接／間接的に</a:t>
            </a:r>
            <a:r>
              <a:rPr kumimoji="1" lang="en-US" altLang="ja-JP" sz="1200"/>
              <a:t>DNA</a:t>
            </a:r>
            <a:r>
              <a:rPr kumimoji="1" lang="ja-JP" altLang="en-US" sz="1200"/>
              <a:t>に生じる影響</a:t>
            </a:r>
          </a:p>
        </p:txBody>
      </p:sp>
      <p:sp>
        <p:nvSpPr>
          <p:cNvPr id="45" name="テキスト ボックス 44">
            <a:extLst>
              <a:ext uri="{FF2B5EF4-FFF2-40B4-BE49-F238E27FC236}">
                <a16:creationId xmlns:a16="http://schemas.microsoft.com/office/drawing/2014/main" id="{C24DF9E0-AE8A-17E1-04E8-43A15D385CA8}"/>
              </a:ext>
            </a:extLst>
          </p:cNvPr>
          <p:cNvSpPr txBox="1"/>
          <p:nvPr/>
        </p:nvSpPr>
        <p:spPr>
          <a:xfrm>
            <a:off x="9837661" y="4943011"/>
            <a:ext cx="1714083" cy="969496"/>
          </a:xfrm>
          <a:prstGeom prst="rect">
            <a:avLst/>
          </a:prstGeom>
          <a:noFill/>
        </p:spPr>
        <p:txBody>
          <a:bodyPr vert="horz" wrap="square">
            <a:spAutoFit/>
          </a:bodyPr>
          <a:lstStyle/>
          <a:p>
            <a:pPr marL="0" indent="0" algn="ctr">
              <a:buNone/>
            </a:pPr>
            <a:r>
              <a:rPr kumimoji="1" lang="ja-JP" altLang="en-US" sz="1400" b="1"/>
              <a:t>催奇形性</a:t>
            </a:r>
            <a:endParaRPr kumimoji="1" lang="en-US" altLang="ja-JP" sz="1400" b="1"/>
          </a:p>
          <a:p>
            <a:pPr marL="0" indent="0">
              <a:buNone/>
            </a:pPr>
            <a:endParaRPr kumimoji="1" lang="en-US" altLang="ja-JP" sz="700"/>
          </a:p>
          <a:p>
            <a:pPr marL="0" indent="0" algn="ctr">
              <a:buNone/>
            </a:pPr>
            <a:r>
              <a:rPr kumimoji="1" lang="ja-JP" altLang="en-US" sz="1200"/>
              <a:t>母体中の胎児の</a:t>
            </a:r>
            <a:br>
              <a:rPr kumimoji="1" lang="en-US" altLang="ja-JP" sz="1200"/>
            </a:br>
            <a:r>
              <a:rPr kumimoji="1" lang="ja-JP" altLang="en-US" sz="1200"/>
              <a:t>形態／機能に</a:t>
            </a:r>
            <a:br>
              <a:rPr kumimoji="1" lang="en-US" altLang="ja-JP" sz="1200"/>
            </a:br>
            <a:r>
              <a:rPr kumimoji="1" lang="ja-JP" altLang="en-US" sz="1200"/>
              <a:t>生じる影響</a:t>
            </a:r>
          </a:p>
        </p:txBody>
      </p:sp>
      <p:sp>
        <p:nvSpPr>
          <p:cNvPr id="46" name="正方形/長方形 45">
            <a:extLst>
              <a:ext uri="{FF2B5EF4-FFF2-40B4-BE49-F238E27FC236}">
                <a16:creationId xmlns:a16="http://schemas.microsoft.com/office/drawing/2014/main" id="{27C184E1-B6CF-0246-818A-8E8D102EB8EC}"/>
              </a:ext>
            </a:extLst>
          </p:cNvPr>
          <p:cNvSpPr/>
          <p:nvPr/>
        </p:nvSpPr>
        <p:spPr>
          <a:xfrm>
            <a:off x="11860800" y="2719804"/>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毒性</a:t>
            </a:r>
          </a:p>
        </p:txBody>
      </p:sp>
    </p:spTree>
    <p:extLst>
      <p:ext uri="{BB962C8B-B14F-4D97-AF65-F5344CB8AC3E}">
        <p14:creationId xmlns:p14="http://schemas.microsoft.com/office/powerpoint/2010/main" val="517017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フリーフォーム: 図形 15">
            <a:extLst>
              <a:ext uri="{FF2B5EF4-FFF2-40B4-BE49-F238E27FC236}">
                <a16:creationId xmlns:a16="http://schemas.microsoft.com/office/drawing/2014/main" id="{A8C34EAF-5D3B-6563-0BDC-784CE6D0837C}"/>
              </a:ext>
            </a:extLst>
          </p:cNvPr>
          <p:cNvSpPr/>
          <p:nvPr/>
        </p:nvSpPr>
        <p:spPr>
          <a:xfrm>
            <a:off x="9288228" y="2422739"/>
            <a:ext cx="1444932" cy="1714404"/>
          </a:xfrm>
          <a:custGeom>
            <a:avLst/>
            <a:gdLst>
              <a:gd name="connsiteX0" fmla="*/ 638717 w 1444932"/>
              <a:gd name="connsiteY0" fmla="*/ 42477 h 1714404"/>
              <a:gd name="connsiteX1" fmla="*/ 1234956 w 1444932"/>
              <a:gd name="connsiteY1" fmla="*/ 637566 h 1714404"/>
              <a:gd name="connsiteX2" fmla="*/ 1234508 w 1444932"/>
              <a:gd name="connsiteY2" fmla="*/ 661272 h 1714404"/>
              <a:gd name="connsiteX3" fmla="*/ 1234481 w 1444932"/>
              <a:gd name="connsiteY3" fmla="*/ 662046 h 1714404"/>
              <a:gd name="connsiteX4" fmla="*/ 1234481 w 1444932"/>
              <a:gd name="connsiteY4" fmla="*/ 684777 h 1714404"/>
              <a:gd name="connsiteX5" fmla="*/ 1240132 w 1444932"/>
              <a:gd name="connsiteY5" fmla="*/ 694608 h 1714404"/>
              <a:gd name="connsiteX6" fmla="*/ 1386675 w 1444932"/>
              <a:gd name="connsiteY6" fmla="*/ 949538 h 1714404"/>
              <a:gd name="connsiteX7" fmla="*/ 1387243 w 1444932"/>
              <a:gd name="connsiteY7" fmla="*/ 950524 h 1714404"/>
              <a:gd name="connsiteX8" fmla="*/ 1387863 w 1444932"/>
              <a:gd name="connsiteY8" fmla="*/ 951477 h 1714404"/>
              <a:gd name="connsiteX9" fmla="*/ 1398603 w 1444932"/>
              <a:gd name="connsiteY9" fmla="*/ 1011174 h 1714404"/>
              <a:gd name="connsiteX10" fmla="*/ 1367512 w 1444932"/>
              <a:gd name="connsiteY10" fmla="*/ 1034600 h 1714404"/>
              <a:gd name="connsiteX11" fmla="*/ 1234481 w 1444932"/>
              <a:gd name="connsiteY11" fmla="*/ 1034600 h 1714404"/>
              <a:gd name="connsiteX12" fmla="*/ 1234481 w 1444932"/>
              <a:gd name="connsiteY12" fmla="*/ 1204541 h 1714404"/>
              <a:gd name="connsiteX13" fmla="*/ 1174704 w 1444932"/>
              <a:gd name="connsiteY13" fmla="*/ 1355080 h 1714404"/>
              <a:gd name="connsiteX14" fmla="*/ 1026333 w 1444932"/>
              <a:gd name="connsiteY14" fmla="*/ 1416991 h 1714404"/>
              <a:gd name="connsiteX15" fmla="*/ 879790 w 1444932"/>
              <a:gd name="connsiteY15" fmla="*/ 1416991 h 1714404"/>
              <a:gd name="connsiteX16" fmla="*/ 879790 w 1444932"/>
              <a:gd name="connsiteY16" fmla="*/ 1671928 h 1714404"/>
              <a:gd name="connsiteX17" fmla="*/ 293578 w 1444932"/>
              <a:gd name="connsiteY17" fmla="*/ 1671928 h 1714404"/>
              <a:gd name="connsiteX18" fmla="*/ 293578 w 1444932"/>
              <a:gd name="connsiteY18" fmla="*/ 1156082 h 1714404"/>
              <a:gd name="connsiteX19" fmla="*/ 277091 w 1444932"/>
              <a:gd name="connsiteY19" fmla="*/ 1143326 h 1714404"/>
              <a:gd name="connsiteX20" fmla="*/ 42954 w 1444932"/>
              <a:gd name="connsiteY20" fmla="*/ 662819 h 1714404"/>
              <a:gd name="connsiteX21" fmla="*/ 42954 w 1444932"/>
              <a:gd name="connsiteY21" fmla="*/ 662052 h 1714404"/>
              <a:gd name="connsiteX22" fmla="*/ 42927 w 1444932"/>
              <a:gd name="connsiteY22" fmla="*/ 661279 h 1714404"/>
              <a:gd name="connsiteX23" fmla="*/ 615009 w 1444932"/>
              <a:gd name="connsiteY23" fmla="*/ 42926 h 1714404"/>
              <a:gd name="connsiteX24" fmla="*/ 638717 w 1444932"/>
              <a:gd name="connsiteY24" fmla="*/ 42477 h 1714404"/>
              <a:gd name="connsiteX25" fmla="*/ 638717 w 1444932"/>
              <a:gd name="connsiteY25" fmla="*/ 0 h 1714404"/>
              <a:gd name="connsiteX26" fmla="*/ 0 w 1444932"/>
              <a:gd name="connsiteY26" fmla="*/ 637566 h 1714404"/>
              <a:gd name="connsiteX27" fmla="*/ 478 w 1444932"/>
              <a:gd name="connsiteY27" fmla="*/ 662819 h 1714404"/>
              <a:gd name="connsiteX28" fmla="*/ 251101 w 1444932"/>
              <a:gd name="connsiteY28" fmla="*/ 1176927 h 1714404"/>
              <a:gd name="connsiteX29" fmla="*/ 251101 w 1444932"/>
              <a:gd name="connsiteY29" fmla="*/ 1714404 h 1714404"/>
              <a:gd name="connsiteX30" fmla="*/ 922262 w 1444932"/>
              <a:gd name="connsiteY30" fmla="*/ 1714404 h 1714404"/>
              <a:gd name="connsiteX31" fmla="*/ 922262 w 1444932"/>
              <a:gd name="connsiteY31" fmla="*/ 1459474 h 1714404"/>
              <a:gd name="connsiteX32" fmla="*/ 1026329 w 1444932"/>
              <a:gd name="connsiteY32" fmla="*/ 1459474 h 1714404"/>
              <a:gd name="connsiteX33" fmla="*/ 1204730 w 1444932"/>
              <a:gd name="connsiteY33" fmla="*/ 1385119 h 1714404"/>
              <a:gd name="connsiteX34" fmla="*/ 1276940 w 1444932"/>
              <a:gd name="connsiteY34" fmla="*/ 1204548 h 1714404"/>
              <a:gd name="connsiteX35" fmla="*/ 1276940 w 1444932"/>
              <a:gd name="connsiteY35" fmla="*/ 1077082 h 1714404"/>
              <a:gd name="connsiteX36" fmla="*/ 1370388 w 1444932"/>
              <a:gd name="connsiteY36" fmla="*/ 1077082 h 1714404"/>
              <a:gd name="connsiteX37" fmla="*/ 1423483 w 1444932"/>
              <a:gd name="connsiteY37" fmla="*/ 928372 h 1714404"/>
              <a:gd name="connsiteX38" fmla="*/ 1276940 w 1444932"/>
              <a:gd name="connsiteY38" fmla="*/ 673442 h 1714404"/>
              <a:gd name="connsiteX39" fmla="*/ 1276940 w 1444932"/>
              <a:gd name="connsiteY39" fmla="*/ 662823 h 1714404"/>
              <a:gd name="connsiteX40" fmla="*/ 663957 w 1444932"/>
              <a:gd name="connsiteY40" fmla="*/ 477 h 1714404"/>
              <a:gd name="connsiteX41" fmla="*/ 638717 w 1444932"/>
              <a:gd name="connsiteY41" fmla="*/ 0 h 1714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444932" h="1714404">
                <a:moveTo>
                  <a:pt x="638717" y="42477"/>
                </a:moveTo>
                <a:cubicBezTo>
                  <a:pt x="967695" y="42159"/>
                  <a:pt x="1234640" y="308591"/>
                  <a:pt x="1234956" y="637566"/>
                </a:cubicBezTo>
                <a:cubicBezTo>
                  <a:pt x="1234965" y="645471"/>
                  <a:pt x="1234814" y="653374"/>
                  <a:pt x="1234508" y="661272"/>
                </a:cubicBezTo>
                <a:lnTo>
                  <a:pt x="1234481" y="662046"/>
                </a:lnTo>
                <a:lnTo>
                  <a:pt x="1234481" y="684777"/>
                </a:lnTo>
                <a:lnTo>
                  <a:pt x="1240132" y="694608"/>
                </a:lnTo>
                <a:lnTo>
                  <a:pt x="1386675" y="949538"/>
                </a:lnTo>
                <a:lnTo>
                  <a:pt x="1387243" y="950524"/>
                </a:lnTo>
                <a:lnTo>
                  <a:pt x="1387863" y="951477"/>
                </a:lnTo>
                <a:cubicBezTo>
                  <a:pt x="1401659" y="968118"/>
                  <a:pt x="1405735" y="990768"/>
                  <a:pt x="1398603" y="1011174"/>
                </a:cubicBezTo>
                <a:cubicBezTo>
                  <a:pt x="1392599" y="1023517"/>
                  <a:pt x="1381035" y="1032231"/>
                  <a:pt x="1367512" y="1034600"/>
                </a:cubicBezTo>
                <a:lnTo>
                  <a:pt x="1234481" y="1034600"/>
                </a:lnTo>
                <a:lnTo>
                  <a:pt x="1234481" y="1204541"/>
                </a:lnTo>
                <a:cubicBezTo>
                  <a:pt x="1234710" y="1260551"/>
                  <a:pt x="1213293" y="1314485"/>
                  <a:pt x="1174704" y="1355080"/>
                </a:cubicBezTo>
                <a:cubicBezTo>
                  <a:pt x="1135504" y="1394708"/>
                  <a:pt x="1082075" y="1417004"/>
                  <a:pt x="1026333" y="1416991"/>
                </a:cubicBezTo>
                <a:lnTo>
                  <a:pt x="879790" y="1416991"/>
                </a:lnTo>
                <a:lnTo>
                  <a:pt x="879790" y="1671928"/>
                </a:lnTo>
                <a:lnTo>
                  <a:pt x="293578" y="1671928"/>
                </a:lnTo>
                <a:lnTo>
                  <a:pt x="293578" y="1156082"/>
                </a:lnTo>
                <a:lnTo>
                  <a:pt x="277091" y="1143326"/>
                </a:lnTo>
                <a:cubicBezTo>
                  <a:pt x="128387" y="1028430"/>
                  <a:pt x="41803" y="850734"/>
                  <a:pt x="42954" y="662819"/>
                </a:cubicBezTo>
                <a:lnTo>
                  <a:pt x="42954" y="662052"/>
                </a:lnTo>
                <a:lnTo>
                  <a:pt x="42927" y="661279"/>
                </a:lnTo>
                <a:cubicBezTo>
                  <a:pt x="30150" y="332550"/>
                  <a:pt x="286280" y="55703"/>
                  <a:pt x="615009" y="42926"/>
                </a:cubicBezTo>
                <a:cubicBezTo>
                  <a:pt x="622908" y="42619"/>
                  <a:pt x="630813" y="42469"/>
                  <a:pt x="638717" y="42477"/>
                </a:cubicBezTo>
                <a:moveTo>
                  <a:pt x="638717" y="0"/>
                </a:moveTo>
                <a:cubicBezTo>
                  <a:pt x="286282" y="-317"/>
                  <a:pt x="319" y="285131"/>
                  <a:pt x="0" y="637566"/>
                </a:cubicBezTo>
                <a:cubicBezTo>
                  <a:pt x="-6" y="645987"/>
                  <a:pt x="153" y="654406"/>
                  <a:pt x="478" y="662819"/>
                </a:cubicBezTo>
                <a:cubicBezTo>
                  <a:pt x="-348" y="863808"/>
                  <a:pt x="92259" y="1053773"/>
                  <a:pt x="251101" y="1176927"/>
                </a:cubicBezTo>
                <a:lnTo>
                  <a:pt x="251101" y="1714404"/>
                </a:lnTo>
                <a:lnTo>
                  <a:pt x="922262" y="1714404"/>
                </a:lnTo>
                <a:lnTo>
                  <a:pt x="922262" y="1459474"/>
                </a:lnTo>
                <a:lnTo>
                  <a:pt x="1026329" y="1459474"/>
                </a:lnTo>
                <a:cubicBezTo>
                  <a:pt x="1093308" y="1459353"/>
                  <a:pt x="1157490" y="1432601"/>
                  <a:pt x="1204730" y="1385119"/>
                </a:cubicBezTo>
                <a:cubicBezTo>
                  <a:pt x="1251325" y="1336583"/>
                  <a:pt x="1277220" y="1271828"/>
                  <a:pt x="1276940" y="1204548"/>
                </a:cubicBezTo>
                <a:lnTo>
                  <a:pt x="1276940" y="1077082"/>
                </a:lnTo>
                <a:lnTo>
                  <a:pt x="1370388" y="1077082"/>
                </a:lnTo>
                <a:cubicBezTo>
                  <a:pt x="1425607" y="1070711"/>
                  <a:pt x="1474455" y="1006975"/>
                  <a:pt x="1423483" y="928372"/>
                </a:cubicBezTo>
                <a:lnTo>
                  <a:pt x="1276940" y="673442"/>
                </a:lnTo>
                <a:lnTo>
                  <a:pt x="1276940" y="662823"/>
                </a:lnTo>
                <a:cubicBezTo>
                  <a:pt x="1290571" y="310651"/>
                  <a:pt x="1016129" y="14109"/>
                  <a:pt x="663957" y="477"/>
                </a:cubicBezTo>
                <a:cubicBezTo>
                  <a:pt x="655547" y="152"/>
                  <a:pt x="647132" y="-7"/>
                  <a:pt x="638717" y="0"/>
                </a:cubicBezTo>
                <a:close/>
              </a:path>
            </a:pathLst>
          </a:custGeom>
          <a:solidFill>
            <a:srgbClr val="000000"/>
          </a:solidFill>
          <a:ln w="21233" cap="flat">
            <a:noFill/>
            <a:prstDash val="solid"/>
            <a:miter/>
          </a:ln>
        </p:spPr>
        <p:txBody>
          <a:bodyPr rtlCol="0" anchor="ctr"/>
          <a:lstStyle/>
          <a:p>
            <a:endParaRPr lang="ja-JP" altLang="en-US"/>
          </a:p>
        </p:txBody>
      </p:sp>
      <p:sp>
        <p:nvSpPr>
          <p:cNvPr id="17" name="フリーフォーム: 図形 16">
            <a:extLst>
              <a:ext uri="{FF2B5EF4-FFF2-40B4-BE49-F238E27FC236}">
                <a16:creationId xmlns:a16="http://schemas.microsoft.com/office/drawing/2014/main" id="{59453BFC-2F2F-6546-DC9A-B57F99F97226}"/>
              </a:ext>
            </a:extLst>
          </p:cNvPr>
          <p:cNvSpPr/>
          <p:nvPr/>
        </p:nvSpPr>
        <p:spPr>
          <a:xfrm>
            <a:off x="9550530" y="2691158"/>
            <a:ext cx="721997" cy="738721"/>
          </a:xfrm>
          <a:custGeom>
            <a:avLst/>
            <a:gdLst>
              <a:gd name="connsiteX0" fmla="*/ 714935 w 721997"/>
              <a:gd name="connsiteY0" fmla="*/ 204475 h 738721"/>
              <a:gd name="connsiteX1" fmla="*/ 716574 w 721997"/>
              <a:gd name="connsiteY1" fmla="*/ 174484 h 738721"/>
              <a:gd name="connsiteX2" fmla="*/ 686854 w 721997"/>
              <a:gd name="connsiteY2" fmla="*/ 172607 h 738721"/>
              <a:gd name="connsiteX3" fmla="*/ 644345 w 721997"/>
              <a:gd name="connsiteY3" fmla="*/ 193917 h 738721"/>
              <a:gd name="connsiteX4" fmla="*/ 527359 w 721997"/>
              <a:gd name="connsiteY4" fmla="*/ 176460 h 738721"/>
              <a:gd name="connsiteX5" fmla="*/ 496708 w 721997"/>
              <a:gd name="connsiteY5" fmla="*/ 153384 h 738721"/>
              <a:gd name="connsiteX6" fmla="*/ 580070 w 721997"/>
              <a:gd name="connsiteY6" fmla="*/ 77668 h 738721"/>
              <a:gd name="connsiteX7" fmla="*/ 570891 w 721997"/>
              <a:gd name="connsiteY7" fmla="*/ 49069 h 738721"/>
              <a:gd name="connsiteX8" fmla="*/ 542292 w 721997"/>
              <a:gd name="connsiteY8" fmla="*/ 58248 h 738721"/>
              <a:gd name="connsiteX9" fmla="*/ 472167 w 721997"/>
              <a:gd name="connsiteY9" fmla="*/ 117137 h 738721"/>
              <a:gd name="connsiteX10" fmla="*/ 338288 w 721997"/>
              <a:gd name="connsiteY10" fmla="*/ 120455 h 738721"/>
              <a:gd name="connsiteX11" fmla="*/ 309173 w 721997"/>
              <a:gd name="connsiteY11" fmla="*/ 113516 h 738721"/>
              <a:gd name="connsiteX12" fmla="*/ 348015 w 721997"/>
              <a:gd name="connsiteY12" fmla="*/ 36519 h 738721"/>
              <a:gd name="connsiteX13" fmla="*/ 347724 w 721997"/>
              <a:gd name="connsiteY13" fmla="*/ 21036 h 738721"/>
              <a:gd name="connsiteX14" fmla="*/ 326486 w 721997"/>
              <a:gd name="connsiteY14" fmla="*/ 0 h 738721"/>
              <a:gd name="connsiteX15" fmla="*/ 326289 w 721997"/>
              <a:gd name="connsiteY15" fmla="*/ 0 h 738721"/>
              <a:gd name="connsiteX16" fmla="*/ 305248 w 721997"/>
              <a:gd name="connsiteY16" fmla="*/ 21434 h 738721"/>
              <a:gd name="connsiteX17" fmla="*/ 305560 w 721997"/>
              <a:gd name="connsiteY17" fmla="*/ 37670 h 738721"/>
              <a:gd name="connsiteX18" fmla="*/ 282434 w 721997"/>
              <a:gd name="connsiteY18" fmla="*/ 80675 h 738721"/>
              <a:gd name="connsiteX19" fmla="*/ 221043 w 721997"/>
              <a:gd name="connsiteY19" fmla="*/ 106397 h 738721"/>
              <a:gd name="connsiteX20" fmla="*/ 205892 w 721997"/>
              <a:gd name="connsiteY20" fmla="*/ 111479 h 738721"/>
              <a:gd name="connsiteX21" fmla="*/ 188901 w 721997"/>
              <a:gd name="connsiteY21" fmla="*/ 81918 h 738721"/>
              <a:gd name="connsiteX22" fmla="*/ 136356 w 721997"/>
              <a:gd name="connsiteY22" fmla="*/ 49226 h 738721"/>
              <a:gd name="connsiteX23" fmla="*/ 110273 w 721997"/>
              <a:gd name="connsiteY23" fmla="*/ 64120 h 738721"/>
              <a:gd name="connsiteX24" fmla="*/ 125167 w 721997"/>
              <a:gd name="connsiteY24" fmla="*/ 90203 h 738721"/>
              <a:gd name="connsiteX25" fmla="*/ 125507 w 721997"/>
              <a:gd name="connsiteY25" fmla="*/ 90292 h 738721"/>
              <a:gd name="connsiteX26" fmla="*/ 156483 w 721997"/>
              <a:gd name="connsiteY26" fmla="*/ 109358 h 738721"/>
              <a:gd name="connsiteX27" fmla="*/ 166495 w 721997"/>
              <a:gd name="connsiteY27" fmla="*/ 127310 h 738721"/>
              <a:gd name="connsiteX28" fmla="*/ 121971 w 721997"/>
              <a:gd name="connsiteY28" fmla="*/ 156406 h 738721"/>
              <a:gd name="connsiteX29" fmla="*/ 72565 w 721997"/>
              <a:gd name="connsiteY29" fmla="*/ 244212 h 738721"/>
              <a:gd name="connsiteX30" fmla="*/ 62954 w 721997"/>
              <a:gd name="connsiteY30" fmla="*/ 234079 h 738721"/>
              <a:gd name="connsiteX31" fmla="*/ 42328 w 721997"/>
              <a:gd name="connsiteY31" fmla="*/ 171910 h 738721"/>
              <a:gd name="connsiteX32" fmla="*/ 18713 w 721997"/>
              <a:gd name="connsiteY32" fmla="*/ 153350 h 738721"/>
              <a:gd name="connsiteX33" fmla="*/ 153 w 721997"/>
              <a:gd name="connsiteY33" fmla="*/ 176965 h 738721"/>
              <a:gd name="connsiteX34" fmla="*/ 28931 w 721997"/>
              <a:gd name="connsiteY34" fmla="*/ 259501 h 738721"/>
              <a:gd name="connsiteX35" fmla="*/ 70681 w 721997"/>
              <a:gd name="connsiteY35" fmla="*/ 296574 h 738721"/>
              <a:gd name="connsiteX36" fmla="*/ 98503 w 721997"/>
              <a:gd name="connsiteY36" fmla="*/ 384288 h 738721"/>
              <a:gd name="connsiteX37" fmla="*/ 75141 w 721997"/>
              <a:gd name="connsiteY37" fmla="*/ 408287 h 738721"/>
              <a:gd name="connsiteX38" fmla="*/ 44632 w 721997"/>
              <a:gd name="connsiteY38" fmla="*/ 430662 h 738721"/>
              <a:gd name="connsiteX39" fmla="*/ 39679 w 721997"/>
              <a:gd name="connsiteY39" fmla="*/ 460287 h 738721"/>
              <a:gd name="connsiteX40" fmla="*/ 68429 w 721997"/>
              <a:gd name="connsiteY40" fmla="*/ 465830 h 738721"/>
              <a:gd name="connsiteX41" fmla="*/ 102028 w 721997"/>
              <a:gd name="connsiteY41" fmla="*/ 441149 h 738721"/>
              <a:gd name="connsiteX42" fmla="*/ 125259 w 721997"/>
              <a:gd name="connsiteY42" fmla="*/ 418120 h 738721"/>
              <a:gd name="connsiteX43" fmla="*/ 160652 w 721997"/>
              <a:gd name="connsiteY43" fmla="*/ 445150 h 738721"/>
              <a:gd name="connsiteX44" fmla="*/ 229251 w 721997"/>
              <a:gd name="connsiteY44" fmla="*/ 517934 h 738721"/>
              <a:gd name="connsiteX45" fmla="*/ 234208 w 721997"/>
              <a:gd name="connsiteY45" fmla="*/ 568816 h 738721"/>
              <a:gd name="connsiteX46" fmla="*/ 234385 w 721997"/>
              <a:gd name="connsiteY46" fmla="*/ 738722 h 738721"/>
              <a:gd name="connsiteX47" fmla="*/ 276861 w 721997"/>
              <a:gd name="connsiteY47" fmla="*/ 738675 h 738721"/>
              <a:gd name="connsiteX48" fmla="*/ 276685 w 721997"/>
              <a:gd name="connsiteY48" fmla="*/ 568805 h 738721"/>
              <a:gd name="connsiteX49" fmla="*/ 270235 w 721997"/>
              <a:gd name="connsiteY49" fmla="*/ 506756 h 738721"/>
              <a:gd name="connsiteX50" fmla="*/ 185023 w 721997"/>
              <a:gd name="connsiteY50" fmla="*/ 410335 h 738721"/>
              <a:gd name="connsiteX51" fmla="*/ 148068 w 721997"/>
              <a:gd name="connsiteY51" fmla="*/ 380743 h 738721"/>
              <a:gd name="connsiteX52" fmla="*/ 123861 w 721997"/>
              <a:gd name="connsiteY52" fmla="*/ 340506 h 738721"/>
              <a:gd name="connsiteX53" fmla="*/ 162532 w 721997"/>
              <a:gd name="connsiteY53" fmla="*/ 330783 h 738721"/>
              <a:gd name="connsiteX54" fmla="*/ 203919 w 721997"/>
              <a:gd name="connsiteY54" fmla="*/ 330923 h 738721"/>
              <a:gd name="connsiteX55" fmla="*/ 226524 w 721997"/>
              <a:gd name="connsiteY55" fmla="*/ 311148 h 738721"/>
              <a:gd name="connsiteX56" fmla="*/ 206750 w 721997"/>
              <a:gd name="connsiteY56" fmla="*/ 288540 h 738721"/>
              <a:gd name="connsiteX57" fmla="*/ 156952 w 721997"/>
              <a:gd name="connsiteY57" fmla="*/ 288676 h 738721"/>
              <a:gd name="connsiteX58" fmla="*/ 113626 w 721997"/>
              <a:gd name="connsiteY58" fmla="*/ 299212 h 738721"/>
              <a:gd name="connsiteX59" fmla="*/ 112172 w 721997"/>
              <a:gd name="connsiteY59" fmla="*/ 271481 h 738721"/>
              <a:gd name="connsiteX60" fmla="*/ 150241 w 721997"/>
              <a:gd name="connsiteY60" fmla="*/ 188109 h 738721"/>
              <a:gd name="connsiteX61" fmla="*/ 201344 w 721997"/>
              <a:gd name="connsiteY61" fmla="*/ 157751 h 738721"/>
              <a:gd name="connsiteX62" fmla="*/ 233535 w 721997"/>
              <a:gd name="connsiteY62" fmla="*/ 146998 h 738721"/>
              <a:gd name="connsiteX63" fmla="*/ 249984 w 721997"/>
              <a:gd name="connsiteY63" fmla="*/ 141812 h 738721"/>
              <a:gd name="connsiteX64" fmla="*/ 300172 w 721997"/>
              <a:gd name="connsiteY64" fmla="*/ 155049 h 738721"/>
              <a:gd name="connsiteX65" fmla="*/ 329075 w 721997"/>
              <a:gd name="connsiteY65" fmla="*/ 225329 h 738721"/>
              <a:gd name="connsiteX66" fmla="*/ 306873 w 721997"/>
              <a:gd name="connsiteY66" fmla="*/ 302084 h 738721"/>
              <a:gd name="connsiteX67" fmla="*/ 287045 w 721997"/>
              <a:gd name="connsiteY67" fmla="*/ 325084 h 738721"/>
              <a:gd name="connsiteX68" fmla="*/ 285110 w 721997"/>
              <a:gd name="connsiteY68" fmla="*/ 355058 h 738721"/>
              <a:gd name="connsiteX69" fmla="*/ 315083 w 721997"/>
              <a:gd name="connsiteY69" fmla="*/ 356993 h 738721"/>
              <a:gd name="connsiteX70" fmla="*/ 315376 w 721997"/>
              <a:gd name="connsiteY70" fmla="*/ 356729 h 738721"/>
              <a:gd name="connsiteX71" fmla="*/ 341436 w 721997"/>
              <a:gd name="connsiteY71" fmla="*/ 326783 h 738721"/>
              <a:gd name="connsiteX72" fmla="*/ 349060 w 721997"/>
              <a:gd name="connsiteY72" fmla="*/ 314304 h 738721"/>
              <a:gd name="connsiteX73" fmla="*/ 409589 w 721997"/>
              <a:gd name="connsiteY73" fmla="*/ 302071 h 738721"/>
              <a:gd name="connsiteX74" fmla="*/ 451080 w 721997"/>
              <a:gd name="connsiteY74" fmla="*/ 282685 h 738721"/>
              <a:gd name="connsiteX75" fmla="*/ 457345 w 721997"/>
              <a:gd name="connsiteY75" fmla="*/ 253310 h 738721"/>
              <a:gd name="connsiteX76" fmla="*/ 428370 w 721997"/>
              <a:gd name="connsiteY76" fmla="*/ 246792 h 738721"/>
              <a:gd name="connsiteX77" fmla="*/ 396916 w 721997"/>
              <a:gd name="connsiteY77" fmla="*/ 261533 h 738721"/>
              <a:gd name="connsiteX78" fmla="*/ 366369 w 721997"/>
              <a:gd name="connsiteY78" fmla="*/ 268315 h 738721"/>
              <a:gd name="connsiteX79" fmla="*/ 371551 w 721997"/>
              <a:gd name="connsiteY79" fmla="*/ 225341 h 738721"/>
              <a:gd name="connsiteX80" fmla="*/ 356419 w 721997"/>
              <a:gd name="connsiteY80" fmla="*/ 166541 h 738721"/>
              <a:gd name="connsiteX81" fmla="*/ 401911 w 721997"/>
              <a:gd name="connsiteY81" fmla="*/ 169570 h 738721"/>
              <a:gd name="connsiteX82" fmla="*/ 447977 w 721997"/>
              <a:gd name="connsiteY82" fmla="*/ 165991 h 738721"/>
              <a:gd name="connsiteX83" fmla="*/ 506764 w 721997"/>
              <a:gd name="connsiteY83" fmla="*/ 213616 h 738721"/>
              <a:gd name="connsiteX84" fmla="*/ 547542 w 721997"/>
              <a:gd name="connsiteY84" fmla="*/ 229544 h 738721"/>
              <a:gd name="connsiteX85" fmla="*/ 547854 w 721997"/>
              <a:gd name="connsiteY85" fmla="*/ 229778 h 738721"/>
              <a:gd name="connsiteX86" fmla="*/ 627208 w 721997"/>
              <a:gd name="connsiteY86" fmla="*/ 281344 h 738721"/>
              <a:gd name="connsiteX87" fmla="*/ 657851 w 721997"/>
              <a:gd name="connsiteY87" fmla="*/ 353257 h 738721"/>
              <a:gd name="connsiteX88" fmla="*/ 678955 w 721997"/>
              <a:gd name="connsiteY88" fmla="*/ 374495 h 738721"/>
              <a:gd name="connsiteX89" fmla="*/ 679089 w 721997"/>
              <a:gd name="connsiteY89" fmla="*/ 374495 h 738721"/>
              <a:gd name="connsiteX90" fmla="*/ 700327 w 721997"/>
              <a:gd name="connsiteY90" fmla="*/ 353397 h 738721"/>
              <a:gd name="connsiteX91" fmla="*/ 659210 w 721997"/>
              <a:gd name="connsiteY91" fmla="*/ 253423 h 738721"/>
              <a:gd name="connsiteX92" fmla="*/ 641720 w 721997"/>
              <a:gd name="connsiteY92" fmla="*/ 237141 h 738721"/>
              <a:gd name="connsiteX93" fmla="*/ 652677 w 721997"/>
              <a:gd name="connsiteY93" fmla="*/ 235572 h 738721"/>
              <a:gd name="connsiteX94" fmla="*/ 714935 w 721997"/>
              <a:gd name="connsiteY94" fmla="*/ 204475 h 738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21997" h="738721">
                <a:moveTo>
                  <a:pt x="714935" y="204475"/>
                </a:moveTo>
                <a:cubicBezTo>
                  <a:pt x="723670" y="196647"/>
                  <a:pt x="724403" y="183220"/>
                  <a:pt x="716574" y="174484"/>
                </a:cubicBezTo>
                <a:cubicBezTo>
                  <a:pt x="708839" y="165855"/>
                  <a:pt x="695614" y="165019"/>
                  <a:pt x="686854" y="172607"/>
                </a:cubicBezTo>
                <a:cubicBezTo>
                  <a:pt x="674480" y="182835"/>
                  <a:pt x="659945" y="190122"/>
                  <a:pt x="644345" y="193917"/>
                </a:cubicBezTo>
                <a:cubicBezTo>
                  <a:pt x="604486" y="200654"/>
                  <a:pt x="563515" y="194540"/>
                  <a:pt x="527359" y="176460"/>
                </a:cubicBezTo>
                <a:cubicBezTo>
                  <a:pt x="516419" y="169778"/>
                  <a:pt x="506155" y="162050"/>
                  <a:pt x="496708" y="153384"/>
                </a:cubicBezTo>
                <a:cubicBezTo>
                  <a:pt x="532025" y="137938"/>
                  <a:pt x="561308" y="111341"/>
                  <a:pt x="580070" y="77668"/>
                </a:cubicBezTo>
                <a:cubicBezTo>
                  <a:pt x="585433" y="67236"/>
                  <a:pt x="581323" y="54431"/>
                  <a:pt x="570891" y="49069"/>
                </a:cubicBezTo>
                <a:cubicBezTo>
                  <a:pt x="560459" y="43706"/>
                  <a:pt x="547654" y="47816"/>
                  <a:pt x="542292" y="58248"/>
                </a:cubicBezTo>
                <a:cubicBezTo>
                  <a:pt x="526658" y="85588"/>
                  <a:pt x="501799" y="106465"/>
                  <a:pt x="472167" y="117137"/>
                </a:cubicBezTo>
                <a:cubicBezTo>
                  <a:pt x="428478" y="129132"/>
                  <a:pt x="382519" y="130271"/>
                  <a:pt x="338288" y="120455"/>
                </a:cubicBezTo>
                <a:cubicBezTo>
                  <a:pt x="330005" y="118681"/>
                  <a:pt x="319631" y="116156"/>
                  <a:pt x="309173" y="113516"/>
                </a:cubicBezTo>
                <a:cubicBezTo>
                  <a:pt x="333087" y="95037"/>
                  <a:pt x="347363" y="66735"/>
                  <a:pt x="348015" y="36519"/>
                </a:cubicBezTo>
                <a:cubicBezTo>
                  <a:pt x="347803" y="28616"/>
                  <a:pt x="347724" y="21109"/>
                  <a:pt x="347724" y="21036"/>
                </a:cubicBezTo>
                <a:cubicBezTo>
                  <a:pt x="347614" y="9385"/>
                  <a:pt x="338137" y="0"/>
                  <a:pt x="326486" y="0"/>
                </a:cubicBezTo>
                <a:lnTo>
                  <a:pt x="326289" y="0"/>
                </a:lnTo>
                <a:cubicBezTo>
                  <a:pt x="314559" y="108"/>
                  <a:pt x="305140" y="9704"/>
                  <a:pt x="305248" y="21434"/>
                </a:cubicBezTo>
                <a:cubicBezTo>
                  <a:pt x="305248" y="21434"/>
                  <a:pt x="305320" y="29368"/>
                  <a:pt x="305560" y="37670"/>
                </a:cubicBezTo>
                <a:cubicBezTo>
                  <a:pt x="304509" y="54697"/>
                  <a:pt x="296060" y="70411"/>
                  <a:pt x="282434" y="80675"/>
                </a:cubicBezTo>
                <a:cubicBezTo>
                  <a:pt x="263432" y="92388"/>
                  <a:pt x="242719" y="101066"/>
                  <a:pt x="221043" y="106397"/>
                </a:cubicBezTo>
                <a:cubicBezTo>
                  <a:pt x="215869" y="107990"/>
                  <a:pt x="210984" y="109835"/>
                  <a:pt x="205892" y="111479"/>
                </a:cubicBezTo>
                <a:cubicBezTo>
                  <a:pt x="201865" y="100771"/>
                  <a:pt x="196126" y="90787"/>
                  <a:pt x="188901" y="81918"/>
                </a:cubicBezTo>
                <a:cubicBezTo>
                  <a:pt x="174797" y="66310"/>
                  <a:pt x="156589" y="54981"/>
                  <a:pt x="136356" y="49226"/>
                </a:cubicBezTo>
                <a:cubicBezTo>
                  <a:pt x="125040" y="46136"/>
                  <a:pt x="113363" y="52804"/>
                  <a:pt x="110273" y="64120"/>
                </a:cubicBezTo>
                <a:cubicBezTo>
                  <a:pt x="107183" y="75436"/>
                  <a:pt x="113852" y="87113"/>
                  <a:pt x="125167" y="90203"/>
                </a:cubicBezTo>
                <a:cubicBezTo>
                  <a:pt x="125280" y="90233"/>
                  <a:pt x="125395" y="90262"/>
                  <a:pt x="125507" y="90292"/>
                </a:cubicBezTo>
                <a:cubicBezTo>
                  <a:pt x="137294" y="93890"/>
                  <a:pt x="147962" y="100455"/>
                  <a:pt x="156483" y="109358"/>
                </a:cubicBezTo>
                <a:cubicBezTo>
                  <a:pt x="160756" y="114769"/>
                  <a:pt x="164135" y="120830"/>
                  <a:pt x="166495" y="127310"/>
                </a:cubicBezTo>
                <a:cubicBezTo>
                  <a:pt x="150672" y="135417"/>
                  <a:pt x="135748" y="145169"/>
                  <a:pt x="121971" y="156406"/>
                </a:cubicBezTo>
                <a:cubicBezTo>
                  <a:pt x="96279" y="179433"/>
                  <a:pt x="78911" y="210301"/>
                  <a:pt x="72565" y="244212"/>
                </a:cubicBezTo>
                <a:cubicBezTo>
                  <a:pt x="69064" y="241128"/>
                  <a:pt x="65847" y="237738"/>
                  <a:pt x="62954" y="234079"/>
                </a:cubicBezTo>
                <a:cubicBezTo>
                  <a:pt x="51819" y="215020"/>
                  <a:pt x="44793" y="193845"/>
                  <a:pt x="42328" y="171910"/>
                </a:cubicBezTo>
                <a:cubicBezTo>
                  <a:pt x="40932" y="160263"/>
                  <a:pt x="30360" y="151955"/>
                  <a:pt x="18713" y="153350"/>
                </a:cubicBezTo>
                <a:cubicBezTo>
                  <a:pt x="7066" y="154746"/>
                  <a:pt x="-1242" y="165318"/>
                  <a:pt x="153" y="176965"/>
                </a:cubicBezTo>
                <a:cubicBezTo>
                  <a:pt x="3479" y="206276"/>
                  <a:pt x="13312" y="234476"/>
                  <a:pt x="28931" y="259501"/>
                </a:cubicBezTo>
                <a:cubicBezTo>
                  <a:pt x="40922" y="273871"/>
                  <a:pt x="54994" y="286367"/>
                  <a:pt x="70681" y="296574"/>
                </a:cubicBezTo>
                <a:cubicBezTo>
                  <a:pt x="72728" y="327631"/>
                  <a:pt x="82275" y="357730"/>
                  <a:pt x="98503" y="384288"/>
                </a:cubicBezTo>
                <a:cubicBezTo>
                  <a:pt x="91290" y="392828"/>
                  <a:pt x="83483" y="400847"/>
                  <a:pt x="75141" y="408287"/>
                </a:cubicBezTo>
                <a:cubicBezTo>
                  <a:pt x="63122" y="418125"/>
                  <a:pt x="44819" y="430538"/>
                  <a:pt x="44632" y="430662"/>
                </a:cubicBezTo>
                <a:cubicBezTo>
                  <a:pt x="35083" y="437475"/>
                  <a:pt x="32866" y="450738"/>
                  <a:pt x="39679" y="460287"/>
                </a:cubicBezTo>
                <a:cubicBezTo>
                  <a:pt x="46255" y="469500"/>
                  <a:pt x="58900" y="471938"/>
                  <a:pt x="68429" y="465830"/>
                </a:cubicBezTo>
                <a:cubicBezTo>
                  <a:pt x="69239" y="465280"/>
                  <a:pt x="88495" y="452223"/>
                  <a:pt x="102028" y="441149"/>
                </a:cubicBezTo>
                <a:cubicBezTo>
                  <a:pt x="110296" y="434021"/>
                  <a:pt x="118059" y="426325"/>
                  <a:pt x="125259" y="418120"/>
                </a:cubicBezTo>
                <a:cubicBezTo>
                  <a:pt x="136464" y="427882"/>
                  <a:pt x="148285" y="436910"/>
                  <a:pt x="160652" y="445150"/>
                </a:cubicBezTo>
                <a:cubicBezTo>
                  <a:pt x="188899" y="464902"/>
                  <a:pt x="220892" y="487310"/>
                  <a:pt x="229251" y="517934"/>
                </a:cubicBezTo>
                <a:cubicBezTo>
                  <a:pt x="232012" y="534769"/>
                  <a:pt x="233667" y="551766"/>
                  <a:pt x="234208" y="568816"/>
                </a:cubicBezTo>
                <a:lnTo>
                  <a:pt x="234385" y="738722"/>
                </a:lnTo>
                <a:lnTo>
                  <a:pt x="276861" y="738675"/>
                </a:lnTo>
                <a:lnTo>
                  <a:pt x="276685" y="568805"/>
                </a:lnTo>
                <a:cubicBezTo>
                  <a:pt x="276169" y="547986"/>
                  <a:pt x="274013" y="527238"/>
                  <a:pt x="270235" y="506756"/>
                </a:cubicBezTo>
                <a:cubicBezTo>
                  <a:pt x="257842" y="461306"/>
                  <a:pt x="217471" y="433049"/>
                  <a:pt x="185023" y="410335"/>
                </a:cubicBezTo>
                <a:cubicBezTo>
                  <a:pt x="171641" y="401877"/>
                  <a:pt x="159246" y="391953"/>
                  <a:pt x="148068" y="380743"/>
                </a:cubicBezTo>
                <a:cubicBezTo>
                  <a:pt x="137897" y="368712"/>
                  <a:pt x="129725" y="355128"/>
                  <a:pt x="123861" y="340506"/>
                </a:cubicBezTo>
                <a:cubicBezTo>
                  <a:pt x="136509" y="336368"/>
                  <a:pt x="149432" y="333121"/>
                  <a:pt x="162532" y="330783"/>
                </a:cubicBezTo>
                <a:cubicBezTo>
                  <a:pt x="176313" y="329846"/>
                  <a:pt x="190143" y="329893"/>
                  <a:pt x="203919" y="330923"/>
                </a:cubicBezTo>
                <a:cubicBezTo>
                  <a:pt x="215623" y="331704"/>
                  <a:pt x="225743" y="322850"/>
                  <a:pt x="226524" y="311148"/>
                </a:cubicBezTo>
                <a:cubicBezTo>
                  <a:pt x="227308" y="299444"/>
                  <a:pt x="218454" y="289322"/>
                  <a:pt x="206750" y="288540"/>
                </a:cubicBezTo>
                <a:cubicBezTo>
                  <a:pt x="190171" y="287325"/>
                  <a:pt x="173524" y="287370"/>
                  <a:pt x="156952" y="288676"/>
                </a:cubicBezTo>
                <a:cubicBezTo>
                  <a:pt x="142275" y="291131"/>
                  <a:pt x="127792" y="294652"/>
                  <a:pt x="113626" y="299212"/>
                </a:cubicBezTo>
                <a:cubicBezTo>
                  <a:pt x="112543" y="290010"/>
                  <a:pt x="112059" y="280748"/>
                  <a:pt x="112172" y="271481"/>
                </a:cubicBezTo>
                <a:cubicBezTo>
                  <a:pt x="112641" y="239588"/>
                  <a:pt x="126448" y="209351"/>
                  <a:pt x="150241" y="188109"/>
                </a:cubicBezTo>
                <a:cubicBezTo>
                  <a:pt x="165892" y="175822"/>
                  <a:pt x="183069" y="165618"/>
                  <a:pt x="201344" y="157751"/>
                </a:cubicBezTo>
                <a:cubicBezTo>
                  <a:pt x="211643" y="153716"/>
                  <a:pt x="222542" y="150377"/>
                  <a:pt x="233535" y="146998"/>
                </a:cubicBezTo>
                <a:cubicBezTo>
                  <a:pt x="238989" y="145318"/>
                  <a:pt x="244490" y="143600"/>
                  <a:pt x="249984" y="141812"/>
                </a:cubicBezTo>
                <a:cubicBezTo>
                  <a:pt x="255132" y="143232"/>
                  <a:pt x="277581" y="149377"/>
                  <a:pt x="300172" y="155049"/>
                </a:cubicBezTo>
                <a:cubicBezTo>
                  <a:pt x="316298" y="175249"/>
                  <a:pt x="326325" y="199628"/>
                  <a:pt x="329075" y="225329"/>
                </a:cubicBezTo>
                <a:cubicBezTo>
                  <a:pt x="329058" y="252494"/>
                  <a:pt x="321361" y="279104"/>
                  <a:pt x="306873" y="302084"/>
                </a:cubicBezTo>
                <a:cubicBezTo>
                  <a:pt x="301013" y="310366"/>
                  <a:pt x="294372" y="318067"/>
                  <a:pt x="287045" y="325084"/>
                </a:cubicBezTo>
                <a:cubicBezTo>
                  <a:pt x="278233" y="332828"/>
                  <a:pt x="277366" y="346246"/>
                  <a:pt x="285110" y="355058"/>
                </a:cubicBezTo>
                <a:cubicBezTo>
                  <a:pt x="292853" y="363868"/>
                  <a:pt x="306272" y="364734"/>
                  <a:pt x="315083" y="356993"/>
                </a:cubicBezTo>
                <a:cubicBezTo>
                  <a:pt x="315181" y="356906"/>
                  <a:pt x="315279" y="356819"/>
                  <a:pt x="315376" y="356729"/>
                </a:cubicBezTo>
                <a:cubicBezTo>
                  <a:pt x="325042" y="347644"/>
                  <a:pt x="333771" y="337611"/>
                  <a:pt x="341436" y="326783"/>
                </a:cubicBezTo>
                <a:cubicBezTo>
                  <a:pt x="344216" y="322774"/>
                  <a:pt x="346760" y="318607"/>
                  <a:pt x="349060" y="314304"/>
                </a:cubicBezTo>
                <a:cubicBezTo>
                  <a:pt x="369457" y="311401"/>
                  <a:pt x="389666" y="307317"/>
                  <a:pt x="409589" y="302071"/>
                </a:cubicBezTo>
                <a:cubicBezTo>
                  <a:pt x="424118" y="297224"/>
                  <a:pt x="438040" y="290719"/>
                  <a:pt x="451080" y="282685"/>
                </a:cubicBezTo>
                <a:cubicBezTo>
                  <a:pt x="460922" y="276302"/>
                  <a:pt x="463727" y="263152"/>
                  <a:pt x="457345" y="253310"/>
                </a:cubicBezTo>
                <a:cubicBezTo>
                  <a:pt x="451063" y="243623"/>
                  <a:pt x="438195" y="240728"/>
                  <a:pt x="428370" y="246792"/>
                </a:cubicBezTo>
                <a:cubicBezTo>
                  <a:pt x="418462" y="252853"/>
                  <a:pt x="407913" y="257798"/>
                  <a:pt x="396916" y="261533"/>
                </a:cubicBezTo>
                <a:cubicBezTo>
                  <a:pt x="386858" y="264318"/>
                  <a:pt x="376661" y="266580"/>
                  <a:pt x="366369" y="268315"/>
                </a:cubicBezTo>
                <a:cubicBezTo>
                  <a:pt x="369753" y="254238"/>
                  <a:pt x="371492" y="239817"/>
                  <a:pt x="371551" y="225341"/>
                </a:cubicBezTo>
                <a:cubicBezTo>
                  <a:pt x="370899" y="204866"/>
                  <a:pt x="365732" y="184787"/>
                  <a:pt x="356419" y="166541"/>
                </a:cubicBezTo>
                <a:cubicBezTo>
                  <a:pt x="371503" y="168536"/>
                  <a:pt x="386699" y="169547"/>
                  <a:pt x="401911" y="169570"/>
                </a:cubicBezTo>
                <a:cubicBezTo>
                  <a:pt x="417335" y="169542"/>
                  <a:pt x="432735" y="168347"/>
                  <a:pt x="447977" y="165991"/>
                </a:cubicBezTo>
                <a:cubicBezTo>
                  <a:pt x="465664" y="184086"/>
                  <a:pt x="485392" y="200068"/>
                  <a:pt x="506764" y="213616"/>
                </a:cubicBezTo>
                <a:cubicBezTo>
                  <a:pt x="519707" y="220457"/>
                  <a:pt x="533389" y="225800"/>
                  <a:pt x="547542" y="229544"/>
                </a:cubicBezTo>
                <a:cubicBezTo>
                  <a:pt x="547663" y="229602"/>
                  <a:pt x="547733" y="229721"/>
                  <a:pt x="547854" y="229778"/>
                </a:cubicBezTo>
                <a:cubicBezTo>
                  <a:pt x="576683" y="242997"/>
                  <a:pt x="603419" y="260370"/>
                  <a:pt x="627208" y="281344"/>
                </a:cubicBezTo>
                <a:cubicBezTo>
                  <a:pt x="645012" y="301319"/>
                  <a:pt x="655776" y="326580"/>
                  <a:pt x="657851" y="353257"/>
                </a:cubicBezTo>
                <a:cubicBezTo>
                  <a:pt x="657851" y="364934"/>
                  <a:pt x="667278" y="374421"/>
                  <a:pt x="678955" y="374495"/>
                </a:cubicBezTo>
                <a:lnTo>
                  <a:pt x="679089" y="374495"/>
                </a:lnTo>
                <a:cubicBezTo>
                  <a:pt x="690764" y="374495"/>
                  <a:pt x="700251" y="365072"/>
                  <a:pt x="700327" y="353397"/>
                </a:cubicBezTo>
                <a:cubicBezTo>
                  <a:pt x="698414" y="316360"/>
                  <a:pt x="683906" y="281090"/>
                  <a:pt x="659210" y="253423"/>
                </a:cubicBezTo>
                <a:cubicBezTo>
                  <a:pt x="653873" y="247489"/>
                  <a:pt x="648020" y="242041"/>
                  <a:pt x="641720" y="237141"/>
                </a:cubicBezTo>
                <a:cubicBezTo>
                  <a:pt x="645395" y="236649"/>
                  <a:pt x="649154" y="236277"/>
                  <a:pt x="652677" y="235572"/>
                </a:cubicBezTo>
                <a:cubicBezTo>
                  <a:pt x="675595" y="230273"/>
                  <a:pt x="696933" y="219618"/>
                  <a:pt x="714935" y="204475"/>
                </a:cubicBezTo>
                <a:close/>
              </a:path>
            </a:pathLst>
          </a:custGeom>
          <a:solidFill>
            <a:srgbClr val="FFC000"/>
          </a:solidFill>
          <a:ln w="21233" cap="flat">
            <a:noFill/>
            <a:prstDash val="solid"/>
            <a:miter/>
          </a:ln>
        </p:spPr>
        <p:txBody>
          <a:bodyPr rtlCol="0" anchor="ctr"/>
          <a:lstStyle/>
          <a:p>
            <a:endParaRPr lang="ja-JP" altLang="en-US">
              <a:solidFill>
                <a:srgbClr val="FF0000"/>
              </a:solidFill>
            </a:endParaRPr>
          </a:p>
        </p:txBody>
      </p:sp>
      <p:sp>
        <p:nvSpPr>
          <p:cNvPr id="18" name="フリーフォーム: 図形 17">
            <a:extLst>
              <a:ext uri="{FF2B5EF4-FFF2-40B4-BE49-F238E27FC236}">
                <a16:creationId xmlns:a16="http://schemas.microsoft.com/office/drawing/2014/main" id="{C88E7BF4-1E80-759D-FAA2-51535ED4FFE2}"/>
              </a:ext>
            </a:extLst>
          </p:cNvPr>
          <p:cNvSpPr/>
          <p:nvPr/>
        </p:nvSpPr>
        <p:spPr>
          <a:xfrm>
            <a:off x="9421369" y="2577491"/>
            <a:ext cx="1018130" cy="852392"/>
          </a:xfrm>
          <a:custGeom>
            <a:avLst/>
            <a:gdLst>
              <a:gd name="connsiteX0" fmla="*/ 944376 w 1018130"/>
              <a:gd name="connsiteY0" fmla="*/ 269353 h 852392"/>
              <a:gd name="connsiteX1" fmla="*/ 782581 w 1018130"/>
              <a:gd name="connsiteY1" fmla="*/ 109005 h 852392"/>
              <a:gd name="connsiteX2" fmla="*/ 680755 w 1018130"/>
              <a:gd name="connsiteY2" fmla="*/ 19614 h 852392"/>
              <a:gd name="connsiteX3" fmla="*/ 548182 w 1018130"/>
              <a:gd name="connsiteY3" fmla="*/ 33376 h 852392"/>
              <a:gd name="connsiteX4" fmla="*/ 435728 w 1018130"/>
              <a:gd name="connsiteY4" fmla="*/ 425 h 852392"/>
              <a:gd name="connsiteX5" fmla="*/ 327453 w 1018130"/>
              <a:gd name="connsiteY5" fmla="*/ 51052 h 852392"/>
              <a:gd name="connsiteX6" fmla="*/ 301071 w 1018130"/>
              <a:gd name="connsiteY6" fmla="*/ 49141 h 852392"/>
              <a:gd name="connsiteX7" fmla="*/ 146213 w 1018130"/>
              <a:gd name="connsiteY7" fmla="*/ 151127 h 852392"/>
              <a:gd name="connsiteX8" fmla="*/ 23637 w 1018130"/>
              <a:gd name="connsiteY8" fmla="*/ 310715 h 852392"/>
              <a:gd name="connsiteX9" fmla="*/ 28821 w 1018130"/>
              <a:gd name="connsiteY9" fmla="*/ 350500 h 852392"/>
              <a:gd name="connsiteX10" fmla="*/ 24975 w 1018130"/>
              <a:gd name="connsiteY10" fmla="*/ 530766 h 852392"/>
              <a:gd name="connsiteX11" fmla="*/ 26500 w 1018130"/>
              <a:gd name="connsiteY11" fmla="*/ 544294 h 852392"/>
              <a:gd name="connsiteX12" fmla="*/ 176369 w 1018130"/>
              <a:gd name="connsiteY12" fmla="*/ 703419 h 852392"/>
              <a:gd name="connsiteX13" fmla="*/ 178816 w 1018130"/>
              <a:gd name="connsiteY13" fmla="*/ 703970 h 852392"/>
              <a:gd name="connsiteX14" fmla="*/ 245674 w 1018130"/>
              <a:gd name="connsiteY14" fmla="*/ 852393 h 852392"/>
              <a:gd name="connsiteX15" fmla="*/ 288150 w 1018130"/>
              <a:gd name="connsiteY15" fmla="*/ 852393 h 852392"/>
              <a:gd name="connsiteX16" fmla="*/ 187031 w 1018130"/>
              <a:gd name="connsiteY16" fmla="*/ 662311 h 852392"/>
              <a:gd name="connsiteX17" fmla="*/ 68097 w 1018130"/>
              <a:gd name="connsiteY17" fmla="*/ 535731 h 852392"/>
              <a:gd name="connsiteX18" fmla="*/ 67320 w 1018130"/>
              <a:gd name="connsiteY18" fmla="*/ 523749 h 852392"/>
              <a:gd name="connsiteX19" fmla="*/ 67186 w 1018130"/>
              <a:gd name="connsiteY19" fmla="*/ 517392 h 852392"/>
              <a:gd name="connsiteX20" fmla="*/ 63575 w 1018130"/>
              <a:gd name="connsiteY20" fmla="*/ 512159 h 852392"/>
              <a:gd name="connsiteX21" fmla="*/ 68781 w 1018130"/>
              <a:gd name="connsiteY21" fmla="*/ 367916 h 852392"/>
              <a:gd name="connsiteX22" fmla="*/ 76002 w 1018130"/>
              <a:gd name="connsiteY22" fmla="*/ 358887 h 852392"/>
              <a:gd name="connsiteX23" fmla="*/ 72353 w 1018130"/>
              <a:gd name="connsiteY23" fmla="*/ 347926 h 852392"/>
              <a:gd name="connsiteX24" fmla="*/ 66120 w 1018130"/>
              <a:gd name="connsiteY24" fmla="*/ 310723 h 852392"/>
              <a:gd name="connsiteX25" fmla="*/ 166158 w 1018130"/>
              <a:gd name="connsiteY25" fmla="*/ 190016 h 852392"/>
              <a:gd name="connsiteX26" fmla="*/ 178075 w 1018130"/>
              <a:gd name="connsiteY26" fmla="*/ 187637 h 852392"/>
              <a:gd name="connsiteX27" fmla="*/ 182057 w 1018130"/>
              <a:gd name="connsiteY27" fmla="*/ 176158 h 852392"/>
              <a:gd name="connsiteX28" fmla="*/ 301065 w 1018130"/>
              <a:gd name="connsiteY28" fmla="*/ 91613 h 852392"/>
              <a:gd name="connsiteX29" fmla="*/ 330609 w 1018130"/>
              <a:gd name="connsiteY29" fmla="*/ 94767 h 852392"/>
              <a:gd name="connsiteX30" fmla="*/ 343199 w 1018130"/>
              <a:gd name="connsiteY30" fmla="*/ 97566 h 852392"/>
              <a:gd name="connsiteX31" fmla="*/ 351482 w 1018130"/>
              <a:gd name="connsiteY31" fmla="*/ 87699 h 852392"/>
              <a:gd name="connsiteX32" fmla="*/ 438984 w 1018130"/>
              <a:gd name="connsiteY32" fmla="*/ 42776 h 852392"/>
              <a:gd name="connsiteX33" fmla="*/ 531922 w 1018130"/>
              <a:gd name="connsiteY33" fmla="*/ 75058 h 852392"/>
              <a:gd name="connsiteX34" fmla="*/ 544293 w 1018130"/>
              <a:gd name="connsiteY34" fmla="*/ 86397 h 852392"/>
              <a:gd name="connsiteX35" fmla="*/ 558189 w 1018130"/>
              <a:gd name="connsiteY35" fmla="*/ 76986 h 852392"/>
              <a:gd name="connsiteX36" fmla="*/ 668176 w 1018130"/>
              <a:gd name="connsiteY36" fmla="*/ 60208 h 852392"/>
              <a:gd name="connsiteX37" fmla="*/ 748337 w 1018130"/>
              <a:gd name="connsiteY37" fmla="*/ 137388 h 852392"/>
              <a:gd name="connsiteX38" fmla="*/ 753398 w 1018130"/>
              <a:gd name="connsiteY38" fmla="*/ 151405 h 852392"/>
              <a:gd name="connsiteX39" fmla="*/ 776856 w 1018130"/>
              <a:gd name="connsiteY39" fmla="*/ 151405 h 852392"/>
              <a:gd name="connsiteX40" fmla="*/ 902014 w 1018130"/>
              <a:gd name="connsiteY40" fmla="*/ 274128 h 852392"/>
              <a:gd name="connsiteX41" fmla="*/ 902014 w 1018130"/>
              <a:gd name="connsiteY41" fmla="*/ 294002 h 852392"/>
              <a:gd name="connsiteX42" fmla="*/ 913016 w 1018130"/>
              <a:gd name="connsiteY42" fmla="*/ 300053 h 852392"/>
              <a:gd name="connsiteX43" fmla="*/ 975259 w 1018130"/>
              <a:gd name="connsiteY43" fmla="*/ 415515 h 852392"/>
              <a:gd name="connsiteX44" fmla="*/ 845185 w 1018130"/>
              <a:gd name="connsiteY44" fmla="*/ 529812 h 852392"/>
              <a:gd name="connsiteX45" fmla="*/ 656085 w 1018130"/>
              <a:gd name="connsiteY45" fmla="*/ 529812 h 852392"/>
              <a:gd name="connsiteX46" fmla="*/ 487226 w 1018130"/>
              <a:gd name="connsiteY46" fmla="*/ 696228 h 852392"/>
              <a:gd name="connsiteX47" fmla="*/ 487226 w 1018130"/>
              <a:gd name="connsiteY47" fmla="*/ 852388 h 852392"/>
              <a:gd name="connsiteX48" fmla="*/ 529703 w 1018130"/>
              <a:gd name="connsiteY48" fmla="*/ 852388 h 852392"/>
              <a:gd name="connsiteX49" fmla="*/ 529703 w 1018130"/>
              <a:gd name="connsiteY49" fmla="*/ 696549 h 852392"/>
              <a:gd name="connsiteX50" fmla="*/ 656085 w 1018130"/>
              <a:gd name="connsiteY50" fmla="*/ 572289 h 852392"/>
              <a:gd name="connsiteX51" fmla="*/ 845185 w 1018130"/>
              <a:gd name="connsiteY51" fmla="*/ 572289 h 852392"/>
              <a:gd name="connsiteX52" fmla="*/ 1017663 w 1018130"/>
              <a:gd name="connsiteY52" fmla="*/ 418233 h 852392"/>
              <a:gd name="connsiteX53" fmla="*/ 944376 w 1018130"/>
              <a:gd name="connsiteY53" fmla="*/ 269353 h 852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1018130" h="852392">
                <a:moveTo>
                  <a:pt x="944376" y="269353"/>
                </a:moveTo>
                <a:cubicBezTo>
                  <a:pt x="941350" y="181521"/>
                  <a:pt x="870437" y="111241"/>
                  <a:pt x="782581" y="109005"/>
                </a:cubicBezTo>
                <a:cubicBezTo>
                  <a:pt x="763044" y="65972"/>
                  <a:pt x="725956" y="33412"/>
                  <a:pt x="680755" y="19614"/>
                </a:cubicBezTo>
                <a:cubicBezTo>
                  <a:pt x="636520" y="6098"/>
                  <a:pt x="588698" y="11061"/>
                  <a:pt x="548182" y="33376"/>
                </a:cubicBezTo>
                <a:cubicBezTo>
                  <a:pt x="515866" y="9256"/>
                  <a:pt x="475953" y="-2440"/>
                  <a:pt x="435728" y="425"/>
                </a:cubicBezTo>
                <a:cubicBezTo>
                  <a:pt x="394825" y="4116"/>
                  <a:pt x="356511" y="22033"/>
                  <a:pt x="327453" y="51052"/>
                </a:cubicBezTo>
                <a:cubicBezTo>
                  <a:pt x="318716" y="49791"/>
                  <a:pt x="309900" y="49154"/>
                  <a:pt x="301071" y="49141"/>
                </a:cubicBezTo>
                <a:cubicBezTo>
                  <a:pt x="233521" y="48504"/>
                  <a:pt x="172308" y="88818"/>
                  <a:pt x="146213" y="151127"/>
                </a:cubicBezTo>
                <a:cubicBezTo>
                  <a:pt x="74186" y="170810"/>
                  <a:pt x="24079" y="236048"/>
                  <a:pt x="23637" y="310715"/>
                </a:cubicBezTo>
                <a:cubicBezTo>
                  <a:pt x="23664" y="324144"/>
                  <a:pt x="25406" y="337513"/>
                  <a:pt x="28821" y="350500"/>
                </a:cubicBezTo>
                <a:cubicBezTo>
                  <a:pt x="-8161" y="404488"/>
                  <a:pt x="-9671" y="475249"/>
                  <a:pt x="24975" y="530766"/>
                </a:cubicBezTo>
                <a:cubicBezTo>
                  <a:pt x="25098" y="535311"/>
                  <a:pt x="25608" y="539837"/>
                  <a:pt x="26500" y="544294"/>
                </a:cubicBezTo>
                <a:cubicBezTo>
                  <a:pt x="47394" y="647363"/>
                  <a:pt x="141494" y="694034"/>
                  <a:pt x="176369" y="703419"/>
                </a:cubicBezTo>
                <a:cubicBezTo>
                  <a:pt x="176607" y="703481"/>
                  <a:pt x="178578" y="703916"/>
                  <a:pt x="178816" y="703970"/>
                </a:cubicBezTo>
                <a:cubicBezTo>
                  <a:pt x="236983" y="716351"/>
                  <a:pt x="245674" y="802273"/>
                  <a:pt x="245674" y="852393"/>
                </a:cubicBezTo>
                <a:lnTo>
                  <a:pt x="288150" y="852393"/>
                </a:lnTo>
                <a:cubicBezTo>
                  <a:pt x="288150" y="705711"/>
                  <a:pt x="225192" y="670411"/>
                  <a:pt x="187031" y="662311"/>
                </a:cubicBezTo>
                <a:cubicBezTo>
                  <a:pt x="166196" y="656700"/>
                  <a:pt x="84945" y="618798"/>
                  <a:pt x="68097" y="535731"/>
                </a:cubicBezTo>
                <a:cubicBezTo>
                  <a:pt x="67460" y="531770"/>
                  <a:pt x="67199" y="527758"/>
                  <a:pt x="67320" y="523749"/>
                </a:cubicBezTo>
                <a:lnTo>
                  <a:pt x="67186" y="517392"/>
                </a:lnTo>
                <a:lnTo>
                  <a:pt x="63575" y="512159"/>
                </a:lnTo>
                <a:cubicBezTo>
                  <a:pt x="33538" y="468126"/>
                  <a:pt x="35647" y="409670"/>
                  <a:pt x="68781" y="367916"/>
                </a:cubicBezTo>
                <a:lnTo>
                  <a:pt x="76002" y="358887"/>
                </a:lnTo>
                <a:lnTo>
                  <a:pt x="72353" y="347926"/>
                </a:lnTo>
                <a:cubicBezTo>
                  <a:pt x="68284" y="335941"/>
                  <a:pt x="66179" y="323379"/>
                  <a:pt x="66120" y="310723"/>
                </a:cubicBezTo>
                <a:cubicBezTo>
                  <a:pt x="66561" y="251834"/>
                  <a:pt x="108373" y="201383"/>
                  <a:pt x="166158" y="190016"/>
                </a:cubicBezTo>
                <a:lnTo>
                  <a:pt x="178075" y="187637"/>
                </a:lnTo>
                <a:lnTo>
                  <a:pt x="182057" y="176158"/>
                </a:lnTo>
                <a:cubicBezTo>
                  <a:pt x="199285" y="125216"/>
                  <a:pt x="247292" y="91112"/>
                  <a:pt x="301065" y="91613"/>
                </a:cubicBezTo>
                <a:cubicBezTo>
                  <a:pt x="310996" y="91617"/>
                  <a:pt x="320901" y="92673"/>
                  <a:pt x="330609" y="94767"/>
                </a:cubicBezTo>
                <a:lnTo>
                  <a:pt x="343199" y="97566"/>
                </a:lnTo>
                <a:lnTo>
                  <a:pt x="351482" y="87699"/>
                </a:lnTo>
                <a:cubicBezTo>
                  <a:pt x="373712" y="61935"/>
                  <a:pt x="405092" y="45826"/>
                  <a:pt x="438984" y="42776"/>
                </a:cubicBezTo>
                <a:cubicBezTo>
                  <a:pt x="473075" y="40365"/>
                  <a:pt x="506665" y="52034"/>
                  <a:pt x="531922" y="75058"/>
                </a:cubicBezTo>
                <a:lnTo>
                  <a:pt x="544293" y="86397"/>
                </a:lnTo>
                <a:lnTo>
                  <a:pt x="558189" y="76986"/>
                </a:lnTo>
                <a:cubicBezTo>
                  <a:pt x="590427" y="55047"/>
                  <a:pt x="630862" y="48878"/>
                  <a:pt x="668176" y="60208"/>
                </a:cubicBezTo>
                <a:cubicBezTo>
                  <a:pt x="705642" y="71734"/>
                  <a:pt x="735399" y="100384"/>
                  <a:pt x="748337" y="137388"/>
                </a:cubicBezTo>
                <a:lnTo>
                  <a:pt x="753398" y="151405"/>
                </a:lnTo>
                <a:lnTo>
                  <a:pt x="776856" y="151405"/>
                </a:lnTo>
                <a:cubicBezTo>
                  <a:pt x="845287" y="150778"/>
                  <a:pt x="901294" y="205696"/>
                  <a:pt x="902014" y="274128"/>
                </a:cubicBezTo>
                <a:lnTo>
                  <a:pt x="902014" y="294002"/>
                </a:lnTo>
                <a:lnTo>
                  <a:pt x="913016" y="300053"/>
                </a:lnTo>
                <a:cubicBezTo>
                  <a:pt x="954615" y="322999"/>
                  <a:pt x="978956" y="368149"/>
                  <a:pt x="975259" y="415515"/>
                </a:cubicBezTo>
                <a:cubicBezTo>
                  <a:pt x="968651" y="481865"/>
                  <a:pt x="911833" y="531789"/>
                  <a:pt x="845185" y="529812"/>
                </a:cubicBezTo>
                <a:lnTo>
                  <a:pt x="656085" y="529812"/>
                </a:lnTo>
                <a:cubicBezTo>
                  <a:pt x="563926" y="530175"/>
                  <a:pt x="488932" y="604084"/>
                  <a:pt x="487226" y="696228"/>
                </a:cubicBezTo>
                <a:lnTo>
                  <a:pt x="487226" y="852388"/>
                </a:lnTo>
                <a:lnTo>
                  <a:pt x="529703" y="852388"/>
                </a:lnTo>
                <a:lnTo>
                  <a:pt x="529703" y="696549"/>
                </a:lnTo>
                <a:cubicBezTo>
                  <a:pt x="531096" y="627682"/>
                  <a:pt x="587203" y="572516"/>
                  <a:pt x="656085" y="572289"/>
                </a:cubicBezTo>
                <a:lnTo>
                  <a:pt x="845185" y="572289"/>
                </a:lnTo>
                <a:cubicBezTo>
                  <a:pt x="934233" y="574253"/>
                  <a:pt x="1009598" y="506937"/>
                  <a:pt x="1017663" y="418233"/>
                </a:cubicBezTo>
                <a:cubicBezTo>
                  <a:pt x="1022150" y="358968"/>
                  <a:pt x="994080" y="301943"/>
                  <a:pt x="944376" y="269353"/>
                </a:cubicBezTo>
                <a:close/>
              </a:path>
            </a:pathLst>
          </a:custGeom>
          <a:solidFill>
            <a:srgbClr val="FFC000"/>
          </a:solidFill>
          <a:ln w="21233" cap="flat">
            <a:noFill/>
            <a:prstDash val="solid"/>
            <a:miter/>
          </a:ln>
        </p:spPr>
        <p:txBody>
          <a:bodyPr rtlCol="0" anchor="ctr"/>
          <a:lstStyle/>
          <a:p>
            <a:endParaRPr lang="ja-JP" altLang="en-US">
              <a:solidFill>
                <a:srgbClr val="FF0000"/>
              </a:solidFill>
            </a:endParaRPr>
          </a:p>
        </p:txBody>
      </p:sp>
      <p:sp>
        <p:nvSpPr>
          <p:cNvPr id="2" name="タイトル 1">
            <a:extLst>
              <a:ext uri="{FF2B5EF4-FFF2-40B4-BE49-F238E27FC236}">
                <a16:creationId xmlns:a16="http://schemas.microsoft.com/office/drawing/2014/main" id="{56F31F0C-E3EF-E3EA-A662-D47B64C0D6DF}"/>
              </a:ext>
            </a:extLst>
          </p:cNvPr>
          <p:cNvSpPr>
            <a:spLocks noGrp="1"/>
          </p:cNvSpPr>
          <p:nvPr>
            <p:ph type="title"/>
          </p:nvPr>
        </p:nvSpPr>
        <p:spPr/>
        <p:txBody>
          <a:bodyPr/>
          <a:lstStyle/>
          <a:p>
            <a:r>
              <a:rPr kumimoji="1" lang="ja-JP" altLang="en-US"/>
              <a:t>神経毒性</a:t>
            </a:r>
          </a:p>
        </p:txBody>
      </p:sp>
      <p:sp>
        <p:nvSpPr>
          <p:cNvPr id="3" name="コンテンツ プレースホルダー 2">
            <a:extLst>
              <a:ext uri="{FF2B5EF4-FFF2-40B4-BE49-F238E27FC236}">
                <a16:creationId xmlns:a16="http://schemas.microsoft.com/office/drawing/2014/main" id="{A05B882C-6297-7E36-17B9-8EB7AAAC8FB3}"/>
              </a:ext>
            </a:extLst>
          </p:cNvPr>
          <p:cNvSpPr>
            <a:spLocks noGrp="1"/>
          </p:cNvSpPr>
          <p:nvPr>
            <p:ph idx="1"/>
          </p:nvPr>
        </p:nvSpPr>
        <p:spPr>
          <a:xfrm>
            <a:off x="453082" y="947064"/>
            <a:ext cx="4842400" cy="5519052"/>
          </a:xfrm>
        </p:spPr>
        <p:txBody>
          <a:bodyPr/>
          <a:lstStyle/>
          <a:p>
            <a:pPr marL="92075" indent="0">
              <a:buNone/>
            </a:pPr>
            <a:r>
              <a:rPr kumimoji="1" lang="ja-JP" altLang="en-US" sz="1800"/>
              <a:t>化学物質へのばく露や物理的要因により、</a:t>
            </a:r>
            <a:br>
              <a:rPr kumimoji="1" lang="en-US" altLang="ja-JP" sz="1800"/>
            </a:br>
            <a:r>
              <a:rPr kumimoji="1" lang="ja-JP" altLang="en-US" sz="1800"/>
              <a:t>中枢神経系や末梢神経系の機能及び組織に</a:t>
            </a:r>
            <a:br>
              <a:rPr kumimoji="1" lang="en-US" altLang="ja-JP" sz="1800"/>
            </a:br>
            <a:r>
              <a:rPr kumimoji="1" lang="ja-JP" altLang="en-US" sz="1800"/>
              <a:t>生じる有害影響</a:t>
            </a:r>
            <a:endParaRPr kumimoji="1" lang="en-US" altLang="ja-JP" sz="1800"/>
          </a:p>
          <a:p>
            <a:pPr marL="92075" indent="0">
              <a:buNone/>
            </a:pPr>
            <a:endParaRPr lang="en-US" altLang="ja-JP" sz="900"/>
          </a:p>
          <a:p>
            <a:pPr marL="182563" indent="-90488">
              <a:buNone/>
            </a:pPr>
            <a:r>
              <a:rPr kumimoji="1" lang="ja-JP" altLang="en-US" sz="1600"/>
              <a:t>遅発性神経毒性</a:t>
            </a:r>
            <a:br>
              <a:rPr kumimoji="1" lang="en-US" altLang="ja-JP" sz="1600"/>
            </a:br>
            <a:r>
              <a:rPr kumimoji="1" lang="ja-JP" altLang="en-US" sz="1400"/>
              <a:t>化学物質等にばく露した後しばらく経過してから、運動、脊髄及び末梢神経における遠位軸索、神経組織における</a:t>
            </a:r>
            <a:r>
              <a:rPr kumimoji="1" lang="en-US" altLang="ja-JP" sz="1400"/>
              <a:t>NTE</a:t>
            </a:r>
            <a:r>
              <a:rPr kumimoji="1" lang="ja-JP" altLang="en-US" sz="1400"/>
              <a:t>（神経障害標的エステラーゼ）等に生じる影響</a:t>
            </a:r>
            <a:endParaRPr kumimoji="1" lang="en-US" altLang="ja-JP" sz="1400"/>
          </a:p>
          <a:p>
            <a:pPr marL="182563" indent="-90488">
              <a:buNone/>
            </a:pPr>
            <a:endParaRPr lang="en-US" altLang="ja-JP" sz="500"/>
          </a:p>
          <a:p>
            <a:pPr marL="182563" indent="-90488">
              <a:buNone/>
            </a:pPr>
            <a:r>
              <a:rPr kumimoji="1" lang="ja-JP" altLang="en-US" sz="1400"/>
              <a:t>発達神経毒性</a:t>
            </a:r>
            <a:br>
              <a:rPr kumimoji="1" lang="en-US" altLang="ja-JP" sz="1400"/>
            </a:br>
            <a:r>
              <a:rPr kumimoji="1" lang="ja-JP" altLang="en-US" sz="1400"/>
              <a:t>出生前～若齢期の間に神経系の構造または機能に</a:t>
            </a:r>
            <a:br>
              <a:rPr kumimoji="1" lang="en-US" altLang="ja-JP" sz="1400"/>
            </a:br>
            <a:r>
              <a:rPr kumimoji="1" lang="ja-JP" altLang="en-US" sz="1400"/>
              <a:t>及ぼす影響</a:t>
            </a:r>
          </a:p>
          <a:p>
            <a:pPr marL="182563" indent="-90488">
              <a:buNone/>
            </a:pPr>
            <a:endParaRPr kumimoji="1" lang="ja-JP" altLang="en-US" sz="1400"/>
          </a:p>
          <a:p>
            <a:pPr marL="92075" indent="0">
              <a:buNone/>
            </a:pPr>
            <a:endParaRPr kumimoji="1" lang="ja-JP" altLang="en-US" sz="1600"/>
          </a:p>
        </p:txBody>
      </p:sp>
      <p:sp>
        <p:nvSpPr>
          <p:cNvPr id="47" name="四角形: 角を丸くする 46">
            <a:extLst>
              <a:ext uri="{FF2B5EF4-FFF2-40B4-BE49-F238E27FC236}">
                <a16:creationId xmlns:a16="http://schemas.microsoft.com/office/drawing/2014/main" id="{D07BB54A-EF08-7929-E2CC-D19CF4AFB339}"/>
              </a:ext>
            </a:extLst>
          </p:cNvPr>
          <p:cNvSpPr/>
          <p:nvPr/>
        </p:nvSpPr>
        <p:spPr>
          <a:xfrm>
            <a:off x="3755018" y="104808"/>
            <a:ext cx="1272541"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2000"/>
              <a:t>毒性</a:t>
            </a:r>
          </a:p>
        </p:txBody>
      </p:sp>
      <p:sp>
        <p:nvSpPr>
          <p:cNvPr id="4" name="正方形/長方形 3">
            <a:extLst>
              <a:ext uri="{FF2B5EF4-FFF2-40B4-BE49-F238E27FC236}">
                <a16:creationId xmlns:a16="http://schemas.microsoft.com/office/drawing/2014/main" id="{99F2186C-7DBC-5DA6-51C9-02F47C770ADF}"/>
              </a:ext>
            </a:extLst>
          </p:cNvPr>
          <p:cNvSpPr/>
          <p:nvPr/>
        </p:nvSpPr>
        <p:spPr>
          <a:xfrm>
            <a:off x="11871959" y="1845864"/>
            <a:ext cx="330090" cy="87394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リスク評価</a:t>
            </a:r>
          </a:p>
        </p:txBody>
      </p:sp>
      <p:sp>
        <p:nvSpPr>
          <p:cNvPr id="6" name="正方形/長方形 5">
            <a:extLst>
              <a:ext uri="{FF2B5EF4-FFF2-40B4-BE49-F238E27FC236}">
                <a16:creationId xmlns:a16="http://schemas.microsoft.com/office/drawing/2014/main" id="{1E1556BC-9E9B-C79F-1AC2-AF0762D568C0}"/>
              </a:ext>
            </a:extLst>
          </p:cNvPr>
          <p:cNvSpPr/>
          <p:nvPr/>
        </p:nvSpPr>
        <p:spPr>
          <a:xfrm>
            <a:off x="11870849" y="2719804"/>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毒性</a:t>
            </a:r>
          </a:p>
        </p:txBody>
      </p:sp>
      <p:pic>
        <p:nvPicPr>
          <p:cNvPr id="7" name="グラフィックス 6" descr="神経 枠線">
            <a:extLst>
              <a:ext uri="{FF2B5EF4-FFF2-40B4-BE49-F238E27FC236}">
                <a16:creationId xmlns:a16="http://schemas.microsoft.com/office/drawing/2014/main" id="{91459A2A-E335-CC1C-B2E2-505A656046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6853" y="3667340"/>
            <a:ext cx="1679976" cy="1679976"/>
          </a:xfrm>
          <a:prstGeom prst="rect">
            <a:avLst/>
          </a:prstGeom>
        </p:spPr>
      </p:pic>
      <p:pic>
        <p:nvPicPr>
          <p:cNvPr id="10" name="グラフィックス 9" descr="戻る 単色塗りつぶし">
            <a:extLst>
              <a:ext uri="{FF2B5EF4-FFF2-40B4-BE49-F238E27FC236}">
                <a16:creationId xmlns:a16="http://schemas.microsoft.com/office/drawing/2014/main" id="{FA0CA212-515D-72B0-1E89-99AE448DDCA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V="1">
            <a:off x="7994983" y="2482222"/>
            <a:ext cx="1487895" cy="922421"/>
          </a:xfrm>
          <a:prstGeom prst="rect">
            <a:avLst/>
          </a:prstGeom>
        </p:spPr>
      </p:pic>
      <p:pic>
        <p:nvPicPr>
          <p:cNvPr id="12" name="グラフィックス 11" descr="化学薬品 枠線">
            <a:extLst>
              <a:ext uri="{FF2B5EF4-FFF2-40B4-BE49-F238E27FC236}">
                <a16:creationId xmlns:a16="http://schemas.microsoft.com/office/drawing/2014/main" id="{662EB03C-5EA2-D708-8A9A-9A0AF7B6FB7B}"/>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84935" y="1421543"/>
            <a:ext cx="1714006" cy="1659798"/>
          </a:xfrm>
          <a:prstGeom prst="rect">
            <a:avLst/>
          </a:prstGeom>
        </p:spPr>
      </p:pic>
      <p:sp>
        <p:nvSpPr>
          <p:cNvPr id="13" name="四角形: 角を丸くする 12">
            <a:extLst>
              <a:ext uri="{FF2B5EF4-FFF2-40B4-BE49-F238E27FC236}">
                <a16:creationId xmlns:a16="http://schemas.microsoft.com/office/drawing/2014/main" id="{AA857E0F-476D-C00F-B85E-2A5AB508420A}"/>
              </a:ext>
            </a:extLst>
          </p:cNvPr>
          <p:cNvSpPr/>
          <p:nvPr/>
        </p:nvSpPr>
        <p:spPr>
          <a:xfrm>
            <a:off x="6153336" y="2102166"/>
            <a:ext cx="1928250" cy="466369"/>
          </a:xfrm>
          <a:prstGeom prst="round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a:t>化学物質</a:t>
            </a:r>
          </a:p>
        </p:txBody>
      </p:sp>
      <p:pic>
        <p:nvPicPr>
          <p:cNvPr id="14" name="グラフィックス 13" descr="戻る 単色塗りつぶし">
            <a:extLst>
              <a:ext uri="{FF2B5EF4-FFF2-40B4-BE49-F238E27FC236}">
                <a16:creationId xmlns:a16="http://schemas.microsoft.com/office/drawing/2014/main" id="{164893EA-7AF9-D83C-269B-4A66812D4F6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3023970" flipV="1">
            <a:off x="6502038" y="3412018"/>
            <a:ext cx="1941593" cy="922421"/>
          </a:xfrm>
          <a:prstGeom prst="rect">
            <a:avLst/>
          </a:prstGeom>
        </p:spPr>
      </p:pic>
      <p:sp>
        <p:nvSpPr>
          <p:cNvPr id="19" name="乗算記号 18">
            <a:extLst>
              <a:ext uri="{FF2B5EF4-FFF2-40B4-BE49-F238E27FC236}">
                <a16:creationId xmlns:a16="http://schemas.microsoft.com/office/drawing/2014/main" id="{F00035E1-F11D-25E3-4D88-A213522DBA16}"/>
              </a:ext>
            </a:extLst>
          </p:cNvPr>
          <p:cNvSpPr>
            <a:spLocks noChangeAspect="1"/>
          </p:cNvSpPr>
          <p:nvPr/>
        </p:nvSpPr>
        <p:spPr>
          <a:xfrm>
            <a:off x="7774995" y="4268235"/>
            <a:ext cx="613181" cy="638072"/>
          </a:xfrm>
          <a:prstGeom prst="mathMultiply">
            <a:avLst>
              <a:gd name="adj1" fmla="val 11901"/>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乗算記号 19">
            <a:extLst>
              <a:ext uri="{FF2B5EF4-FFF2-40B4-BE49-F238E27FC236}">
                <a16:creationId xmlns:a16="http://schemas.microsoft.com/office/drawing/2014/main" id="{842127EB-91D8-8234-36D6-1D919F20798A}"/>
              </a:ext>
            </a:extLst>
          </p:cNvPr>
          <p:cNvSpPr>
            <a:spLocks noChangeAspect="1"/>
          </p:cNvSpPr>
          <p:nvPr/>
        </p:nvSpPr>
        <p:spPr>
          <a:xfrm>
            <a:off x="9210114" y="2673533"/>
            <a:ext cx="613181" cy="638072"/>
          </a:xfrm>
          <a:prstGeom prst="mathMultiply">
            <a:avLst>
              <a:gd name="adj1" fmla="val 11901"/>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13848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BD245-3EA7-F5EF-25A8-42BC82F3FC3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42234E7-4D4F-0341-1D07-EE1A5555A96C}"/>
              </a:ext>
            </a:extLst>
          </p:cNvPr>
          <p:cNvSpPr>
            <a:spLocks noGrp="1"/>
          </p:cNvSpPr>
          <p:nvPr>
            <p:ph type="title"/>
          </p:nvPr>
        </p:nvSpPr>
        <p:spPr/>
        <p:txBody>
          <a:bodyPr/>
          <a:lstStyle/>
          <a:p>
            <a:r>
              <a:rPr kumimoji="1" lang="ja-JP" altLang="en-US"/>
              <a:t>遺伝毒性</a:t>
            </a:r>
          </a:p>
        </p:txBody>
      </p:sp>
      <p:sp>
        <p:nvSpPr>
          <p:cNvPr id="7" name="コンテンツ プレースホルダー 2">
            <a:extLst>
              <a:ext uri="{FF2B5EF4-FFF2-40B4-BE49-F238E27FC236}">
                <a16:creationId xmlns:a16="http://schemas.microsoft.com/office/drawing/2014/main" id="{ADC33AB2-C6AD-CDA7-5CDA-7E7E3CEA32A7}"/>
              </a:ext>
            </a:extLst>
          </p:cNvPr>
          <p:cNvSpPr txBox="1">
            <a:spLocks/>
          </p:cNvSpPr>
          <p:nvPr/>
        </p:nvSpPr>
        <p:spPr>
          <a:xfrm>
            <a:off x="453081" y="947064"/>
            <a:ext cx="5383839" cy="5519052"/>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buFont typeface="Arial" panose="020B0604020202020204" pitchFamily="34" charset="0"/>
              <a:buNone/>
            </a:pPr>
            <a:r>
              <a:rPr lang="ja-JP" altLang="en-US" sz="1800"/>
              <a:t>化学物質などが直接的又は間接的に</a:t>
            </a:r>
            <a:r>
              <a:rPr lang="en-US" altLang="ja-JP" sz="1800"/>
              <a:t>DNA</a:t>
            </a:r>
            <a:r>
              <a:rPr lang="ja-JP" altLang="en-US" sz="1800"/>
              <a:t>に変化を与えること</a:t>
            </a:r>
            <a:br>
              <a:rPr lang="en-US" altLang="ja-JP" sz="1800"/>
            </a:br>
            <a:r>
              <a:rPr lang="ja-JP" altLang="en-US" sz="1800"/>
              <a:t>以下に主な遺伝毒性試験を示す。</a:t>
            </a:r>
            <a:endParaRPr lang="en-US" altLang="ja-JP" sz="400"/>
          </a:p>
          <a:p>
            <a:pPr marL="182245" indent="-90170">
              <a:buFont typeface="Arial" panose="020B0604020202020204" pitchFamily="34" charset="0"/>
              <a:buNone/>
            </a:pPr>
            <a:r>
              <a:rPr lang="ja-JP" altLang="en-US" sz="1600"/>
              <a:t>・エイムス試験</a:t>
            </a:r>
            <a:r>
              <a:rPr lang="ja-JP" altLang="en-US" sz="1400"/>
              <a:t>（エームス試験、復帰突然変異試験）</a:t>
            </a:r>
            <a:br>
              <a:rPr lang="en-US" altLang="ja-JP" sz="1600"/>
            </a:br>
            <a:r>
              <a:rPr lang="ja-JP" altLang="en-US" sz="1400"/>
              <a:t>サルモネラ属菌又は大腸菌を用いて化学物質等を作用させて</a:t>
            </a:r>
            <a:r>
              <a:rPr lang="en-US" altLang="ja-JP" sz="1400"/>
              <a:t>DNA</a:t>
            </a:r>
            <a:r>
              <a:rPr lang="ja-JP" altLang="en-US" sz="1400"/>
              <a:t>が突然変異を起こす頻度を調べる試験</a:t>
            </a:r>
            <a:br>
              <a:rPr lang="en-US" altLang="ja-JP" sz="1400"/>
            </a:br>
            <a:r>
              <a:rPr lang="ja-JP" altLang="en-US" sz="1400"/>
              <a:t>　</a:t>
            </a:r>
            <a:r>
              <a:rPr lang="ja-JP" altLang="en-US" sz="1200"/>
              <a:t>変異原性があるか一次スクリーニング（最初に判別する）方法として</a:t>
            </a:r>
            <a:br>
              <a:rPr lang="en-US" altLang="ja-JP" sz="1200"/>
            </a:br>
            <a:r>
              <a:rPr lang="ja-JP" altLang="en-US" sz="1200"/>
              <a:t>　ブルース・エイムス博士が開発し、広く世界で用いられている</a:t>
            </a:r>
            <a:endParaRPr lang="en-US" altLang="ja-JP" sz="1200"/>
          </a:p>
          <a:p>
            <a:pPr marL="182245" indent="-90170">
              <a:buFont typeface="Arial" panose="020B0604020202020204" pitchFamily="34" charset="0"/>
              <a:buNone/>
            </a:pPr>
            <a:r>
              <a:rPr lang="ja-JP" altLang="en-US" sz="1600"/>
              <a:t>・小核試験</a:t>
            </a:r>
            <a:br>
              <a:rPr lang="en-US" altLang="ja-JP" sz="1200"/>
            </a:br>
            <a:r>
              <a:rPr lang="ja-JP" altLang="en-US" sz="1400"/>
              <a:t>遺伝毒性試験の一種で、ある物質によって誘発される生体内での染色体異常を細胞内の小核（</a:t>
            </a:r>
            <a:r>
              <a:rPr lang="en-US" altLang="ja-JP" sz="1400"/>
              <a:t>※</a:t>
            </a:r>
            <a:r>
              <a:rPr lang="ja-JP" altLang="en-US" sz="1400"/>
              <a:t>）の出現によって検出する試験。</a:t>
            </a:r>
            <a:r>
              <a:rPr lang="en-US" altLang="ja-JP" sz="1200"/>
              <a:t>※</a:t>
            </a:r>
            <a:r>
              <a:rPr lang="ja-JP" altLang="en-US" sz="1200"/>
              <a:t>　小核</a:t>
            </a:r>
            <a:r>
              <a:rPr lang="en-US" altLang="ja-JP" sz="1200"/>
              <a:t>…</a:t>
            </a:r>
            <a:r>
              <a:rPr lang="ja-JP" altLang="en-US" sz="1200"/>
              <a:t>遺伝子（</a:t>
            </a:r>
            <a:r>
              <a:rPr lang="en-US" altLang="ja-JP" sz="1200"/>
              <a:t>DNA</a:t>
            </a:r>
            <a:r>
              <a:rPr lang="ja-JP" altLang="en-US" sz="1200"/>
              <a:t>）に生じた切断が修復されずに残るために生ずる細胞核の断片で、遺伝子損傷の指標となる。</a:t>
            </a:r>
            <a:endParaRPr lang="en-US" altLang="ja-JP" sz="1200"/>
          </a:p>
          <a:p>
            <a:pPr marL="182245" indent="-90170">
              <a:buFont typeface="Arial" panose="020B0604020202020204" pitchFamily="34" charset="0"/>
              <a:buNone/>
            </a:pPr>
            <a:r>
              <a:rPr lang="ja-JP" altLang="en-US" sz="1600"/>
              <a:t>・染色体異常試験</a:t>
            </a:r>
            <a:br>
              <a:rPr lang="en-US" altLang="ja-JP" sz="1600"/>
            </a:br>
            <a:r>
              <a:rPr lang="ja-JP" altLang="en-US" sz="1400"/>
              <a:t>化学物質や放射線等の物理的要因の変異原性を調べる試験の一つ。化学物質や放射線等の作用により染色体の構造に重大な変化（染色体異常）が起こることがある。このような染色体異常を検出する方法としては、マウス等の実験動物や培養細胞を用いた染色体の形態的又は数的変化を観察する方法等がある。</a:t>
            </a:r>
            <a:endParaRPr lang="en-US" altLang="ja-JP" sz="1200"/>
          </a:p>
        </p:txBody>
      </p:sp>
      <p:sp>
        <p:nvSpPr>
          <p:cNvPr id="17" name="四角形: 角を丸くする 16">
            <a:extLst>
              <a:ext uri="{FF2B5EF4-FFF2-40B4-BE49-F238E27FC236}">
                <a16:creationId xmlns:a16="http://schemas.microsoft.com/office/drawing/2014/main" id="{560535EE-B35D-1006-4AC8-4F51CB30F450}"/>
              </a:ext>
            </a:extLst>
          </p:cNvPr>
          <p:cNvSpPr/>
          <p:nvPr/>
        </p:nvSpPr>
        <p:spPr>
          <a:xfrm>
            <a:off x="3755018" y="104808"/>
            <a:ext cx="1272541"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2000"/>
              <a:t>毒性</a:t>
            </a:r>
          </a:p>
        </p:txBody>
      </p:sp>
      <p:sp>
        <p:nvSpPr>
          <p:cNvPr id="3" name="正方形/長方形 2">
            <a:extLst>
              <a:ext uri="{FF2B5EF4-FFF2-40B4-BE49-F238E27FC236}">
                <a16:creationId xmlns:a16="http://schemas.microsoft.com/office/drawing/2014/main" id="{9A05CDF0-0614-DE80-5E44-F5AD6A14583B}"/>
              </a:ext>
            </a:extLst>
          </p:cNvPr>
          <p:cNvSpPr/>
          <p:nvPr/>
        </p:nvSpPr>
        <p:spPr>
          <a:xfrm>
            <a:off x="11871959" y="1845864"/>
            <a:ext cx="330090" cy="87394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リスク評価</a:t>
            </a:r>
          </a:p>
        </p:txBody>
      </p:sp>
      <p:sp>
        <p:nvSpPr>
          <p:cNvPr id="5" name="正方形/長方形 4">
            <a:extLst>
              <a:ext uri="{FF2B5EF4-FFF2-40B4-BE49-F238E27FC236}">
                <a16:creationId xmlns:a16="http://schemas.microsoft.com/office/drawing/2014/main" id="{283DDB45-074A-873F-CD26-211E096AEAF0}"/>
              </a:ext>
            </a:extLst>
          </p:cNvPr>
          <p:cNvSpPr/>
          <p:nvPr/>
        </p:nvSpPr>
        <p:spPr>
          <a:xfrm>
            <a:off x="11870849" y="2719804"/>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毒性</a:t>
            </a:r>
          </a:p>
        </p:txBody>
      </p:sp>
      <p:pic>
        <p:nvPicPr>
          <p:cNvPr id="6" name="グラフィックス 5" descr="DNA 単色塗りつぶし">
            <a:extLst>
              <a:ext uri="{FF2B5EF4-FFF2-40B4-BE49-F238E27FC236}">
                <a16:creationId xmlns:a16="http://schemas.microsoft.com/office/drawing/2014/main" id="{89E7183A-F155-25D8-FDA5-3CA8069733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1074857">
            <a:off x="6165820" y="2904526"/>
            <a:ext cx="1560831" cy="1560831"/>
          </a:xfrm>
          <a:prstGeom prst="rect">
            <a:avLst/>
          </a:prstGeom>
        </p:spPr>
      </p:pic>
      <p:sp>
        <p:nvSpPr>
          <p:cNvPr id="10" name="テキスト ボックス 9">
            <a:extLst>
              <a:ext uri="{FF2B5EF4-FFF2-40B4-BE49-F238E27FC236}">
                <a16:creationId xmlns:a16="http://schemas.microsoft.com/office/drawing/2014/main" id="{AA2977BF-D6FA-5724-B345-61B0CFD44377}"/>
              </a:ext>
            </a:extLst>
          </p:cNvPr>
          <p:cNvSpPr txBox="1"/>
          <p:nvPr/>
        </p:nvSpPr>
        <p:spPr>
          <a:xfrm>
            <a:off x="7300809" y="1882724"/>
            <a:ext cx="1553630" cy="400110"/>
          </a:xfrm>
          <a:prstGeom prst="rect">
            <a:avLst/>
          </a:prstGeom>
          <a:noFill/>
          <a:ln w="28575">
            <a:solidFill>
              <a:srgbClr val="FFC000"/>
            </a:solidFill>
          </a:ln>
        </p:spPr>
        <p:txBody>
          <a:bodyPr wrap="none" rtlCol="0">
            <a:spAutoFit/>
          </a:bodyPr>
          <a:lstStyle/>
          <a:p>
            <a:r>
              <a:rPr kumimoji="1" lang="ja-JP" altLang="en-US" sz="2000"/>
              <a:t>投与・ばく露</a:t>
            </a:r>
          </a:p>
        </p:txBody>
      </p:sp>
      <p:sp>
        <p:nvSpPr>
          <p:cNvPr id="12" name="二等辺三角形 11">
            <a:extLst>
              <a:ext uri="{FF2B5EF4-FFF2-40B4-BE49-F238E27FC236}">
                <a16:creationId xmlns:a16="http://schemas.microsoft.com/office/drawing/2014/main" id="{EFC5038F-B148-1F4F-D028-D5DF6326AFC8}"/>
              </a:ext>
            </a:extLst>
          </p:cNvPr>
          <p:cNvSpPr/>
          <p:nvPr/>
        </p:nvSpPr>
        <p:spPr>
          <a:xfrm rot="5400000">
            <a:off x="7597365" y="3767757"/>
            <a:ext cx="1185408" cy="176463"/>
          </a:xfrm>
          <a:prstGeom prst="triangl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グラフィックス 12" descr="DNA 単色塗りつぶし">
            <a:extLst>
              <a:ext uri="{FF2B5EF4-FFF2-40B4-BE49-F238E27FC236}">
                <a16:creationId xmlns:a16="http://schemas.microsoft.com/office/drawing/2014/main" id="{70D75390-453F-309F-9F59-1D58A71E590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rot="1074857">
            <a:off x="8702697" y="2940325"/>
            <a:ext cx="1560831" cy="1560831"/>
          </a:xfrm>
          <a:prstGeom prst="rect">
            <a:avLst/>
          </a:prstGeom>
        </p:spPr>
      </p:pic>
      <p:sp>
        <p:nvSpPr>
          <p:cNvPr id="14" name="テキスト ボックス 13">
            <a:extLst>
              <a:ext uri="{FF2B5EF4-FFF2-40B4-BE49-F238E27FC236}">
                <a16:creationId xmlns:a16="http://schemas.microsoft.com/office/drawing/2014/main" id="{04C3474C-EA24-F6FB-98A7-6E0EFC438E06}"/>
              </a:ext>
            </a:extLst>
          </p:cNvPr>
          <p:cNvSpPr txBox="1"/>
          <p:nvPr/>
        </p:nvSpPr>
        <p:spPr>
          <a:xfrm>
            <a:off x="7677810" y="4703371"/>
            <a:ext cx="3610604" cy="830997"/>
          </a:xfrm>
          <a:prstGeom prst="rect">
            <a:avLst/>
          </a:prstGeom>
          <a:noFill/>
          <a:ln w="28575">
            <a:solidFill>
              <a:srgbClr val="004696"/>
            </a:solidFill>
          </a:ln>
        </p:spPr>
        <p:txBody>
          <a:bodyPr wrap="none" rtlCol="0">
            <a:spAutoFit/>
          </a:bodyPr>
          <a:lstStyle/>
          <a:p>
            <a:pPr marL="176213" indent="-176213">
              <a:buFont typeface="Arial" panose="020B0604020202020204" pitchFamily="34" charset="0"/>
              <a:buChar char="•"/>
            </a:pPr>
            <a:r>
              <a:rPr kumimoji="1" lang="ja-JP" altLang="en-US" sz="1600"/>
              <a:t>遺伝子突然変異</a:t>
            </a:r>
            <a:endParaRPr kumimoji="1" lang="en-US" altLang="ja-JP" sz="1600"/>
          </a:p>
          <a:p>
            <a:pPr marL="176213" indent="-176213">
              <a:buFont typeface="Arial" panose="020B0604020202020204" pitchFamily="34" charset="0"/>
              <a:buChar char="•"/>
            </a:pPr>
            <a:r>
              <a:rPr lang="en-US" altLang="ja-JP" sz="1600"/>
              <a:t>DNA</a:t>
            </a:r>
            <a:r>
              <a:rPr lang="ja-JP" altLang="en-US" sz="1600"/>
              <a:t>傷害（二重鎖切断、アルキル化）</a:t>
            </a:r>
            <a:endParaRPr lang="en-US" altLang="ja-JP" sz="1600"/>
          </a:p>
          <a:p>
            <a:pPr marL="176213" indent="-176213">
              <a:buFont typeface="Arial" panose="020B0604020202020204" pitchFamily="34" charset="0"/>
              <a:buChar char="•"/>
            </a:pPr>
            <a:r>
              <a:rPr kumimoji="1" lang="ja-JP" altLang="en-US" sz="1600"/>
              <a:t>染色体異常（重複、欠失）</a:t>
            </a:r>
          </a:p>
        </p:txBody>
      </p:sp>
      <p:sp>
        <p:nvSpPr>
          <p:cNvPr id="15" name="矢印: 下 14">
            <a:extLst>
              <a:ext uri="{FF2B5EF4-FFF2-40B4-BE49-F238E27FC236}">
                <a16:creationId xmlns:a16="http://schemas.microsoft.com/office/drawing/2014/main" id="{A020480E-751B-A57F-CE4B-FC3C61A02D7D}"/>
              </a:ext>
            </a:extLst>
          </p:cNvPr>
          <p:cNvSpPr/>
          <p:nvPr/>
        </p:nvSpPr>
        <p:spPr>
          <a:xfrm>
            <a:off x="7928866" y="2431057"/>
            <a:ext cx="398644" cy="759183"/>
          </a:xfrm>
          <a:prstGeom prst="downArrow">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13417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182612-F1D3-2471-38D3-9A08B163B1D6}"/>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9944ECD-940D-3BD7-C6D1-F92324BC0A40}"/>
              </a:ext>
            </a:extLst>
          </p:cNvPr>
          <p:cNvSpPr>
            <a:spLocks noGrp="1"/>
          </p:cNvSpPr>
          <p:nvPr>
            <p:ph type="title"/>
          </p:nvPr>
        </p:nvSpPr>
        <p:spPr>
          <a:xfrm>
            <a:off x="1004834" y="88944"/>
            <a:ext cx="10705251" cy="568312"/>
          </a:xfrm>
        </p:spPr>
        <p:txBody>
          <a:bodyPr/>
          <a:lstStyle/>
          <a:p>
            <a:r>
              <a:rPr kumimoji="1" lang="ja-JP" altLang="en-US"/>
              <a:t>生殖発生毒性</a:t>
            </a:r>
          </a:p>
        </p:txBody>
      </p:sp>
      <p:sp>
        <p:nvSpPr>
          <p:cNvPr id="3" name="コンテンツ プレースホルダー 2">
            <a:extLst>
              <a:ext uri="{FF2B5EF4-FFF2-40B4-BE49-F238E27FC236}">
                <a16:creationId xmlns:a16="http://schemas.microsoft.com/office/drawing/2014/main" id="{F8BDBA2F-DC19-CA20-D20E-210D38E3BEBE}"/>
              </a:ext>
            </a:extLst>
          </p:cNvPr>
          <p:cNvSpPr>
            <a:spLocks noGrp="1"/>
          </p:cNvSpPr>
          <p:nvPr>
            <p:ph idx="1"/>
          </p:nvPr>
        </p:nvSpPr>
        <p:spPr>
          <a:xfrm>
            <a:off x="453081" y="947064"/>
            <a:ext cx="5383839" cy="5519052"/>
          </a:xfrm>
        </p:spPr>
        <p:txBody>
          <a:bodyPr/>
          <a:lstStyle/>
          <a:p>
            <a:pPr marL="0" indent="0">
              <a:buNone/>
            </a:pPr>
            <a:r>
              <a:rPr kumimoji="1" lang="ja-JP" altLang="en-US"/>
              <a:t>生殖発生毒性</a:t>
            </a:r>
            <a:endParaRPr kumimoji="1" lang="en-US" altLang="ja-JP"/>
          </a:p>
          <a:p>
            <a:pPr marL="0" indent="0">
              <a:buNone/>
            </a:pPr>
            <a:endParaRPr kumimoji="1" lang="en-US" altLang="ja-JP" sz="1050"/>
          </a:p>
          <a:p>
            <a:pPr marL="92075" indent="0">
              <a:buNone/>
            </a:pPr>
            <a:r>
              <a:rPr kumimoji="1" lang="ja-JP" altLang="en-US" sz="1800"/>
              <a:t>化学物質などが生殖・発生の過程に</a:t>
            </a:r>
            <a:br>
              <a:rPr kumimoji="1" lang="en-US" altLang="ja-JP" sz="1800"/>
            </a:br>
            <a:r>
              <a:rPr kumimoji="1" lang="ja-JP" altLang="en-US" sz="1800"/>
              <a:t>有害な反応を引き起こすこと</a:t>
            </a:r>
            <a:endParaRPr lang="en-US" altLang="ja-JP" sz="1800"/>
          </a:p>
          <a:p>
            <a:pPr marL="92075" indent="0">
              <a:buNone/>
            </a:pPr>
            <a:endParaRPr kumimoji="1" lang="en-US" altLang="ja-JP" sz="400"/>
          </a:p>
          <a:p>
            <a:pPr marL="263525" indent="0">
              <a:buNone/>
            </a:pPr>
            <a:r>
              <a:rPr kumimoji="1" lang="ja-JP" altLang="en-US" sz="1600"/>
              <a:t>・ 生殖毒性 ： 親世代を中心とした毒性</a:t>
            </a:r>
            <a:br>
              <a:rPr kumimoji="1" lang="en-US" altLang="ja-JP" sz="1600"/>
            </a:br>
            <a:r>
              <a:rPr kumimoji="1" lang="ja-JP" altLang="en-US" sz="1400"/>
              <a:t>　     性成熟に達した動物の生殖能への悪影響・変化</a:t>
            </a:r>
            <a:endParaRPr lang="en-US" altLang="ja-JP" sz="1400"/>
          </a:p>
          <a:p>
            <a:pPr marL="263525" indent="0">
              <a:buNone/>
            </a:pPr>
            <a:r>
              <a:rPr kumimoji="1" lang="ja-JP" altLang="en-US" sz="1600"/>
              <a:t>・ 発生毒性：次世代を中心とした毒性</a:t>
            </a:r>
            <a:br>
              <a:rPr kumimoji="1" lang="en-US" altLang="ja-JP" sz="1600"/>
            </a:br>
            <a:r>
              <a:rPr kumimoji="1" lang="ja-JP" altLang="en-US" sz="1600"/>
              <a:t>　</a:t>
            </a:r>
            <a:r>
              <a:rPr kumimoji="1" lang="ja-JP" altLang="en-US" sz="1400"/>
              <a:t>  　発生・発育中の動物に対する悪影響</a:t>
            </a:r>
            <a:endParaRPr kumimoji="1" lang="en-US" altLang="ja-JP" sz="1400"/>
          </a:p>
          <a:p>
            <a:pPr marL="92075" indent="0">
              <a:buNone/>
            </a:pPr>
            <a:r>
              <a:rPr kumimoji="1" lang="ja-JP" altLang="en-US" sz="1400"/>
              <a:t>　 　 催奇形性：</a:t>
            </a:r>
            <a:br>
              <a:rPr kumimoji="1" lang="en-US" altLang="ja-JP" sz="1400"/>
            </a:br>
            <a:r>
              <a:rPr kumimoji="1" lang="ja-JP" altLang="en-US" sz="1400"/>
              <a:t>　　　　妊娠中の母体にある物質を投与したときに、</a:t>
            </a:r>
            <a:br>
              <a:rPr kumimoji="1" lang="en-US" altLang="ja-JP" sz="1400"/>
            </a:br>
            <a:r>
              <a:rPr kumimoji="1" lang="ja-JP" altLang="en-US" sz="1400"/>
              <a:t>　　　　胎児に対して生じる形態的、機能的な悪影響</a:t>
            </a:r>
          </a:p>
        </p:txBody>
      </p:sp>
      <p:sp>
        <p:nvSpPr>
          <p:cNvPr id="8" name="四角形: 角を丸くする 7">
            <a:extLst>
              <a:ext uri="{FF2B5EF4-FFF2-40B4-BE49-F238E27FC236}">
                <a16:creationId xmlns:a16="http://schemas.microsoft.com/office/drawing/2014/main" id="{C72114F8-2D0E-1651-1F8E-F890C7409DC1}"/>
              </a:ext>
            </a:extLst>
          </p:cNvPr>
          <p:cNvSpPr/>
          <p:nvPr/>
        </p:nvSpPr>
        <p:spPr>
          <a:xfrm>
            <a:off x="3755018" y="104808"/>
            <a:ext cx="1272541"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2000"/>
              <a:t>毒性</a:t>
            </a:r>
          </a:p>
        </p:txBody>
      </p:sp>
      <p:sp>
        <p:nvSpPr>
          <p:cNvPr id="4" name="正方形/長方形 3">
            <a:extLst>
              <a:ext uri="{FF2B5EF4-FFF2-40B4-BE49-F238E27FC236}">
                <a16:creationId xmlns:a16="http://schemas.microsoft.com/office/drawing/2014/main" id="{138105AA-F16C-4AE8-A9C5-0EED6D75C11B}"/>
              </a:ext>
            </a:extLst>
          </p:cNvPr>
          <p:cNvSpPr/>
          <p:nvPr/>
        </p:nvSpPr>
        <p:spPr>
          <a:xfrm>
            <a:off x="11871959" y="1845864"/>
            <a:ext cx="330090" cy="87394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リスク評価</a:t>
            </a:r>
          </a:p>
        </p:txBody>
      </p:sp>
      <p:sp>
        <p:nvSpPr>
          <p:cNvPr id="7" name="正方形/長方形 6">
            <a:extLst>
              <a:ext uri="{FF2B5EF4-FFF2-40B4-BE49-F238E27FC236}">
                <a16:creationId xmlns:a16="http://schemas.microsoft.com/office/drawing/2014/main" id="{BE76BA0B-BE39-BE74-76B4-F28D500D73CD}"/>
              </a:ext>
            </a:extLst>
          </p:cNvPr>
          <p:cNvSpPr/>
          <p:nvPr/>
        </p:nvSpPr>
        <p:spPr>
          <a:xfrm>
            <a:off x="11870849" y="2719804"/>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毒性</a:t>
            </a:r>
          </a:p>
        </p:txBody>
      </p:sp>
      <p:pic>
        <p:nvPicPr>
          <p:cNvPr id="10" name="グラフィックス 9" descr="ネズミ 枠線">
            <a:extLst>
              <a:ext uri="{FF2B5EF4-FFF2-40B4-BE49-F238E27FC236}">
                <a16:creationId xmlns:a16="http://schemas.microsoft.com/office/drawing/2014/main" id="{22768662-CC63-587F-AAE7-D5681F633453}"/>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20524" b="18089"/>
          <a:stretch/>
        </p:blipFill>
        <p:spPr>
          <a:xfrm>
            <a:off x="8346813" y="2489590"/>
            <a:ext cx="2709145" cy="1663074"/>
          </a:xfrm>
          <a:prstGeom prst="rect">
            <a:avLst/>
          </a:prstGeom>
        </p:spPr>
      </p:pic>
      <p:pic>
        <p:nvPicPr>
          <p:cNvPr id="12" name="グラフィックス 11" descr="ネズミ 枠線">
            <a:extLst>
              <a:ext uri="{FF2B5EF4-FFF2-40B4-BE49-F238E27FC236}">
                <a16:creationId xmlns:a16="http://schemas.microsoft.com/office/drawing/2014/main" id="{A5DF032D-9AB5-45FB-FB8B-6B42EE299233}"/>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20524" b="18089"/>
          <a:stretch/>
        </p:blipFill>
        <p:spPr>
          <a:xfrm>
            <a:off x="8346813" y="4336136"/>
            <a:ext cx="1011447" cy="620901"/>
          </a:xfrm>
          <a:prstGeom prst="rect">
            <a:avLst/>
          </a:prstGeom>
        </p:spPr>
      </p:pic>
      <p:sp>
        <p:nvSpPr>
          <p:cNvPr id="13" name="テキスト ボックス 12">
            <a:extLst>
              <a:ext uri="{FF2B5EF4-FFF2-40B4-BE49-F238E27FC236}">
                <a16:creationId xmlns:a16="http://schemas.microsoft.com/office/drawing/2014/main" id="{D19F0456-7206-D0FB-385A-371847CE0EFB}"/>
              </a:ext>
            </a:extLst>
          </p:cNvPr>
          <p:cNvSpPr txBox="1"/>
          <p:nvPr/>
        </p:nvSpPr>
        <p:spPr>
          <a:xfrm>
            <a:off x="8402709" y="5045298"/>
            <a:ext cx="2741456" cy="369332"/>
          </a:xfrm>
          <a:prstGeom prst="rect">
            <a:avLst/>
          </a:prstGeom>
          <a:noFill/>
          <a:ln w="38100">
            <a:solidFill>
              <a:schemeClr val="tx1"/>
            </a:solidFill>
          </a:ln>
        </p:spPr>
        <p:txBody>
          <a:bodyPr wrap="none" rtlCol="0">
            <a:spAutoFit/>
          </a:bodyPr>
          <a:lstStyle/>
          <a:p>
            <a:r>
              <a:rPr kumimoji="1" lang="ja-JP" altLang="en-US"/>
              <a:t>胚・胎児、次世代への障害</a:t>
            </a:r>
            <a:endParaRPr kumimoji="1" lang="en-US" altLang="ja-JP"/>
          </a:p>
        </p:txBody>
      </p:sp>
      <p:pic>
        <p:nvPicPr>
          <p:cNvPr id="14" name="グラフィックス 13" descr="ネズミ 枠線">
            <a:extLst>
              <a:ext uri="{FF2B5EF4-FFF2-40B4-BE49-F238E27FC236}">
                <a16:creationId xmlns:a16="http://schemas.microsoft.com/office/drawing/2014/main" id="{F766594B-293E-79D6-815B-0D7414653CDA}"/>
              </a:ext>
            </a:extLst>
          </p:cNvPr>
          <p:cNvPicPr>
            <a:picLocks noChangeAspect="1"/>
          </p:cNvPicPr>
          <p:nvPr/>
        </p:nvPicPr>
        <p:blipFill rotWithShape="1">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t="20524" b="18089"/>
          <a:stretch/>
        </p:blipFill>
        <p:spPr>
          <a:xfrm>
            <a:off x="5908413" y="3080546"/>
            <a:ext cx="2709145" cy="1663074"/>
          </a:xfrm>
          <a:prstGeom prst="rect">
            <a:avLst/>
          </a:prstGeom>
        </p:spPr>
      </p:pic>
      <p:sp>
        <p:nvSpPr>
          <p:cNvPr id="17" name="テキスト ボックス 16">
            <a:extLst>
              <a:ext uri="{FF2B5EF4-FFF2-40B4-BE49-F238E27FC236}">
                <a16:creationId xmlns:a16="http://schemas.microsoft.com/office/drawing/2014/main" id="{0F84A502-0B48-997F-B15A-A37339A39BDF}"/>
              </a:ext>
            </a:extLst>
          </p:cNvPr>
          <p:cNvSpPr txBox="1"/>
          <p:nvPr/>
        </p:nvSpPr>
        <p:spPr>
          <a:xfrm>
            <a:off x="6038075" y="1628036"/>
            <a:ext cx="4801314" cy="646331"/>
          </a:xfrm>
          <a:prstGeom prst="rect">
            <a:avLst/>
          </a:prstGeom>
          <a:noFill/>
          <a:ln w="38100">
            <a:solidFill>
              <a:schemeClr val="tx1"/>
            </a:solidFill>
          </a:ln>
        </p:spPr>
        <p:txBody>
          <a:bodyPr wrap="none" rtlCol="0">
            <a:spAutoFit/>
          </a:bodyPr>
          <a:lstStyle/>
          <a:p>
            <a:pPr marL="285750" indent="-285750">
              <a:buFont typeface="Arial" panose="020B0604020202020204" pitchFamily="34" charset="0"/>
              <a:buChar char="•"/>
            </a:pPr>
            <a:r>
              <a:rPr kumimoji="1" lang="ja-JP" altLang="en-US"/>
              <a:t>生殖器官の形態異常</a:t>
            </a:r>
          </a:p>
          <a:p>
            <a:pPr marL="285750" indent="-285750">
              <a:buFont typeface="Arial" panose="020B0604020202020204" pitchFamily="34" charset="0"/>
              <a:buChar char="•"/>
            </a:pPr>
            <a:r>
              <a:rPr lang="ja-JP" altLang="en-US"/>
              <a:t>受精、性周期、受胎能、分娩などの機能異常</a:t>
            </a:r>
            <a:endParaRPr lang="en-US" altLang="ja-JP"/>
          </a:p>
        </p:txBody>
      </p:sp>
    </p:spTree>
    <p:extLst>
      <p:ext uri="{BB962C8B-B14F-4D97-AF65-F5344CB8AC3E}">
        <p14:creationId xmlns:p14="http://schemas.microsoft.com/office/powerpoint/2010/main" val="3938416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4C9782-F92A-ECFE-4664-C4A6AEFA8438}"/>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A2A1BFE9-AAF4-39F3-EEB0-5CE05BD15A70}"/>
              </a:ext>
            </a:extLst>
          </p:cNvPr>
          <p:cNvSpPr>
            <a:spLocks noGrp="1"/>
          </p:cNvSpPr>
          <p:nvPr>
            <p:ph type="title"/>
          </p:nvPr>
        </p:nvSpPr>
        <p:spPr/>
        <p:txBody>
          <a:bodyPr/>
          <a:lstStyle/>
          <a:p>
            <a:r>
              <a:rPr kumimoji="1" lang="ja-JP" altLang="en-US"/>
              <a:t>発がん性</a:t>
            </a:r>
          </a:p>
        </p:txBody>
      </p:sp>
      <p:sp>
        <p:nvSpPr>
          <p:cNvPr id="3" name="コンテンツ プレースホルダー 2">
            <a:extLst>
              <a:ext uri="{FF2B5EF4-FFF2-40B4-BE49-F238E27FC236}">
                <a16:creationId xmlns:a16="http://schemas.microsoft.com/office/drawing/2014/main" id="{20279D82-58CD-7E91-92C2-EC4BF64BB5C3}"/>
              </a:ext>
            </a:extLst>
          </p:cNvPr>
          <p:cNvSpPr>
            <a:spLocks noGrp="1"/>
          </p:cNvSpPr>
          <p:nvPr>
            <p:ph idx="1"/>
          </p:nvPr>
        </p:nvSpPr>
        <p:spPr>
          <a:xfrm>
            <a:off x="453081" y="947064"/>
            <a:ext cx="5520999" cy="5626456"/>
          </a:xfrm>
        </p:spPr>
        <p:txBody>
          <a:bodyPr>
            <a:normAutofit/>
          </a:bodyPr>
          <a:lstStyle/>
          <a:p>
            <a:pPr marL="0" indent="0">
              <a:buNone/>
            </a:pPr>
            <a:endParaRPr lang="en-US" altLang="ja-JP" sz="100"/>
          </a:p>
          <a:p>
            <a:pPr marL="92075" indent="0">
              <a:buNone/>
            </a:pPr>
            <a:r>
              <a:rPr kumimoji="1" lang="ja-JP" altLang="en-US" sz="1800"/>
              <a:t>生体に作用してがんを発生させる性質のこと</a:t>
            </a:r>
          </a:p>
          <a:p>
            <a:pPr marL="92075" indent="0">
              <a:buNone/>
            </a:pPr>
            <a:r>
              <a:rPr kumimoji="1" lang="ja-JP" altLang="en-US" sz="1400"/>
              <a:t>食品健康影響評価における発がん性試験は、</a:t>
            </a:r>
            <a:br>
              <a:rPr kumimoji="1" lang="en-US" altLang="ja-JP" sz="1400"/>
            </a:br>
            <a:r>
              <a:rPr kumimoji="1" lang="ja-JP" altLang="en-US" sz="1400"/>
              <a:t>良性腫瘍と悪性腫瘍の双方を対象として評価する</a:t>
            </a:r>
            <a:endParaRPr kumimoji="1" lang="en-US" altLang="ja-JP" sz="1400"/>
          </a:p>
          <a:p>
            <a:pPr marL="92075" indent="0">
              <a:buNone/>
            </a:pPr>
            <a:endParaRPr lang="en-US" altLang="ja-JP" sz="300"/>
          </a:p>
          <a:p>
            <a:pPr marL="182563" indent="-90488">
              <a:buNone/>
            </a:pPr>
            <a:r>
              <a:rPr kumimoji="1" lang="ja-JP" altLang="en-US" sz="1600"/>
              <a:t>光発がん性</a:t>
            </a:r>
            <a:br>
              <a:rPr kumimoji="1" lang="en-US" altLang="ja-JP" sz="1600"/>
            </a:br>
            <a:r>
              <a:rPr kumimoji="1" lang="ja-JP" altLang="en-US" sz="1400"/>
              <a:t>化学物質が紫外線や可視光を吸収することにより活性化し、</a:t>
            </a:r>
            <a:br>
              <a:rPr kumimoji="1" lang="en-US" altLang="ja-JP" sz="1400"/>
            </a:br>
            <a:r>
              <a:rPr kumimoji="1" lang="en-US" altLang="ja-JP" sz="1400"/>
              <a:t>DNA</a:t>
            </a:r>
            <a:r>
              <a:rPr kumimoji="1" lang="ja-JP" altLang="en-US" sz="1400"/>
              <a:t>損傷や突然変異を誘発し、その結果として発がん性を</a:t>
            </a:r>
            <a:br>
              <a:rPr kumimoji="1" lang="en-US" altLang="ja-JP" sz="1400"/>
            </a:br>
            <a:r>
              <a:rPr kumimoji="1" lang="ja-JP" altLang="en-US" sz="1400"/>
              <a:t>示すこと</a:t>
            </a:r>
            <a:endParaRPr kumimoji="1" lang="en-US" altLang="ja-JP" sz="1400"/>
          </a:p>
          <a:p>
            <a:pPr marL="182563" indent="-90488">
              <a:buNone/>
            </a:pPr>
            <a:endParaRPr lang="en-US" altLang="ja-JP" sz="900"/>
          </a:p>
          <a:p>
            <a:pPr marL="182563" indent="-90488">
              <a:buNone/>
            </a:pPr>
            <a:r>
              <a:rPr kumimoji="1" lang="ja-JP" altLang="en-US" sz="1600"/>
              <a:t>遺伝毒性発がん物質</a:t>
            </a:r>
            <a:br>
              <a:rPr kumimoji="1" lang="en-US" altLang="ja-JP" sz="1600"/>
            </a:br>
            <a:r>
              <a:rPr kumimoji="1" lang="ja-JP" altLang="en-US" sz="1400"/>
              <a:t>遺伝子（</a:t>
            </a:r>
            <a:r>
              <a:rPr kumimoji="1" lang="en-US" altLang="ja-JP" sz="1400"/>
              <a:t>DNA</a:t>
            </a:r>
            <a:r>
              <a:rPr kumimoji="1" lang="ja-JP" altLang="en-US" sz="1400"/>
              <a:t>）に損傷を起こし遺伝子の突然変異を起こす物質</a:t>
            </a:r>
            <a:endParaRPr kumimoji="1" lang="en-US" altLang="ja-JP" sz="1400"/>
          </a:p>
          <a:p>
            <a:pPr marL="182563" indent="-90488">
              <a:buNone/>
            </a:pPr>
            <a:br>
              <a:rPr kumimoji="1" lang="en-US" altLang="ja-JP" sz="100"/>
            </a:br>
            <a:r>
              <a:rPr kumimoji="1" lang="ja-JP" altLang="en-US" sz="1200"/>
              <a:t>イニシエーション作用</a:t>
            </a:r>
            <a:r>
              <a:rPr kumimoji="1" lang="en-US" altLang="ja-JP" sz="1200" baseline="30000"/>
              <a:t>※1</a:t>
            </a:r>
            <a:r>
              <a:rPr kumimoji="1" lang="ja-JP" altLang="en-US" sz="1200"/>
              <a:t>を有し発がんの最初の原因となる物質を指す</a:t>
            </a:r>
            <a:br>
              <a:rPr kumimoji="1" lang="en-US" altLang="ja-JP" sz="1200"/>
            </a:br>
            <a:r>
              <a:rPr kumimoji="1" lang="ja-JP" altLang="en-US" sz="1200"/>
              <a:t>また、多くはプロモーション作用</a:t>
            </a:r>
            <a:r>
              <a:rPr kumimoji="1" lang="en-US" altLang="ja-JP" sz="1200" baseline="30000"/>
              <a:t>※2</a:t>
            </a:r>
            <a:r>
              <a:rPr kumimoji="1" lang="ja-JP" altLang="en-US" sz="1200"/>
              <a:t>も有していると考えられている</a:t>
            </a:r>
            <a:br>
              <a:rPr kumimoji="1" lang="en-US" altLang="ja-JP" sz="1200"/>
            </a:br>
            <a:br>
              <a:rPr lang="en-US" altLang="ja-JP" sz="700"/>
            </a:br>
            <a:r>
              <a:rPr lang="ja-JP" altLang="en-US" sz="1100"/>
              <a:t>　</a:t>
            </a:r>
            <a:r>
              <a:rPr lang="en-US" altLang="ja-JP" sz="1100"/>
              <a:t>※1</a:t>
            </a:r>
            <a:r>
              <a:rPr lang="ja-JP" altLang="en-US" sz="1100"/>
              <a:t>　化学物質や放射線等によって</a:t>
            </a:r>
            <a:r>
              <a:rPr lang="en-US" altLang="ja-JP" sz="1100"/>
              <a:t>DNA</a:t>
            </a:r>
            <a:r>
              <a:rPr lang="ja-JP" altLang="en-US" sz="1100"/>
              <a:t>に損傷が起き、修復されずに</a:t>
            </a:r>
            <a:br>
              <a:rPr lang="en-US" altLang="ja-JP" sz="1100"/>
            </a:br>
            <a:r>
              <a:rPr lang="ja-JP" altLang="en-US" sz="1100"/>
              <a:t>　　　　 突然変異として遺伝子に固定される発がんの最初のステップ</a:t>
            </a:r>
            <a:br>
              <a:rPr lang="en-US" altLang="ja-JP" sz="1100"/>
            </a:br>
            <a:r>
              <a:rPr lang="ja-JP" altLang="en-US" sz="1200"/>
              <a:t>　</a:t>
            </a:r>
            <a:r>
              <a:rPr lang="en-US" altLang="ja-JP" sz="1100"/>
              <a:t>※2</a:t>
            </a:r>
            <a:r>
              <a:rPr lang="ja-JP" altLang="en-US" sz="1100"/>
              <a:t> イニシエーション期に遺伝子変異を起こした細胞を増殖させ、</a:t>
            </a:r>
            <a:br>
              <a:rPr lang="en-US" altLang="ja-JP" sz="1100"/>
            </a:br>
            <a:r>
              <a:rPr lang="ja-JP" altLang="en-US" sz="1100"/>
              <a:t>　　　　 がん化に導く作用のこと</a:t>
            </a:r>
            <a:endParaRPr lang="en-US" altLang="ja-JP" sz="1200"/>
          </a:p>
        </p:txBody>
      </p:sp>
      <p:sp>
        <p:nvSpPr>
          <p:cNvPr id="8" name="テキスト ボックス 7">
            <a:extLst>
              <a:ext uri="{FF2B5EF4-FFF2-40B4-BE49-F238E27FC236}">
                <a16:creationId xmlns:a16="http://schemas.microsoft.com/office/drawing/2014/main" id="{A7556E50-6362-848C-89F4-CA1128BBFAB3}"/>
              </a:ext>
            </a:extLst>
          </p:cNvPr>
          <p:cNvSpPr txBox="1"/>
          <p:nvPr/>
        </p:nvSpPr>
        <p:spPr>
          <a:xfrm>
            <a:off x="6096000" y="1097750"/>
            <a:ext cx="2776220" cy="338554"/>
          </a:xfrm>
          <a:prstGeom prst="rect">
            <a:avLst/>
          </a:prstGeom>
          <a:noFill/>
        </p:spPr>
        <p:txBody>
          <a:bodyPr wrap="square">
            <a:spAutoFit/>
          </a:bodyPr>
          <a:lstStyle/>
          <a:p>
            <a:r>
              <a:rPr lang="en-US" altLang="ja-JP" sz="1600"/>
              <a:t>IARC</a:t>
            </a:r>
            <a:r>
              <a:rPr lang="ja-JP" altLang="en-US" sz="1600"/>
              <a:t>の発がん性分類</a:t>
            </a:r>
          </a:p>
        </p:txBody>
      </p:sp>
      <p:graphicFrame>
        <p:nvGraphicFramePr>
          <p:cNvPr id="9" name="表 8">
            <a:extLst>
              <a:ext uri="{FF2B5EF4-FFF2-40B4-BE49-F238E27FC236}">
                <a16:creationId xmlns:a16="http://schemas.microsoft.com/office/drawing/2014/main" id="{168B9585-0426-2534-7E39-CD52055669FB}"/>
              </a:ext>
            </a:extLst>
          </p:cNvPr>
          <p:cNvGraphicFramePr>
            <a:graphicFrameLocks noGrp="1"/>
          </p:cNvGraphicFramePr>
          <p:nvPr>
            <p:extLst>
              <p:ext uri="{D42A27DB-BD31-4B8C-83A1-F6EECF244321}">
                <p14:modId xmlns:p14="http://schemas.microsoft.com/office/powerpoint/2010/main" val="3777053077"/>
              </p:ext>
            </p:extLst>
          </p:nvPr>
        </p:nvGraphicFramePr>
        <p:xfrm>
          <a:off x="6316980" y="2892669"/>
          <a:ext cx="5110480" cy="3325707"/>
        </p:xfrm>
        <a:graphic>
          <a:graphicData uri="http://schemas.openxmlformats.org/drawingml/2006/table">
            <a:tbl>
              <a:tblPr firstRow="1" bandRow="1">
                <a:tableStyleId>{9D7B26C5-4107-4FEC-AEDC-1716B250A1EF}</a:tableStyleId>
              </a:tblPr>
              <a:tblGrid>
                <a:gridCol w="610341">
                  <a:extLst>
                    <a:ext uri="{9D8B030D-6E8A-4147-A177-3AD203B41FA5}">
                      <a16:colId xmlns:a16="http://schemas.microsoft.com/office/drawing/2014/main" val="3870507586"/>
                    </a:ext>
                  </a:extLst>
                </a:gridCol>
                <a:gridCol w="1821339">
                  <a:extLst>
                    <a:ext uri="{9D8B030D-6E8A-4147-A177-3AD203B41FA5}">
                      <a16:colId xmlns:a16="http://schemas.microsoft.com/office/drawing/2014/main" val="42797045"/>
                    </a:ext>
                  </a:extLst>
                </a:gridCol>
                <a:gridCol w="2678800">
                  <a:extLst>
                    <a:ext uri="{9D8B030D-6E8A-4147-A177-3AD203B41FA5}">
                      <a16:colId xmlns:a16="http://schemas.microsoft.com/office/drawing/2014/main" val="2930077309"/>
                    </a:ext>
                  </a:extLst>
                </a:gridCol>
              </a:tblGrid>
              <a:tr h="253135">
                <a:tc gridSpan="2">
                  <a:txBody>
                    <a:bodyPr/>
                    <a:lstStyle/>
                    <a:p>
                      <a:pPr marL="0" indent="0" algn="l"/>
                      <a:r>
                        <a:rPr kumimoji="1" lang="ja-JP" altLang="en-US" sz="1200" b="0">
                          <a:latin typeface="+mn-ea"/>
                          <a:ea typeface="+mn-ea"/>
                        </a:rPr>
                        <a:t>グループ　　　　　　　　評価内容</a:t>
                      </a:r>
                    </a:p>
                  </a:txBody>
                  <a:tcPr anchor="ctr"/>
                </a:tc>
                <a:tc hMerge="1">
                  <a:txBody>
                    <a:bodyPr/>
                    <a:lstStyle/>
                    <a:p>
                      <a:endParaRPr/>
                    </a:p>
                  </a:txBody>
                  <a:tcPr anchor="ctr"/>
                </a:tc>
                <a:tc>
                  <a:txBody>
                    <a:bodyPr/>
                    <a:lstStyle/>
                    <a:p>
                      <a:pPr algn="ctr"/>
                      <a:r>
                        <a:rPr kumimoji="1" lang="ja-JP" altLang="en-US" sz="1200" b="0">
                          <a:latin typeface="+mn-ea"/>
                          <a:ea typeface="+mn-ea"/>
                        </a:rPr>
                        <a:t>例</a:t>
                      </a:r>
                    </a:p>
                  </a:txBody>
                  <a:tcPr anchor="ctr"/>
                </a:tc>
                <a:extLst>
                  <a:ext uri="{0D108BD9-81ED-4DB2-BD59-A6C34878D82A}">
                    <a16:rowId xmlns:a16="http://schemas.microsoft.com/office/drawing/2014/main" val="1158058371"/>
                  </a:ext>
                </a:extLst>
              </a:tr>
              <a:tr h="572711">
                <a:tc>
                  <a:txBody>
                    <a:bodyPr/>
                    <a:lstStyle/>
                    <a:p>
                      <a:pPr algn="ctr"/>
                      <a:r>
                        <a:rPr kumimoji="1" lang="en-US" altLang="ja-JP" sz="1200" b="0">
                          <a:latin typeface="+mn-ea"/>
                          <a:ea typeface="+mn-ea"/>
                        </a:rPr>
                        <a:t>1</a:t>
                      </a:r>
                      <a:endParaRPr kumimoji="1" lang="ja-JP" altLang="en-US" sz="1200" b="0">
                        <a:latin typeface="+mn-ea"/>
                        <a:ea typeface="+mn-ea"/>
                      </a:endParaRPr>
                    </a:p>
                  </a:txBody>
                  <a:tcPr anchor="ctr">
                    <a:solidFill>
                      <a:schemeClr val="bg1">
                        <a:lumMod val="85000"/>
                        <a:alpha val="20000"/>
                      </a:schemeClr>
                    </a:solidFill>
                  </a:tcPr>
                </a:tc>
                <a:tc>
                  <a:txBody>
                    <a:bodyPr/>
                    <a:lstStyle/>
                    <a:p>
                      <a:r>
                        <a:rPr kumimoji="1" lang="ja-JP" altLang="en-US" sz="1200" b="0" i="0" kern="1200">
                          <a:solidFill>
                            <a:schemeClr val="tx1"/>
                          </a:solidFill>
                          <a:effectLst/>
                          <a:latin typeface="+mn-lt"/>
                          <a:ea typeface="+mn-ea"/>
                          <a:cs typeface="+mn-cs"/>
                        </a:rPr>
                        <a:t>ヒトに対して</a:t>
                      </a:r>
                      <a:br>
                        <a:rPr kumimoji="1" lang="en-US" altLang="ja-JP" sz="1200" b="0" i="0" kern="1200">
                          <a:solidFill>
                            <a:schemeClr val="tx1"/>
                          </a:solidFill>
                          <a:effectLst/>
                          <a:latin typeface="+mn-lt"/>
                          <a:ea typeface="+mn-ea"/>
                          <a:cs typeface="+mn-cs"/>
                        </a:rPr>
                      </a:br>
                      <a:r>
                        <a:rPr kumimoji="1" lang="ja-JP" altLang="en-US" sz="1200" b="0" i="0" kern="1200">
                          <a:solidFill>
                            <a:schemeClr val="tx1"/>
                          </a:solidFill>
                          <a:effectLst/>
                          <a:latin typeface="+mn-lt"/>
                          <a:ea typeface="+mn-ea"/>
                          <a:cs typeface="+mn-cs"/>
                        </a:rPr>
                        <a:t>発がん性がある</a:t>
                      </a:r>
                      <a:endParaRPr kumimoji="1" lang="en-US" altLang="ja-JP" sz="1200" b="0" i="0" kern="1200">
                        <a:solidFill>
                          <a:schemeClr val="tx1"/>
                        </a:solidFill>
                        <a:effectLst/>
                        <a:latin typeface="+mn-lt"/>
                        <a:ea typeface="+mn-ea"/>
                        <a:cs typeface="+mn-cs"/>
                      </a:endParaRPr>
                    </a:p>
                  </a:txBody>
                  <a:tcPr marT="108000" marB="108000" anchor="ctr">
                    <a:solidFill>
                      <a:schemeClr val="bg1">
                        <a:lumMod val="85000"/>
                        <a:alpha val="20000"/>
                      </a:schemeClr>
                    </a:solidFill>
                  </a:tcPr>
                </a:tc>
                <a:tc>
                  <a:txBody>
                    <a:bodyPr/>
                    <a:lstStyle/>
                    <a:p>
                      <a:r>
                        <a:rPr kumimoji="1" lang="ja-JP" altLang="en-US" sz="1100" b="0">
                          <a:latin typeface="+mn-ea"/>
                          <a:ea typeface="+mn-ea"/>
                        </a:rPr>
                        <a:t>コールタール、アスベスト、たばこ、カドミウム、ベンゾ</a:t>
                      </a:r>
                      <a:r>
                        <a:rPr kumimoji="1" lang="en-US" altLang="ja-JP" sz="1100" b="0">
                          <a:latin typeface="+mn-ea"/>
                          <a:ea typeface="+mn-ea"/>
                        </a:rPr>
                        <a:t>[a]</a:t>
                      </a:r>
                      <a:r>
                        <a:rPr kumimoji="1" lang="ja-JP" altLang="en-US" sz="1100" b="0">
                          <a:latin typeface="+mn-ea"/>
                          <a:ea typeface="+mn-ea"/>
                        </a:rPr>
                        <a:t>ピレン、ディーゼルエンジンの排気ガス、アルコール飲料　など</a:t>
                      </a:r>
                    </a:p>
                  </a:txBody>
                  <a:tcPr marT="72000" anchor="ctr">
                    <a:solidFill>
                      <a:schemeClr val="bg1">
                        <a:lumMod val="85000"/>
                        <a:alpha val="20000"/>
                      </a:schemeClr>
                    </a:solidFill>
                  </a:tcPr>
                </a:tc>
                <a:extLst>
                  <a:ext uri="{0D108BD9-81ED-4DB2-BD59-A6C34878D82A}">
                    <a16:rowId xmlns:a16="http://schemas.microsoft.com/office/drawing/2014/main" val="2436607595"/>
                  </a:ext>
                </a:extLst>
              </a:tr>
              <a:tr h="613768">
                <a:tc>
                  <a:txBody>
                    <a:bodyPr/>
                    <a:lstStyle/>
                    <a:p>
                      <a:pPr algn="ctr"/>
                      <a:r>
                        <a:rPr kumimoji="1" lang="ja-JP" altLang="en-US" sz="1200" b="0">
                          <a:latin typeface="+mn-ea"/>
                          <a:ea typeface="+mn-ea"/>
                        </a:rPr>
                        <a:t>２</a:t>
                      </a:r>
                      <a:r>
                        <a:rPr kumimoji="1" lang="en-US" altLang="ja-JP" sz="1200" b="0">
                          <a:latin typeface="+mn-ea"/>
                          <a:ea typeface="+mn-ea"/>
                        </a:rPr>
                        <a:t>A</a:t>
                      </a:r>
                      <a:endParaRPr kumimoji="1" lang="ja-JP" altLang="en-US" sz="1200" b="0">
                        <a:latin typeface="+mn-ea"/>
                        <a:ea typeface="+mn-ea"/>
                      </a:endParaRPr>
                    </a:p>
                  </a:txBody>
                  <a:tcPr anchor="ctr"/>
                </a:tc>
                <a:tc>
                  <a:txBody>
                    <a:bodyPr/>
                    <a:lstStyle/>
                    <a:p>
                      <a:r>
                        <a:rPr kumimoji="1" lang="ja-JP" altLang="en-US" sz="1200" b="0" i="0" kern="1200">
                          <a:solidFill>
                            <a:schemeClr val="tx1"/>
                          </a:solidFill>
                          <a:effectLst/>
                          <a:latin typeface="+mn-lt"/>
                          <a:ea typeface="+mn-ea"/>
                          <a:cs typeface="+mn-cs"/>
                        </a:rPr>
                        <a:t>おそらくヒトに対して</a:t>
                      </a:r>
                      <a:br>
                        <a:rPr kumimoji="1" lang="en-US" altLang="ja-JP" sz="1200" b="0" i="0" kern="1200">
                          <a:solidFill>
                            <a:schemeClr val="tx1"/>
                          </a:solidFill>
                          <a:effectLst/>
                          <a:latin typeface="+mn-lt"/>
                          <a:ea typeface="+mn-ea"/>
                          <a:cs typeface="+mn-cs"/>
                        </a:rPr>
                      </a:br>
                      <a:r>
                        <a:rPr kumimoji="1" lang="ja-JP" altLang="en-US" sz="1200" b="0" i="0" kern="1200">
                          <a:solidFill>
                            <a:schemeClr val="tx1"/>
                          </a:solidFill>
                          <a:effectLst/>
                          <a:latin typeface="+mn-lt"/>
                          <a:ea typeface="+mn-ea"/>
                          <a:cs typeface="+mn-cs"/>
                        </a:rPr>
                        <a:t>発がん性がある</a:t>
                      </a:r>
                      <a:endParaRPr kumimoji="1" lang="en-US" altLang="ja-JP" sz="1200" b="0" i="0" kern="1200">
                        <a:solidFill>
                          <a:schemeClr val="tx1"/>
                        </a:solidFill>
                        <a:effectLst/>
                        <a:latin typeface="+mn-lt"/>
                        <a:ea typeface="+mn-ea"/>
                        <a:cs typeface="+mn-cs"/>
                      </a:endParaRPr>
                    </a:p>
                  </a:txBody>
                  <a:tcPr marT="108000" marB="108000" anchor="ctr"/>
                </a:tc>
                <a:tc>
                  <a:txBody>
                    <a:bodyPr/>
                    <a:lstStyle/>
                    <a:p>
                      <a:r>
                        <a:rPr kumimoji="1" lang="ja-JP" altLang="en-US" sz="1100" b="0">
                          <a:latin typeface="+mn-ea"/>
                          <a:ea typeface="+mn-ea"/>
                        </a:rPr>
                        <a:t>アクリルアミド、エピクロルヒドリン、クレオソート（木材の防腐剤）、非常に熱い飲み物（</a:t>
                      </a:r>
                      <a:r>
                        <a:rPr kumimoji="1" lang="en-US" altLang="ja-JP" sz="1100" b="0">
                          <a:latin typeface="+mn-ea"/>
                          <a:ea typeface="+mn-ea"/>
                        </a:rPr>
                        <a:t>65℃</a:t>
                      </a:r>
                      <a:r>
                        <a:rPr kumimoji="1" lang="ja-JP" altLang="en-US" sz="1100" b="0">
                          <a:latin typeface="+mn-ea"/>
                          <a:ea typeface="+mn-ea"/>
                        </a:rPr>
                        <a:t>以上）、ヒドラジン　など</a:t>
                      </a:r>
                    </a:p>
                  </a:txBody>
                  <a:tcPr marT="72000" anchor="ctr"/>
                </a:tc>
                <a:extLst>
                  <a:ext uri="{0D108BD9-81ED-4DB2-BD59-A6C34878D82A}">
                    <a16:rowId xmlns:a16="http://schemas.microsoft.com/office/drawing/2014/main" val="1729682121"/>
                  </a:ext>
                </a:extLst>
              </a:tr>
              <a:tr h="705590">
                <a:tc>
                  <a:txBody>
                    <a:bodyPr/>
                    <a:lstStyle/>
                    <a:p>
                      <a:pPr algn="ctr"/>
                      <a:r>
                        <a:rPr kumimoji="1" lang="ja-JP" altLang="en-US" sz="1200" b="0">
                          <a:latin typeface="+mn-ea"/>
                          <a:ea typeface="+mn-ea"/>
                        </a:rPr>
                        <a:t>２</a:t>
                      </a:r>
                      <a:r>
                        <a:rPr kumimoji="1" lang="en-US" altLang="ja-JP" sz="1200" b="0">
                          <a:latin typeface="+mn-ea"/>
                          <a:ea typeface="+mn-ea"/>
                        </a:rPr>
                        <a:t>B</a:t>
                      </a:r>
                      <a:endParaRPr kumimoji="1" lang="ja-JP" altLang="en-US" sz="1200" b="0">
                        <a:latin typeface="+mn-ea"/>
                        <a:ea typeface="+mn-ea"/>
                      </a:endParaRPr>
                    </a:p>
                  </a:txBody>
                  <a:tcPr anchor="ctr">
                    <a:solidFill>
                      <a:schemeClr val="bg1">
                        <a:lumMod val="85000"/>
                        <a:alpha val="20000"/>
                      </a:schemeClr>
                    </a:solidFill>
                  </a:tcPr>
                </a:tc>
                <a:tc>
                  <a:txBody>
                    <a:bodyPr/>
                    <a:lstStyle/>
                    <a:p>
                      <a:r>
                        <a:rPr kumimoji="1" lang="ja-JP" altLang="en-US" sz="1200" b="0" i="0" kern="1200">
                          <a:solidFill>
                            <a:schemeClr val="tx1"/>
                          </a:solidFill>
                          <a:effectLst/>
                          <a:latin typeface="+mn-lt"/>
                          <a:ea typeface="+mn-ea"/>
                          <a:cs typeface="+mn-cs"/>
                        </a:rPr>
                        <a:t>ヒトに対して発がん性がある可能性がある</a:t>
                      </a:r>
                      <a:endParaRPr kumimoji="1" lang="en-US" altLang="ja-JP" sz="1200" b="0" i="0" kern="1200">
                        <a:solidFill>
                          <a:schemeClr val="tx1"/>
                        </a:solidFill>
                        <a:effectLst/>
                        <a:latin typeface="+mn-lt"/>
                        <a:ea typeface="+mn-ea"/>
                        <a:cs typeface="+mn-cs"/>
                      </a:endParaRPr>
                    </a:p>
                  </a:txBody>
                  <a:tcPr marT="108000" marB="108000" anchor="ctr">
                    <a:solidFill>
                      <a:schemeClr val="bg1">
                        <a:lumMod val="85000"/>
                        <a:alpha val="20000"/>
                      </a:schemeClr>
                    </a:solidFill>
                  </a:tcPr>
                </a:tc>
                <a:tc>
                  <a:txBody>
                    <a:bodyPr/>
                    <a:lstStyle/>
                    <a:p>
                      <a:r>
                        <a:rPr kumimoji="1" lang="ja-JP" altLang="en-US" sz="1100" b="0">
                          <a:latin typeface="+mn-ea"/>
                          <a:ea typeface="+mn-ea"/>
                        </a:rPr>
                        <a:t>ベンゾフラン、</a:t>
                      </a:r>
                      <a:br>
                        <a:rPr kumimoji="1" lang="en-US" altLang="ja-JP" sz="1100" b="0">
                          <a:latin typeface="+mn-ea"/>
                          <a:ea typeface="+mn-ea"/>
                        </a:rPr>
                      </a:br>
                      <a:r>
                        <a:rPr kumimoji="1" lang="ja-JP" altLang="en-US" sz="1100" b="0">
                          <a:latin typeface="+mn-ea"/>
                          <a:ea typeface="+mn-ea"/>
                        </a:rPr>
                        <a:t>フェノバルビタール、</a:t>
                      </a:r>
                      <a:br>
                        <a:rPr kumimoji="1" lang="en-US" altLang="ja-JP" sz="1100" b="0">
                          <a:latin typeface="+mn-ea"/>
                          <a:ea typeface="+mn-ea"/>
                        </a:rPr>
                      </a:br>
                      <a:r>
                        <a:rPr kumimoji="1" lang="ja-JP" altLang="en-US" sz="1100" b="0">
                          <a:latin typeface="+mn-ea"/>
                          <a:ea typeface="+mn-ea"/>
                        </a:rPr>
                        <a:t>わらび、ガソリン　など</a:t>
                      </a:r>
                    </a:p>
                  </a:txBody>
                  <a:tcPr marT="72000" anchor="ctr">
                    <a:solidFill>
                      <a:schemeClr val="bg1">
                        <a:lumMod val="85000"/>
                        <a:alpha val="20000"/>
                      </a:schemeClr>
                    </a:solidFill>
                  </a:tcPr>
                </a:tc>
                <a:extLst>
                  <a:ext uri="{0D108BD9-81ED-4DB2-BD59-A6C34878D82A}">
                    <a16:rowId xmlns:a16="http://schemas.microsoft.com/office/drawing/2014/main" val="1077315358"/>
                  </a:ext>
                </a:extLst>
              </a:tr>
              <a:tr h="586357">
                <a:tc>
                  <a:txBody>
                    <a:bodyPr/>
                    <a:lstStyle/>
                    <a:p>
                      <a:pPr algn="ctr"/>
                      <a:r>
                        <a:rPr kumimoji="1" lang="en-US" altLang="ja-JP" sz="1200" b="0">
                          <a:latin typeface="+mn-ea"/>
                          <a:ea typeface="+mn-ea"/>
                        </a:rPr>
                        <a:t>3</a:t>
                      </a:r>
                      <a:endParaRPr kumimoji="1" lang="ja-JP" altLang="en-US" sz="1200" b="0">
                        <a:latin typeface="+mn-ea"/>
                        <a:ea typeface="+mn-ea"/>
                      </a:endParaRPr>
                    </a:p>
                  </a:txBody>
                  <a:tcPr anchor="ctr"/>
                </a:tc>
                <a:tc>
                  <a:txBody>
                    <a:bodyPr/>
                    <a:lstStyle/>
                    <a:p>
                      <a:r>
                        <a:rPr kumimoji="1" lang="ja-JP" altLang="en-US" sz="1200" b="0">
                          <a:latin typeface="+mn-ea"/>
                          <a:ea typeface="+mn-ea"/>
                        </a:rPr>
                        <a:t>ヒトに対する発がん性について分類できない</a:t>
                      </a:r>
                      <a:endParaRPr kumimoji="1" lang="en-US" altLang="ja-JP" sz="1200" b="0">
                        <a:latin typeface="+mn-ea"/>
                        <a:ea typeface="+mn-ea"/>
                      </a:endParaRPr>
                    </a:p>
                  </a:txBody>
                  <a:tcPr marT="108000" marB="108000" anchor="ctr"/>
                </a:tc>
                <a:tc>
                  <a:txBody>
                    <a:bodyPr/>
                    <a:lstStyle/>
                    <a:p>
                      <a:r>
                        <a:rPr kumimoji="1" lang="ja-JP" altLang="en-US" sz="1100" b="0" dirty="0">
                          <a:latin typeface="+mn-ea"/>
                          <a:ea typeface="+mn-ea"/>
                        </a:rPr>
                        <a:t>カフェイン、お茶、</a:t>
                      </a:r>
                      <a:br>
                        <a:rPr kumimoji="1" lang="en-US" altLang="ja-JP" sz="1100" b="0" dirty="0">
                          <a:latin typeface="+mn-ea"/>
                          <a:ea typeface="+mn-ea"/>
                        </a:rPr>
                      </a:br>
                      <a:r>
                        <a:rPr kumimoji="1" lang="ja-JP" altLang="en-US" sz="1100" b="0" dirty="0">
                          <a:latin typeface="+mn-ea"/>
                          <a:ea typeface="+mn-ea"/>
                        </a:rPr>
                        <a:t>コレステロール など</a:t>
                      </a:r>
                    </a:p>
                  </a:txBody>
                  <a:tcPr marT="72000" anchor="ctr"/>
                </a:tc>
                <a:extLst>
                  <a:ext uri="{0D108BD9-81ED-4DB2-BD59-A6C34878D82A}">
                    <a16:rowId xmlns:a16="http://schemas.microsoft.com/office/drawing/2014/main" val="3499659010"/>
                  </a:ext>
                </a:extLst>
              </a:tr>
            </a:tbl>
          </a:graphicData>
        </a:graphic>
      </p:graphicFrame>
      <p:sp>
        <p:nvSpPr>
          <p:cNvPr id="13" name="テキスト ボックス 12">
            <a:extLst>
              <a:ext uri="{FF2B5EF4-FFF2-40B4-BE49-F238E27FC236}">
                <a16:creationId xmlns:a16="http://schemas.microsoft.com/office/drawing/2014/main" id="{17768DD3-F44A-F35D-B74F-0CDFC50CAD6A}"/>
              </a:ext>
            </a:extLst>
          </p:cNvPr>
          <p:cNvSpPr txBox="1"/>
          <p:nvPr/>
        </p:nvSpPr>
        <p:spPr>
          <a:xfrm>
            <a:off x="6220460" y="1436304"/>
            <a:ext cx="5303520" cy="1369606"/>
          </a:xfrm>
          <a:prstGeom prst="rect">
            <a:avLst/>
          </a:prstGeom>
          <a:no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国際がん研究機関（</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IARC</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）が、ヒトに対する発がん性に関する様々な要因（化学物質、ばく露環境等）を評価し、４段階に分類したもの</a:t>
            </a:r>
            <a:endParaRPr lang="en-US" altLang="ja-JP" sz="1400">
              <a:solidFill>
                <a:prstClr val="black"/>
              </a:solidFill>
              <a:latin typeface="BIZ UDPゴシック"/>
              <a:ea typeface="BIZ UDPゴシック"/>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ja-JP" sz="700">
              <a:solidFill>
                <a:prstClr val="black"/>
              </a:solidFill>
              <a:latin typeface="BIZ UDPゴシック"/>
              <a:ea typeface="BIZ UDPゴシック"/>
            </a:endParaRP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200"/>
              <a:t>各要因が発がん性のあるハザードであるかどうかについて入手可能な証拠の強さを評価し分類するものであり、発がん性の強さや発がんリスクの大きさを示すものではない</a:t>
            </a:r>
            <a:endParaRPr lang="en-US" altLang="ja-JP" sz="1200"/>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15" name="四角形: 角を丸くする 14">
            <a:extLst>
              <a:ext uri="{FF2B5EF4-FFF2-40B4-BE49-F238E27FC236}">
                <a16:creationId xmlns:a16="http://schemas.microsoft.com/office/drawing/2014/main" id="{7DF96CB3-F33C-C25C-3ED5-11B9BC1CD2C6}"/>
              </a:ext>
            </a:extLst>
          </p:cNvPr>
          <p:cNvSpPr/>
          <p:nvPr/>
        </p:nvSpPr>
        <p:spPr>
          <a:xfrm>
            <a:off x="3755018" y="104808"/>
            <a:ext cx="1272541"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2000"/>
              <a:t>毒性</a:t>
            </a:r>
          </a:p>
        </p:txBody>
      </p:sp>
      <p:sp>
        <p:nvSpPr>
          <p:cNvPr id="5" name="正方形/長方形 4">
            <a:extLst>
              <a:ext uri="{FF2B5EF4-FFF2-40B4-BE49-F238E27FC236}">
                <a16:creationId xmlns:a16="http://schemas.microsoft.com/office/drawing/2014/main" id="{7092E67F-A4BD-CFB4-C65B-CCB89E0D51F5}"/>
              </a:ext>
            </a:extLst>
          </p:cNvPr>
          <p:cNvSpPr/>
          <p:nvPr/>
        </p:nvSpPr>
        <p:spPr>
          <a:xfrm>
            <a:off x="11871959" y="1845864"/>
            <a:ext cx="330090" cy="87394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リスク評価</a:t>
            </a:r>
          </a:p>
        </p:txBody>
      </p:sp>
      <p:sp>
        <p:nvSpPr>
          <p:cNvPr id="6" name="正方形/長方形 5">
            <a:extLst>
              <a:ext uri="{FF2B5EF4-FFF2-40B4-BE49-F238E27FC236}">
                <a16:creationId xmlns:a16="http://schemas.microsoft.com/office/drawing/2014/main" id="{4F642F76-D786-6116-2630-DF810933245A}"/>
              </a:ext>
            </a:extLst>
          </p:cNvPr>
          <p:cNvSpPr/>
          <p:nvPr/>
        </p:nvSpPr>
        <p:spPr>
          <a:xfrm>
            <a:off x="11870849" y="2719804"/>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毒性</a:t>
            </a:r>
          </a:p>
        </p:txBody>
      </p:sp>
    </p:spTree>
    <p:extLst>
      <p:ext uri="{BB962C8B-B14F-4D97-AF65-F5344CB8AC3E}">
        <p14:creationId xmlns:p14="http://schemas.microsoft.com/office/powerpoint/2010/main" val="3352097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6AA249-0C45-2D70-2F8E-A89D5554CFD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EF80C998-81CA-86AC-AB28-6B12259B06D1}"/>
              </a:ext>
            </a:extLst>
          </p:cNvPr>
          <p:cNvSpPr>
            <a:spLocks noGrp="1"/>
          </p:cNvSpPr>
          <p:nvPr>
            <p:ph type="title"/>
          </p:nvPr>
        </p:nvSpPr>
        <p:spPr/>
        <p:txBody>
          <a:bodyPr/>
          <a:lstStyle/>
          <a:p>
            <a:r>
              <a:rPr kumimoji="1" lang="ja-JP" altLang="en-US"/>
              <a:t>免疫毒性</a:t>
            </a:r>
          </a:p>
        </p:txBody>
      </p:sp>
      <p:sp>
        <p:nvSpPr>
          <p:cNvPr id="3" name="コンテンツ プレースホルダー 2">
            <a:extLst>
              <a:ext uri="{FF2B5EF4-FFF2-40B4-BE49-F238E27FC236}">
                <a16:creationId xmlns:a16="http://schemas.microsoft.com/office/drawing/2014/main" id="{6307786B-CD0C-6686-04D4-5607A7BA6062}"/>
              </a:ext>
            </a:extLst>
          </p:cNvPr>
          <p:cNvSpPr>
            <a:spLocks noGrp="1"/>
          </p:cNvSpPr>
          <p:nvPr>
            <p:ph idx="1"/>
          </p:nvPr>
        </p:nvSpPr>
        <p:spPr>
          <a:xfrm>
            <a:off x="453081" y="947064"/>
            <a:ext cx="5642919" cy="5519052"/>
          </a:xfrm>
        </p:spPr>
        <p:txBody>
          <a:bodyPr>
            <a:normAutofit/>
          </a:bodyPr>
          <a:lstStyle/>
          <a:p>
            <a:pPr marL="92075" indent="0">
              <a:buNone/>
            </a:pPr>
            <a:r>
              <a:rPr kumimoji="1" lang="ja-JP" altLang="en-US" sz="1800"/>
              <a:t>化学物質等が免疫系に悪影響を及ぼす性質</a:t>
            </a:r>
            <a:endParaRPr kumimoji="1" lang="en-US" altLang="ja-JP" sz="1800"/>
          </a:p>
          <a:p>
            <a:pPr marL="92075" indent="0">
              <a:buNone/>
            </a:pPr>
            <a:endParaRPr kumimoji="1" lang="en-US" altLang="ja-JP" sz="700"/>
          </a:p>
          <a:p>
            <a:pPr marL="263525" indent="0">
              <a:buNone/>
            </a:pPr>
            <a:r>
              <a:rPr kumimoji="1" lang="ja-JP" altLang="en-US" sz="1600"/>
              <a:t>・ 免疫系の抑制：</a:t>
            </a:r>
            <a:br>
              <a:rPr kumimoji="1" lang="en-US" altLang="ja-JP" sz="1600"/>
            </a:br>
            <a:r>
              <a:rPr kumimoji="1" lang="ja-JP" altLang="en-US" sz="1400"/>
              <a:t>　 病原体や腫瘍細胞に対する抵抗性の低下を招く</a:t>
            </a:r>
            <a:endParaRPr kumimoji="1" lang="en-US" altLang="ja-JP" sz="1400"/>
          </a:p>
          <a:p>
            <a:pPr marL="263525" indent="0">
              <a:buNone/>
            </a:pPr>
            <a:r>
              <a:rPr kumimoji="1" lang="ja-JP" altLang="en-US" sz="1600"/>
              <a:t>・ 免疫系の亢進（こうしん）：</a:t>
            </a:r>
            <a:br>
              <a:rPr kumimoji="1" lang="en-US" altLang="ja-JP" sz="1600"/>
            </a:br>
            <a:r>
              <a:rPr kumimoji="1" lang="ja-JP" altLang="en-US" sz="1400"/>
              <a:t>　 自己免疫疾患の悪化や過敏症（アレルギー）反応が</a:t>
            </a:r>
            <a:br>
              <a:rPr kumimoji="1" lang="en-US" altLang="ja-JP" sz="1400"/>
            </a:br>
            <a:r>
              <a:rPr kumimoji="1" lang="ja-JP" altLang="en-US" sz="1400"/>
              <a:t>　 引き起こされうる</a:t>
            </a:r>
            <a:endParaRPr kumimoji="1" lang="en-US" altLang="ja-JP" sz="1400"/>
          </a:p>
          <a:p>
            <a:pPr marL="92075" indent="0">
              <a:buNone/>
            </a:pPr>
            <a:endParaRPr lang="en-US" altLang="ja-JP" sz="800"/>
          </a:p>
          <a:p>
            <a:pPr marL="182563" indent="-90488">
              <a:buNone/>
            </a:pPr>
            <a:r>
              <a:rPr lang="ja-JP" altLang="en-US" sz="1600"/>
              <a:t>免疫</a:t>
            </a:r>
            <a:br>
              <a:rPr lang="en-US" altLang="ja-JP" sz="1600"/>
            </a:br>
            <a:r>
              <a:rPr lang="ja-JP" altLang="en-US" sz="1500"/>
              <a:t>感染、病気又は望まない侵入生物を回避するための生物学的防御力を持っている状態。病原体に一度感染すると、二度目からはかからない、または、症状が軽減する等の異物に対する抵抗力など</a:t>
            </a:r>
            <a:br>
              <a:rPr lang="en-US" altLang="ja-JP" sz="1500"/>
            </a:br>
            <a:br>
              <a:rPr lang="en-US" altLang="ja-JP" sz="300"/>
            </a:br>
            <a:br>
              <a:rPr lang="en-US" altLang="ja-JP" sz="400"/>
            </a:br>
            <a:r>
              <a:rPr lang="ja-JP" altLang="en-US" sz="1300"/>
              <a:t>現在では更に概念が広がり、動物が生命維持のために備える基本的機能として、体内に自己の生存にとって不利益な病原体等が侵入したり、癌等が発生した場合に、これを選択的に排除しようとする機能を指す</a:t>
            </a:r>
            <a:endParaRPr lang="en-US" altLang="ja-JP" sz="1300"/>
          </a:p>
        </p:txBody>
      </p:sp>
      <p:sp>
        <p:nvSpPr>
          <p:cNvPr id="10" name="四角形: 角を丸くする 9">
            <a:extLst>
              <a:ext uri="{FF2B5EF4-FFF2-40B4-BE49-F238E27FC236}">
                <a16:creationId xmlns:a16="http://schemas.microsoft.com/office/drawing/2014/main" id="{B6C4901B-843C-779E-5D36-CAFB1F9376B3}"/>
              </a:ext>
            </a:extLst>
          </p:cNvPr>
          <p:cNvSpPr/>
          <p:nvPr/>
        </p:nvSpPr>
        <p:spPr>
          <a:xfrm>
            <a:off x="3755018" y="104808"/>
            <a:ext cx="1272541"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2000"/>
              <a:t>毒性</a:t>
            </a:r>
          </a:p>
        </p:txBody>
      </p:sp>
      <p:sp>
        <p:nvSpPr>
          <p:cNvPr id="4" name="正方形/長方形 3">
            <a:extLst>
              <a:ext uri="{FF2B5EF4-FFF2-40B4-BE49-F238E27FC236}">
                <a16:creationId xmlns:a16="http://schemas.microsoft.com/office/drawing/2014/main" id="{3FD6065B-BFBC-ECB8-5BCE-40E3CDC89696}"/>
              </a:ext>
            </a:extLst>
          </p:cNvPr>
          <p:cNvSpPr/>
          <p:nvPr/>
        </p:nvSpPr>
        <p:spPr>
          <a:xfrm>
            <a:off x="11871959" y="1845864"/>
            <a:ext cx="330090" cy="87394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リスク評価</a:t>
            </a:r>
          </a:p>
        </p:txBody>
      </p:sp>
      <p:sp>
        <p:nvSpPr>
          <p:cNvPr id="5" name="正方形/長方形 4">
            <a:extLst>
              <a:ext uri="{FF2B5EF4-FFF2-40B4-BE49-F238E27FC236}">
                <a16:creationId xmlns:a16="http://schemas.microsoft.com/office/drawing/2014/main" id="{D14E8F21-5156-E0E2-5ABA-933AEBFEEC2B}"/>
              </a:ext>
            </a:extLst>
          </p:cNvPr>
          <p:cNvSpPr/>
          <p:nvPr/>
        </p:nvSpPr>
        <p:spPr>
          <a:xfrm>
            <a:off x="11870849" y="2719804"/>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毒性</a:t>
            </a:r>
          </a:p>
        </p:txBody>
      </p:sp>
      <p:pic>
        <p:nvPicPr>
          <p:cNvPr id="7" name="グラフィックス 6" descr="男性 単色塗りつぶし">
            <a:extLst>
              <a:ext uri="{FF2B5EF4-FFF2-40B4-BE49-F238E27FC236}">
                <a16:creationId xmlns:a16="http://schemas.microsoft.com/office/drawing/2014/main" id="{06ACE5AB-F898-D343-6C62-E2BF1E8C9BFD}"/>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19161" r="21885"/>
          <a:stretch/>
        </p:blipFill>
        <p:spPr>
          <a:xfrm>
            <a:off x="6566571" y="2848141"/>
            <a:ext cx="1370959" cy="2325438"/>
          </a:xfrm>
          <a:prstGeom prst="rect">
            <a:avLst/>
          </a:prstGeom>
        </p:spPr>
      </p:pic>
      <p:pic>
        <p:nvPicPr>
          <p:cNvPr id="9" name="グラフィックス 8" descr="戻る 単色塗りつぶし">
            <a:extLst>
              <a:ext uri="{FF2B5EF4-FFF2-40B4-BE49-F238E27FC236}">
                <a16:creationId xmlns:a16="http://schemas.microsoft.com/office/drawing/2014/main" id="{FF48D9B2-BF68-2E35-066B-6C81A5D76F6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flipV="1">
            <a:off x="6086926" y="2569902"/>
            <a:ext cx="914400" cy="922421"/>
          </a:xfrm>
          <a:prstGeom prst="rect">
            <a:avLst/>
          </a:prstGeom>
        </p:spPr>
      </p:pic>
      <p:sp>
        <p:nvSpPr>
          <p:cNvPr id="11" name="テキスト ボックス 10">
            <a:extLst>
              <a:ext uri="{FF2B5EF4-FFF2-40B4-BE49-F238E27FC236}">
                <a16:creationId xmlns:a16="http://schemas.microsoft.com/office/drawing/2014/main" id="{FC8C1879-53E6-BE26-2C65-24E151F6107F}"/>
              </a:ext>
            </a:extLst>
          </p:cNvPr>
          <p:cNvSpPr txBox="1"/>
          <p:nvPr/>
        </p:nvSpPr>
        <p:spPr>
          <a:xfrm>
            <a:off x="5951393" y="2280094"/>
            <a:ext cx="1406154" cy="369332"/>
          </a:xfrm>
          <a:prstGeom prst="rect">
            <a:avLst/>
          </a:prstGeom>
          <a:noFill/>
          <a:ln w="38100">
            <a:solidFill>
              <a:srgbClr val="FFC000"/>
            </a:solidFill>
          </a:ln>
        </p:spPr>
        <p:txBody>
          <a:bodyPr wrap="none" rtlCol="0">
            <a:spAutoFit/>
          </a:bodyPr>
          <a:lstStyle/>
          <a:p>
            <a:r>
              <a:rPr lang="ja-JP" altLang="en-US"/>
              <a:t>投与・ばく露</a:t>
            </a:r>
            <a:endParaRPr kumimoji="1" lang="ja-JP" altLang="en-US"/>
          </a:p>
        </p:txBody>
      </p:sp>
      <p:pic>
        <p:nvPicPr>
          <p:cNvPr id="13" name="グラフィックス 12" descr="山形の矢印 単色塗りつぶし">
            <a:extLst>
              <a:ext uri="{FF2B5EF4-FFF2-40B4-BE49-F238E27FC236}">
                <a16:creationId xmlns:a16="http://schemas.microsoft.com/office/drawing/2014/main" id="{E5DA75A3-27CD-7803-7888-10298EE9892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6200000">
            <a:off x="7819823" y="3088514"/>
            <a:ext cx="568313" cy="568313"/>
          </a:xfrm>
          <a:prstGeom prst="rect">
            <a:avLst/>
          </a:prstGeom>
        </p:spPr>
      </p:pic>
      <p:pic>
        <p:nvPicPr>
          <p:cNvPr id="14" name="グラフィックス 13" descr="山形の矢印 単色塗りつぶし">
            <a:extLst>
              <a:ext uri="{FF2B5EF4-FFF2-40B4-BE49-F238E27FC236}">
                <a16:creationId xmlns:a16="http://schemas.microsoft.com/office/drawing/2014/main" id="{4767CDA8-A3AC-84AF-728C-422620717ED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5400000">
            <a:off x="7819823" y="4339797"/>
            <a:ext cx="568314" cy="568314"/>
          </a:xfrm>
          <a:prstGeom prst="rect">
            <a:avLst/>
          </a:prstGeom>
        </p:spPr>
      </p:pic>
      <p:sp>
        <p:nvSpPr>
          <p:cNvPr id="15" name="テキスト ボックス 14">
            <a:extLst>
              <a:ext uri="{FF2B5EF4-FFF2-40B4-BE49-F238E27FC236}">
                <a16:creationId xmlns:a16="http://schemas.microsoft.com/office/drawing/2014/main" id="{35444DBF-FCB1-37F1-7CA0-3C0E389A2124}"/>
              </a:ext>
            </a:extLst>
          </p:cNvPr>
          <p:cNvSpPr txBox="1"/>
          <p:nvPr/>
        </p:nvSpPr>
        <p:spPr>
          <a:xfrm>
            <a:off x="8453406" y="2911005"/>
            <a:ext cx="3209532" cy="923330"/>
          </a:xfrm>
          <a:prstGeom prst="rect">
            <a:avLst/>
          </a:prstGeom>
          <a:noFill/>
          <a:ln w="38100">
            <a:solidFill>
              <a:srgbClr val="FF0000"/>
            </a:solidFill>
          </a:ln>
        </p:spPr>
        <p:txBody>
          <a:bodyPr wrap="square" rtlCol="0">
            <a:spAutoFit/>
          </a:bodyPr>
          <a:lstStyle/>
          <a:p>
            <a:r>
              <a:rPr kumimoji="1" lang="ja-JP" altLang="en-US"/>
              <a:t>免疫系の亢進</a:t>
            </a:r>
            <a:endParaRPr kumimoji="1" lang="en-US" altLang="ja-JP"/>
          </a:p>
          <a:p>
            <a:pPr marL="285750" indent="-285750">
              <a:buFont typeface="Arial" panose="020B0604020202020204" pitchFamily="34" charset="0"/>
              <a:buChar char="•"/>
            </a:pPr>
            <a:r>
              <a:rPr kumimoji="1" lang="ja-JP" altLang="en-US"/>
              <a:t>自己免疫疾患の悪化</a:t>
            </a:r>
            <a:endParaRPr kumimoji="1" lang="en-US" altLang="ja-JP"/>
          </a:p>
          <a:p>
            <a:pPr marL="285750" indent="-285750">
              <a:buFont typeface="Arial" panose="020B0604020202020204" pitchFamily="34" charset="0"/>
              <a:buChar char="•"/>
            </a:pPr>
            <a:r>
              <a:rPr kumimoji="1" lang="ja-JP" altLang="en-US"/>
              <a:t>過敏反応</a:t>
            </a:r>
          </a:p>
        </p:txBody>
      </p:sp>
      <p:sp>
        <p:nvSpPr>
          <p:cNvPr id="16" name="テキスト ボックス 15">
            <a:extLst>
              <a:ext uri="{FF2B5EF4-FFF2-40B4-BE49-F238E27FC236}">
                <a16:creationId xmlns:a16="http://schemas.microsoft.com/office/drawing/2014/main" id="{4E21FA01-9FCA-A18D-3F57-4182A35B2D68}"/>
              </a:ext>
            </a:extLst>
          </p:cNvPr>
          <p:cNvSpPr txBox="1"/>
          <p:nvPr/>
        </p:nvSpPr>
        <p:spPr>
          <a:xfrm>
            <a:off x="8453406" y="4162289"/>
            <a:ext cx="3209533" cy="923330"/>
          </a:xfrm>
          <a:prstGeom prst="rect">
            <a:avLst/>
          </a:prstGeom>
          <a:noFill/>
          <a:ln w="38100">
            <a:solidFill>
              <a:srgbClr val="004696"/>
            </a:solidFill>
          </a:ln>
        </p:spPr>
        <p:txBody>
          <a:bodyPr wrap="none" rtlCol="0">
            <a:spAutoFit/>
          </a:bodyPr>
          <a:lstStyle/>
          <a:p>
            <a:r>
              <a:rPr kumimoji="1" lang="ja-JP" altLang="en-US"/>
              <a:t>免疫系の抑制</a:t>
            </a:r>
            <a:endParaRPr kumimoji="1" lang="en-US" altLang="ja-JP"/>
          </a:p>
          <a:p>
            <a:pPr marL="285750" indent="-285750">
              <a:buFont typeface="Arial" panose="020B0604020202020204" pitchFamily="34" charset="0"/>
              <a:buChar char="•"/>
            </a:pPr>
            <a:r>
              <a:rPr kumimoji="1" lang="ja-JP" altLang="en-US"/>
              <a:t>病原体や腫瘍細胞に対する</a:t>
            </a:r>
            <a:br>
              <a:rPr kumimoji="1" lang="en-US" altLang="ja-JP"/>
            </a:br>
            <a:r>
              <a:rPr kumimoji="1" lang="ja-JP" altLang="en-US"/>
              <a:t>抵抗性の低下</a:t>
            </a:r>
          </a:p>
        </p:txBody>
      </p:sp>
    </p:spTree>
    <p:extLst>
      <p:ext uri="{BB962C8B-B14F-4D97-AF65-F5344CB8AC3E}">
        <p14:creationId xmlns:p14="http://schemas.microsoft.com/office/powerpoint/2010/main" val="2702322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C4A030-3802-6FCD-6CDD-338BD6BA2067}"/>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558F327-459A-561B-4171-D81B2A3DC5D1}"/>
              </a:ext>
            </a:extLst>
          </p:cNvPr>
          <p:cNvSpPr>
            <a:spLocks noGrp="1"/>
          </p:cNvSpPr>
          <p:nvPr>
            <p:ph type="title"/>
          </p:nvPr>
        </p:nvSpPr>
        <p:spPr/>
        <p:txBody>
          <a:bodyPr/>
          <a:lstStyle/>
          <a:p>
            <a:r>
              <a:rPr kumimoji="1" lang="ja-JP" altLang="en-US"/>
              <a:t>エンドポイント（毒性指標）／</a:t>
            </a:r>
            <a:r>
              <a:rPr lang="ja-JP" altLang="en-US"/>
              <a:t>トキシコキネティクス</a:t>
            </a:r>
            <a:endParaRPr kumimoji="1" lang="ja-JP" altLang="en-US"/>
          </a:p>
        </p:txBody>
      </p:sp>
      <p:sp>
        <p:nvSpPr>
          <p:cNvPr id="15" name="コンテンツ プレースホルダー 2">
            <a:extLst>
              <a:ext uri="{FF2B5EF4-FFF2-40B4-BE49-F238E27FC236}">
                <a16:creationId xmlns:a16="http://schemas.microsoft.com/office/drawing/2014/main" id="{434903F6-3C81-22E3-4D31-7041D55B08FA}"/>
              </a:ext>
            </a:extLst>
          </p:cNvPr>
          <p:cNvSpPr txBox="1">
            <a:spLocks/>
          </p:cNvSpPr>
          <p:nvPr/>
        </p:nvSpPr>
        <p:spPr>
          <a:xfrm>
            <a:off x="453080" y="934723"/>
            <a:ext cx="5642920" cy="5578288"/>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a:t>エンドポイント（</a:t>
            </a:r>
            <a:r>
              <a:rPr lang="ja-JP" altLang="en-US" sz="2400"/>
              <a:t>毒性指標）</a:t>
            </a:r>
            <a:endParaRPr lang="en-US" altLang="ja-JP" sz="2400"/>
          </a:p>
          <a:p>
            <a:pPr marL="90488" indent="0">
              <a:buNone/>
            </a:pPr>
            <a:endParaRPr lang="en-US" altLang="ja-JP" sz="400"/>
          </a:p>
          <a:p>
            <a:pPr marL="90488" indent="0">
              <a:buNone/>
            </a:pPr>
            <a:r>
              <a:rPr lang="ja-JP" altLang="en-US" sz="1800"/>
              <a:t>有害影響を評価するための指標</a:t>
            </a:r>
            <a:endParaRPr lang="en-US" altLang="ja-JP" sz="1800"/>
          </a:p>
          <a:p>
            <a:pPr marL="90488" indent="0">
              <a:buNone/>
            </a:pPr>
            <a:r>
              <a:rPr lang="ja-JP" altLang="en-US" sz="1800"/>
              <a:t>各種毒性試験において有害影響と判断される</a:t>
            </a:r>
            <a:br>
              <a:rPr lang="en-US" altLang="ja-JP" sz="1800"/>
            </a:br>
            <a:r>
              <a:rPr lang="ja-JP" altLang="en-US" sz="1800"/>
              <a:t>観察又は測定可能な生物学的事象</a:t>
            </a:r>
            <a:br>
              <a:rPr lang="en-US" altLang="ja-JP" sz="1800"/>
            </a:br>
            <a:endParaRPr lang="en-US" altLang="ja-JP" sz="200"/>
          </a:p>
          <a:p>
            <a:pPr marL="90488" indent="0">
              <a:buNone/>
            </a:pPr>
            <a:r>
              <a:rPr lang="ja-JP" altLang="en-US" sz="1400"/>
              <a:t>明らかな有害影響に限らず、ばく露が増大すれば</a:t>
            </a:r>
            <a:br>
              <a:rPr lang="en-US" altLang="ja-JP" sz="1400"/>
            </a:br>
            <a:r>
              <a:rPr lang="ja-JP" altLang="en-US" sz="1400"/>
              <a:t>有害影響の発生につながる生理学・生化学的変化を含む</a:t>
            </a:r>
            <a:endParaRPr lang="en-US" altLang="ja-JP" sz="1400"/>
          </a:p>
          <a:p>
            <a:pPr marL="90488" indent="0">
              <a:buNone/>
            </a:pPr>
            <a:r>
              <a:rPr lang="en-US" altLang="ja-JP" sz="1400"/>
              <a:t>POD</a:t>
            </a:r>
            <a:r>
              <a:rPr lang="ja-JP" altLang="en-US" sz="1400"/>
              <a:t> </a:t>
            </a:r>
            <a:r>
              <a:rPr lang="ja-JP" altLang="en-US" sz="1200"/>
              <a:t>（</a:t>
            </a:r>
            <a:r>
              <a:rPr lang="en-US" altLang="ja-JP" sz="1200"/>
              <a:t>Point of Departure</a:t>
            </a:r>
            <a:r>
              <a:rPr lang="ja-JP" altLang="en-US" sz="1200"/>
              <a:t>）</a:t>
            </a:r>
            <a:r>
              <a:rPr lang="en-US" altLang="ja-JP" sz="1400" baseline="30000"/>
              <a:t>※</a:t>
            </a:r>
            <a:r>
              <a:rPr lang="ja-JP" altLang="en-US" sz="1400"/>
              <a:t>の設定根拠</a:t>
            </a:r>
            <a:br>
              <a:rPr lang="en-US" altLang="ja-JP" sz="1400"/>
            </a:br>
            <a:r>
              <a:rPr lang="ja-JP" altLang="en-US" sz="1400"/>
              <a:t>　</a:t>
            </a:r>
            <a:r>
              <a:rPr lang="en-US" altLang="ja-JP" sz="1200"/>
              <a:t>※</a:t>
            </a:r>
            <a:r>
              <a:rPr lang="ja-JP" altLang="en-US" sz="1200"/>
              <a:t> </a:t>
            </a:r>
            <a:r>
              <a:rPr kumimoji="1" lang="ja-JP" altLang="ja-JP" sz="1200" kern="1200">
                <a:solidFill>
                  <a:srgbClr val="000000"/>
                </a:solidFill>
                <a:effectLst/>
                <a:latin typeface="BIZ UDPゴシック" panose="020B0400000000000000" pitchFamily="50" charset="-128"/>
                <a:ea typeface="BIZ UDPゴシック" panose="020B0400000000000000" pitchFamily="50" charset="-128"/>
                <a:cs typeface="+mn-cs"/>
              </a:rPr>
              <a:t>ハザードの毒性に関する評価値</a:t>
            </a:r>
            <a:br>
              <a:rPr kumimoji="1" lang="en-US" altLang="ja-JP" sz="1200" kern="1200">
                <a:solidFill>
                  <a:srgbClr val="000000"/>
                </a:solidFill>
                <a:effectLst/>
                <a:highlight>
                  <a:srgbClr val="00FFFF"/>
                </a:highlight>
                <a:latin typeface="BIZ UDPゴシック" panose="020B0400000000000000" pitchFamily="50" charset="-128"/>
                <a:ea typeface="BIZ UDPゴシック" panose="020B0400000000000000" pitchFamily="50" charset="-128"/>
                <a:cs typeface="+mn-cs"/>
              </a:rPr>
            </a:br>
            <a:r>
              <a:rPr kumimoji="1" lang="ja-JP" altLang="en-US" sz="1200" kern="1200">
                <a:solidFill>
                  <a:srgbClr val="000000"/>
                </a:solidFill>
                <a:effectLst/>
                <a:latin typeface="BIZ UDPゴシック" panose="020B0400000000000000" pitchFamily="50" charset="-128"/>
                <a:ea typeface="BIZ UDPゴシック" panose="020B0400000000000000" pitchFamily="50" charset="-128"/>
                <a:cs typeface="+mn-cs"/>
              </a:rPr>
              <a:t>　　  </a:t>
            </a:r>
            <a:r>
              <a:rPr lang="ja-JP" altLang="en-US" sz="1200"/>
              <a:t>各種の動物試験や疫学研究から得られた用量反応評価の</a:t>
            </a:r>
            <a:br>
              <a:rPr lang="en-US" altLang="ja-JP" sz="1200"/>
            </a:br>
            <a:r>
              <a:rPr lang="ja-JP" altLang="en-US" sz="1200"/>
              <a:t>　　　結果から得られる</a:t>
            </a:r>
            <a:endParaRPr lang="ja-JP" altLang="en-US" sz="1400"/>
          </a:p>
        </p:txBody>
      </p:sp>
      <p:sp>
        <p:nvSpPr>
          <p:cNvPr id="22" name="コンテンツ プレースホルダー 2">
            <a:extLst>
              <a:ext uri="{FF2B5EF4-FFF2-40B4-BE49-F238E27FC236}">
                <a16:creationId xmlns:a16="http://schemas.microsoft.com/office/drawing/2014/main" id="{79E65BCC-4D65-6F2A-8C2A-3E64C599841D}"/>
              </a:ext>
            </a:extLst>
          </p:cNvPr>
          <p:cNvSpPr txBox="1">
            <a:spLocks/>
          </p:cNvSpPr>
          <p:nvPr/>
        </p:nvSpPr>
        <p:spPr>
          <a:xfrm>
            <a:off x="6234080" y="934723"/>
            <a:ext cx="5499798" cy="5091771"/>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a:t>トキシコキネティクス</a:t>
            </a:r>
            <a:r>
              <a:rPr lang="ja-JP" altLang="en-US" sz="1800"/>
              <a:t>（</a:t>
            </a:r>
            <a:r>
              <a:rPr lang="en-US" altLang="ja-JP" sz="1800" err="1"/>
              <a:t>Toxicokinetics</a:t>
            </a:r>
            <a:r>
              <a:rPr lang="ja-JP" altLang="en-US" sz="1800"/>
              <a:t>）</a:t>
            </a:r>
            <a:endParaRPr lang="en-US" altLang="ja-JP"/>
          </a:p>
          <a:p>
            <a:pPr marL="92075" indent="0">
              <a:buNone/>
            </a:pPr>
            <a:endParaRPr lang="en-US" altLang="ja-JP" sz="800"/>
          </a:p>
          <a:p>
            <a:pPr marL="92075" indent="0">
              <a:buNone/>
            </a:pPr>
            <a:r>
              <a:rPr lang="ja-JP" altLang="en-US" sz="1800"/>
              <a:t>毒性影響をもたらす可能性がある物質の</a:t>
            </a:r>
            <a:br>
              <a:rPr lang="en-US" altLang="ja-JP" sz="1800"/>
            </a:br>
            <a:r>
              <a:rPr lang="ja-JP" altLang="en-US" sz="1800"/>
              <a:t>生体内への吸収、生体内での代謝、当該物質とその代謝物の生体組織への分布及び生体外への</a:t>
            </a:r>
            <a:br>
              <a:rPr lang="en-US" altLang="ja-JP" sz="1800"/>
            </a:br>
            <a:r>
              <a:rPr lang="ja-JP" altLang="en-US" sz="1800"/>
              <a:t>排出のプロセス</a:t>
            </a:r>
            <a:endParaRPr lang="en-US" altLang="ja-JP" sz="1800"/>
          </a:p>
          <a:p>
            <a:pPr marL="92075" indent="0">
              <a:buNone/>
            </a:pPr>
            <a:endParaRPr lang="en-US" altLang="ja-JP" sz="1800"/>
          </a:p>
          <a:p>
            <a:pPr marL="180975" indent="-88900">
              <a:buNone/>
            </a:pPr>
            <a:r>
              <a:rPr lang="ja-JP" altLang="en-US" sz="1600"/>
              <a:t>トキシコダイナミクス（</a:t>
            </a:r>
            <a:r>
              <a:rPr lang="en-US" altLang="ja-JP" sz="1600" err="1"/>
              <a:t>Toxicodynamics</a:t>
            </a:r>
            <a:r>
              <a:rPr lang="ja-JP" altLang="en-US" sz="1600"/>
              <a:t>）</a:t>
            </a:r>
            <a:br>
              <a:rPr lang="en-US" altLang="ja-JP" sz="1600"/>
            </a:br>
            <a:r>
              <a:rPr lang="ja-JP" altLang="en-US" sz="1400"/>
              <a:t>標的部位におけるばく露条件（濃度及び時間）の下で、化学物質とその標的部位との相互作用及びその結果として生じる毒性影響をもたらす一連の反応</a:t>
            </a:r>
            <a:endParaRPr lang="ja-JP" altLang="en-US" sz="1600"/>
          </a:p>
        </p:txBody>
      </p:sp>
      <p:sp>
        <p:nvSpPr>
          <p:cNvPr id="7" name="正方形/長方形 6">
            <a:extLst>
              <a:ext uri="{FF2B5EF4-FFF2-40B4-BE49-F238E27FC236}">
                <a16:creationId xmlns:a16="http://schemas.microsoft.com/office/drawing/2014/main" id="{36169ECF-3D39-EDB6-07B6-3ED0039998DC}"/>
              </a:ext>
            </a:extLst>
          </p:cNvPr>
          <p:cNvSpPr/>
          <p:nvPr/>
        </p:nvSpPr>
        <p:spPr>
          <a:xfrm>
            <a:off x="11871959" y="1845864"/>
            <a:ext cx="330090" cy="87394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リスク評価</a:t>
            </a:r>
          </a:p>
        </p:txBody>
      </p:sp>
      <p:sp>
        <p:nvSpPr>
          <p:cNvPr id="8" name="正方形/長方形 7">
            <a:extLst>
              <a:ext uri="{FF2B5EF4-FFF2-40B4-BE49-F238E27FC236}">
                <a16:creationId xmlns:a16="http://schemas.microsoft.com/office/drawing/2014/main" id="{3D35CA51-7CFE-482F-F8A0-C55C18DF7C57}"/>
              </a:ext>
            </a:extLst>
          </p:cNvPr>
          <p:cNvSpPr/>
          <p:nvPr/>
        </p:nvSpPr>
        <p:spPr>
          <a:xfrm>
            <a:off x="11870849" y="2719804"/>
            <a:ext cx="331200" cy="470436"/>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毒性</a:t>
            </a:r>
          </a:p>
        </p:txBody>
      </p:sp>
    </p:spTree>
    <p:extLst>
      <p:ext uri="{BB962C8B-B14F-4D97-AF65-F5344CB8AC3E}">
        <p14:creationId xmlns:p14="http://schemas.microsoft.com/office/powerpoint/2010/main" val="31820246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ユーザー定義 2">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3f59e19-d015-4bed-846d-c6df16a7c254">
      <Terms xmlns="http://schemas.microsoft.com/office/infopath/2007/PartnerControls"/>
    </lcf76f155ced4ddcb4097134ff3c332f>
    <TaxCatchAll xmlns="1da8a86e-78ad-4d1b-aa23-ba4c7618729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6B370F8F6F3F34E88FA9FA1FE3206FB" ma:contentTypeVersion="12" ma:contentTypeDescription="新しいドキュメントを作成します。" ma:contentTypeScope="" ma:versionID="3d46894e9a5abef9b13c405f7feed278">
  <xsd:schema xmlns:xsd="http://www.w3.org/2001/XMLSchema" xmlns:xs="http://www.w3.org/2001/XMLSchema" xmlns:p="http://schemas.microsoft.com/office/2006/metadata/properties" xmlns:ns2="13f59e19-d015-4bed-846d-c6df16a7c254" xmlns:ns3="1da8a86e-78ad-4d1b-aa23-ba4c7618729f" targetNamespace="http://schemas.microsoft.com/office/2006/metadata/properties" ma:root="true" ma:fieldsID="41a6817748d507f6f6b78a763c0ba14a" ns2:_="" ns3:_="">
    <xsd:import namespace="13f59e19-d015-4bed-846d-c6df16a7c254"/>
    <xsd:import namespace="1da8a86e-78ad-4d1b-aa23-ba4c7618729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f59e19-d015-4bed-846d-c6df16a7c2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da8a86e-78ad-4d1b-aa23-ba4c7618729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4f4ef43-21c3-44fa-89cd-eec7d9d12c75}" ma:internalName="TaxCatchAll" ma:showField="CatchAllData" ma:web="1da8a86e-78ad-4d1b-aa23-ba4c761872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B7C732-46B2-4E84-9E9A-8BA40FF8B2BC}">
  <ds:schemaRefs>
    <ds:schemaRef ds:uri="http://schemas.microsoft.com/office/2006/metadata/properties"/>
    <ds:schemaRef ds:uri="http://schemas.microsoft.com/office/infopath/2007/PartnerControls"/>
    <ds:schemaRef ds:uri="13f59e19-d015-4bed-846d-c6df16a7c254"/>
    <ds:schemaRef ds:uri="1da8a86e-78ad-4d1b-aa23-ba4c7618729f"/>
  </ds:schemaRefs>
</ds:datastoreItem>
</file>

<file path=customXml/itemProps2.xml><?xml version="1.0" encoding="utf-8"?>
<ds:datastoreItem xmlns:ds="http://schemas.openxmlformats.org/officeDocument/2006/customXml" ds:itemID="{6E7375E4-70DA-49E2-BE65-A50B0565CB6A}">
  <ds:schemaRefs>
    <ds:schemaRef ds:uri="http://schemas.microsoft.com/sharepoint/v3/contenttype/forms"/>
  </ds:schemaRefs>
</ds:datastoreItem>
</file>

<file path=customXml/itemProps3.xml><?xml version="1.0" encoding="utf-8"?>
<ds:datastoreItem xmlns:ds="http://schemas.openxmlformats.org/officeDocument/2006/customXml" ds:itemID="{EB5271AE-FE68-48F9-BA66-1934C99426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f59e19-d015-4bed-846d-c6df16a7c254"/>
    <ds:schemaRef ds:uri="1da8a86e-78ad-4d1b-aa23-ba4c761872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2182</Words>
  <Application>Microsoft Office PowerPoint</Application>
  <PresentationFormat>ワイド画面</PresentationFormat>
  <Paragraphs>218</Paragraphs>
  <Slides>13</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13</vt:i4>
      </vt:variant>
    </vt:vector>
  </HeadingPairs>
  <TitlesOfParts>
    <vt:vector size="17" baseType="lpstr">
      <vt:lpstr>BIZ UDPゴシック</vt:lpstr>
      <vt:lpstr>游ゴシック</vt:lpstr>
      <vt:lpstr>Arial</vt:lpstr>
      <vt:lpstr>Office テーマ</vt:lpstr>
      <vt:lpstr>食品安全関係素材集</vt:lpstr>
      <vt:lpstr>2.リスク評価  （毒性）</vt:lpstr>
      <vt:lpstr>毒性</vt:lpstr>
      <vt:lpstr>神経毒性</vt:lpstr>
      <vt:lpstr>遺伝毒性</vt:lpstr>
      <vt:lpstr>生殖発生毒性</vt:lpstr>
      <vt:lpstr>発がん性</vt:lpstr>
      <vt:lpstr>免疫毒性</vt:lpstr>
      <vt:lpstr>エンドポイント（毒性指標）／トキシコキネティクス</vt:lpstr>
      <vt:lpstr>体内動態試験（ADME試験）</vt:lpstr>
      <vt:lpstr>代謝物</vt:lpstr>
      <vt:lpstr>トランスジェニック動物（ノックインマウス／ノックアウトマウス）</vt:lpstr>
      <vt:lpstr>LD５０（半数致死量）</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2024-11-22T07:30:38Z</dcterms:created>
  <dcterms:modified xsi:type="dcterms:W3CDTF">2024-11-29T01:46:56Z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0x01010046B370F8F6F3F34E88FA9FA1FE3206FB</vt:lpwstr>
  </property>
</Properties>
</file>