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30"/>
  </p:notesMasterIdLst>
  <p:sldIdLst>
    <p:sldId id="612" r:id="rId5"/>
    <p:sldId id="450" r:id="rId6"/>
    <p:sldId id="610" r:id="rId7"/>
    <p:sldId id="444" r:id="rId8"/>
    <p:sldId id="459" r:id="rId9"/>
    <p:sldId id="502" r:id="rId10"/>
    <p:sldId id="594" r:id="rId11"/>
    <p:sldId id="605" r:id="rId12"/>
    <p:sldId id="453" r:id="rId13"/>
    <p:sldId id="454" r:id="rId14"/>
    <p:sldId id="506" r:id="rId15"/>
    <p:sldId id="486" r:id="rId16"/>
    <p:sldId id="458" r:id="rId17"/>
    <p:sldId id="455" r:id="rId18"/>
    <p:sldId id="496" r:id="rId19"/>
    <p:sldId id="507" r:id="rId20"/>
    <p:sldId id="513" r:id="rId21"/>
    <p:sldId id="457" r:id="rId22"/>
    <p:sldId id="511" r:id="rId23"/>
    <p:sldId id="512" r:id="rId24"/>
    <p:sldId id="514" r:id="rId25"/>
    <p:sldId id="515" r:id="rId26"/>
    <p:sldId id="516" r:id="rId27"/>
    <p:sldId id="518" r:id="rId28"/>
    <p:sldId id="519" r:id="rId29"/>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リスク評価" id="{3D3716AE-BA5F-4012-9D13-38A49B70ED33}">
          <p14:sldIdLst>
            <p14:sldId id="612"/>
            <p14:sldId id="450"/>
            <p14:sldId id="610"/>
            <p14:sldId id="444"/>
            <p14:sldId id="459"/>
            <p14:sldId id="502"/>
            <p14:sldId id="594"/>
            <p14:sldId id="605"/>
            <p14:sldId id="453"/>
            <p14:sldId id="454"/>
            <p14:sldId id="506"/>
            <p14:sldId id="486"/>
            <p14:sldId id="458"/>
            <p14:sldId id="455"/>
            <p14:sldId id="496"/>
            <p14:sldId id="507"/>
            <p14:sldId id="513"/>
            <p14:sldId id="457"/>
            <p14:sldId id="511"/>
            <p14:sldId id="512"/>
            <p14:sldId id="514"/>
            <p14:sldId id="515"/>
            <p14:sldId id="516"/>
            <p14:sldId id="518"/>
            <p14:sldId id="5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53A5FF"/>
    <a:srgbClr val="004696"/>
    <a:srgbClr val="F2BA3C"/>
    <a:srgbClr val="E6E6E6"/>
    <a:srgbClr val="CDCDCD"/>
    <a:srgbClr val="59A2C3"/>
    <a:srgbClr val="81B8D1"/>
    <a:srgbClr val="ECECEC"/>
    <a:srgbClr val="CADDE6"/>
    <a:srgbClr val="C9C9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31F27C-FC4F-46F2-87BF-5F5FEECEB1A0}" v="3" dt="2024-11-22T07:29:59.60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varScale="1">
        <p:scale>
          <a:sx n="110" d="100"/>
          <a:sy n="110" d="100"/>
        </p:scale>
        <p:origin x="516"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FD9CFF8-F6BC-441C-A9FB-BBA69742E08F}" type="datetimeFigureOut">
              <a:rPr kumimoji="1" lang="ja-JP" altLang="en-US" smtClean="0"/>
              <a:t>2024/11/29</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E6DDBE2-80EF-431F-9E35-A190F941EC21}" type="slidenum">
              <a:rPr kumimoji="1" lang="ja-JP" altLang="en-US" smtClean="0"/>
              <a:t>‹#›</a:t>
            </a:fld>
            <a:endParaRPr kumimoji="1" lang="ja-JP" altLang="en-US"/>
          </a:p>
        </p:txBody>
      </p:sp>
    </p:spTree>
    <p:extLst>
      <p:ext uri="{BB962C8B-B14F-4D97-AF65-F5344CB8AC3E}">
        <p14:creationId xmlns:p14="http://schemas.microsoft.com/office/powerpoint/2010/main" val="33493430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E6DDBE2-80EF-431F-9E35-A190F941EC21}" type="slidenum">
              <a:rPr kumimoji="1" lang="ja-JP" altLang="en-US" smtClean="0"/>
              <a:t>6</a:t>
            </a:fld>
            <a:endParaRPr kumimoji="1" lang="ja-JP" altLang="en-US"/>
          </a:p>
        </p:txBody>
      </p:sp>
    </p:spTree>
    <p:extLst>
      <p:ext uri="{BB962C8B-B14F-4D97-AF65-F5344CB8AC3E}">
        <p14:creationId xmlns:p14="http://schemas.microsoft.com/office/powerpoint/2010/main" val="3056350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E6DDBE2-80EF-431F-9E35-A190F941EC21}" type="slidenum">
              <a:rPr kumimoji="1" lang="ja-JP" altLang="en-US" smtClean="0"/>
              <a:t>10</a:t>
            </a:fld>
            <a:endParaRPr kumimoji="1" lang="ja-JP" altLang="en-US"/>
          </a:p>
        </p:txBody>
      </p:sp>
    </p:spTree>
    <p:extLst>
      <p:ext uri="{BB962C8B-B14F-4D97-AF65-F5344CB8AC3E}">
        <p14:creationId xmlns:p14="http://schemas.microsoft.com/office/powerpoint/2010/main" val="2810682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4E6DDBE2-80EF-431F-9E35-A190F941EC21}" type="slidenum">
              <a:rPr kumimoji="1" lang="ja-JP" altLang="en-US" smtClean="0"/>
              <a:t>17</a:t>
            </a:fld>
            <a:endParaRPr kumimoji="1" lang="ja-JP" altLang="en-US"/>
          </a:p>
        </p:txBody>
      </p:sp>
    </p:spTree>
    <p:extLst>
      <p:ext uri="{BB962C8B-B14F-4D97-AF65-F5344CB8AC3E}">
        <p14:creationId xmlns:p14="http://schemas.microsoft.com/office/powerpoint/2010/main" val="2050637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4E6DDBE2-80EF-431F-9E35-A190F941EC21}" type="slidenum">
              <a:rPr kumimoji="1" lang="ja-JP" altLang="en-US" smtClean="0"/>
              <a:t>20</a:t>
            </a:fld>
            <a:endParaRPr kumimoji="1" lang="ja-JP" altLang="en-US"/>
          </a:p>
        </p:txBody>
      </p:sp>
    </p:spTree>
    <p:extLst>
      <p:ext uri="{BB962C8B-B14F-4D97-AF65-F5344CB8AC3E}">
        <p14:creationId xmlns:p14="http://schemas.microsoft.com/office/powerpoint/2010/main" val="42290446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4E6DDBE2-80EF-431F-9E35-A190F941EC21}" type="slidenum">
              <a:rPr kumimoji="1" lang="ja-JP" altLang="en-US" smtClean="0"/>
              <a:t>22</a:t>
            </a:fld>
            <a:endParaRPr kumimoji="1" lang="ja-JP" altLang="en-US"/>
          </a:p>
        </p:txBody>
      </p:sp>
    </p:spTree>
    <p:extLst>
      <p:ext uri="{BB962C8B-B14F-4D97-AF65-F5344CB8AC3E}">
        <p14:creationId xmlns:p14="http://schemas.microsoft.com/office/powerpoint/2010/main" val="665700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4E6DDBE2-80EF-431F-9E35-A190F941EC21}" type="slidenum">
              <a:rPr kumimoji="1" lang="ja-JP" altLang="en-US" smtClean="0"/>
              <a:t>25</a:t>
            </a:fld>
            <a:endParaRPr kumimoji="1" lang="ja-JP" altLang="en-US"/>
          </a:p>
        </p:txBody>
      </p:sp>
    </p:spTree>
    <p:extLst>
      <p:ext uri="{BB962C8B-B14F-4D97-AF65-F5344CB8AC3E}">
        <p14:creationId xmlns:p14="http://schemas.microsoft.com/office/powerpoint/2010/main" val="4275698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7A7E752C-1704-3EF7-E7CC-E19000CB319C}"/>
              </a:ext>
            </a:extLst>
          </p:cNvPr>
          <p:cNvSpPr/>
          <p:nvPr userDrawn="1"/>
        </p:nvSpPr>
        <p:spPr>
          <a:xfrm>
            <a:off x="0" y="-30851"/>
            <a:ext cx="12192000" cy="6888851"/>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1C13ED03-B060-1AFE-565B-EA3EFECF4448}"/>
              </a:ext>
            </a:extLst>
          </p:cNvPr>
          <p:cNvSpPr/>
          <p:nvPr userDrawn="1"/>
        </p:nvSpPr>
        <p:spPr>
          <a:xfrm>
            <a:off x="230659" y="164757"/>
            <a:ext cx="11730682" cy="6477831"/>
          </a:xfrm>
          <a:prstGeom prst="roundRect">
            <a:avLst>
              <a:gd name="adj" fmla="val 239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7D0FEC4A-B2AB-B719-C615-873A2800F14C}"/>
              </a:ext>
            </a:extLst>
          </p:cNvPr>
          <p:cNvSpPr>
            <a:spLocks noGrp="1"/>
          </p:cNvSpPr>
          <p:nvPr>
            <p:ph type="ctrTitle"/>
          </p:nvPr>
        </p:nvSpPr>
        <p:spPr>
          <a:xfrm>
            <a:off x="1524000" y="2112069"/>
            <a:ext cx="9144000" cy="2387600"/>
          </a:xfrm>
        </p:spPr>
        <p:txBody>
          <a:bodyPr anchor="b"/>
          <a:lstStyle>
            <a:lvl1pPr algn="ctr">
              <a:defRPr sz="48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147B513-7753-367F-F819-27632BFBE5E7}"/>
              </a:ext>
            </a:extLst>
          </p:cNvPr>
          <p:cNvSpPr>
            <a:spLocks noGrp="1"/>
          </p:cNvSpPr>
          <p:nvPr>
            <p:ph type="subTitle" idx="1"/>
          </p:nvPr>
        </p:nvSpPr>
        <p:spPr>
          <a:xfrm>
            <a:off x="1524000" y="470408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6" name="スライド番号プレースホルダー 5">
            <a:extLst>
              <a:ext uri="{FF2B5EF4-FFF2-40B4-BE49-F238E27FC236}">
                <a16:creationId xmlns:a16="http://schemas.microsoft.com/office/drawing/2014/main" id="{7323B889-DF63-A096-150D-16DAFE22D30F}"/>
              </a:ext>
            </a:extLst>
          </p:cNvPr>
          <p:cNvSpPr>
            <a:spLocks noGrp="1"/>
          </p:cNvSpPr>
          <p:nvPr>
            <p:ph type="sldNum" sz="quarter" idx="12"/>
          </p:nvPr>
        </p:nvSpPr>
        <p:spPr/>
        <p:txBody>
          <a:bodyPr/>
          <a:lstStyle>
            <a:lvl1pPr>
              <a:defRPr>
                <a:solidFill>
                  <a:schemeClr val="bg1"/>
                </a:solidFill>
              </a:defRPr>
            </a:lvl1pPr>
          </a:lstStyle>
          <a:p>
            <a:fld id="{93CC4A1B-1B1A-419F-8873-E2E6AFDD2F63}" type="slidenum">
              <a:rPr lang="ja-JP" altLang="en-US" smtClean="0"/>
              <a:pPr/>
              <a:t>‹#›</a:t>
            </a:fld>
            <a:endParaRPr lang="ja-JP" altLang="en-US"/>
          </a:p>
        </p:txBody>
      </p:sp>
      <p:sp>
        <p:nvSpPr>
          <p:cNvPr id="14" name="正方形/長方形 13">
            <a:extLst>
              <a:ext uri="{FF2B5EF4-FFF2-40B4-BE49-F238E27FC236}">
                <a16:creationId xmlns:a16="http://schemas.microsoft.com/office/drawing/2014/main" id="{37810703-296C-44C9-DAE8-C6B43DEAB680}"/>
              </a:ext>
            </a:extLst>
          </p:cNvPr>
          <p:cNvSpPr/>
          <p:nvPr userDrawn="1"/>
        </p:nvSpPr>
        <p:spPr>
          <a:xfrm>
            <a:off x="1595120" y="4499669"/>
            <a:ext cx="9144000" cy="71120"/>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83231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準（枠な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EB0ACD-3570-7A69-40BE-D0ED1D6B7FF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266D311-00DB-5E44-E45E-709D5B62218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a:extLst>
              <a:ext uri="{FF2B5EF4-FFF2-40B4-BE49-F238E27FC236}">
                <a16:creationId xmlns:a16="http://schemas.microsoft.com/office/drawing/2014/main" id="{B3858954-C63B-8629-49D5-352636030318}"/>
              </a:ext>
            </a:extLst>
          </p:cNvPr>
          <p:cNvSpPr>
            <a:spLocks noGrp="1"/>
          </p:cNvSpPr>
          <p:nvPr>
            <p:ph type="ftr" sz="quarter" idx="11"/>
          </p:nvPr>
        </p:nvSpPr>
        <p:spPr/>
        <p:txBody>
          <a:bodyPr/>
          <a:lstStyle/>
          <a:p>
            <a:r>
              <a:rPr lang="ja-JP" altLang="en-US"/>
              <a:t>食品安全委員会 食品安全関係素材集 </a:t>
            </a:r>
            <a:r>
              <a:rPr lang="en-US" altLang="ja-JP"/>
              <a:t>1.0</a:t>
            </a:r>
            <a:endParaRPr lang="ja-JP" altLang="en-US"/>
          </a:p>
        </p:txBody>
      </p:sp>
      <p:sp>
        <p:nvSpPr>
          <p:cNvPr id="6" name="スライド番号プレースホルダー 5">
            <a:extLst>
              <a:ext uri="{FF2B5EF4-FFF2-40B4-BE49-F238E27FC236}">
                <a16:creationId xmlns:a16="http://schemas.microsoft.com/office/drawing/2014/main" id="{B0D45CED-1A4C-2D90-0C13-365978CCDE6F}"/>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Tree>
    <p:extLst>
      <p:ext uri="{BB962C8B-B14F-4D97-AF65-F5344CB8AC3E}">
        <p14:creationId xmlns:p14="http://schemas.microsoft.com/office/powerpoint/2010/main" val="3323119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76D7B0F-66F8-8B1F-9CBB-8A84D98EEB2F}"/>
              </a:ext>
            </a:extLst>
          </p:cNvPr>
          <p:cNvSpPr/>
          <p:nvPr userDrawn="1"/>
        </p:nvSpPr>
        <p:spPr>
          <a:xfrm>
            <a:off x="0" y="0"/>
            <a:ext cx="12192000" cy="6580414"/>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cxnSp>
        <p:nvCxnSpPr>
          <p:cNvPr id="74" name="直線コネクタ 73">
            <a:extLst>
              <a:ext uri="{FF2B5EF4-FFF2-40B4-BE49-F238E27FC236}">
                <a16:creationId xmlns:a16="http://schemas.microsoft.com/office/drawing/2014/main" id="{2CC5BE40-2A44-7926-0F5C-DD32FA885B6A}"/>
              </a:ext>
            </a:extLst>
          </p:cNvPr>
          <p:cNvCxnSpPr>
            <a:cxnSpLocks/>
          </p:cNvCxnSpPr>
          <p:nvPr userDrawn="1"/>
        </p:nvCxnSpPr>
        <p:spPr>
          <a:xfrm>
            <a:off x="11840866" y="689596"/>
            <a:ext cx="351134" cy="0"/>
          </a:xfrm>
          <a:prstGeom prst="line">
            <a:avLst/>
          </a:prstGeom>
          <a:ln w="38100">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75" name="正方形/長方形 74">
            <a:extLst>
              <a:ext uri="{FF2B5EF4-FFF2-40B4-BE49-F238E27FC236}">
                <a16:creationId xmlns:a16="http://schemas.microsoft.com/office/drawing/2014/main" id="{1AA30417-3196-5F00-3311-B2BD6D20153C}"/>
              </a:ext>
            </a:extLst>
          </p:cNvPr>
          <p:cNvSpPr/>
          <p:nvPr userDrawn="1"/>
        </p:nvSpPr>
        <p:spPr>
          <a:xfrm>
            <a:off x="11868636" y="4857429"/>
            <a:ext cx="324000" cy="1739439"/>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706988C2-8012-9ECF-DD5F-355D27693E94}"/>
              </a:ext>
            </a:extLst>
          </p:cNvPr>
          <p:cNvSpPr/>
          <p:nvPr userDrawn="1"/>
        </p:nvSpPr>
        <p:spPr>
          <a:xfrm>
            <a:off x="11868636" y="2703415"/>
            <a:ext cx="324000" cy="1442927"/>
          </a:xfrm>
          <a:prstGeom prst="rect">
            <a:avLst/>
          </a:prstGeom>
          <a:solidFill>
            <a:srgbClr val="E8E8E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 name="直線コネクタ 76">
            <a:extLst>
              <a:ext uri="{FF2B5EF4-FFF2-40B4-BE49-F238E27FC236}">
                <a16:creationId xmlns:a16="http://schemas.microsoft.com/office/drawing/2014/main" id="{B79CC56D-5DED-2797-AA27-F49C628DA7C0}"/>
              </a:ext>
            </a:extLst>
          </p:cNvPr>
          <p:cNvCxnSpPr/>
          <p:nvPr userDrawn="1"/>
        </p:nvCxnSpPr>
        <p:spPr>
          <a:xfrm>
            <a:off x="11870871" y="187547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78" name="直線コネクタ 77">
            <a:extLst>
              <a:ext uri="{FF2B5EF4-FFF2-40B4-BE49-F238E27FC236}">
                <a16:creationId xmlns:a16="http://schemas.microsoft.com/office/drawing/2014/main" id="{13901352-F00C-C1D1-F04F-020F3A9D4A5E}"/>
              </a:ext>
            </a:extLst>
          </p:cNvPr>
          <p:cNvCxnSpPr/>
          <p:nvPr userDrawn="1"/>
        </p:nvCxnSpPr>
        <p:spPr>
          <a:xfrm>
            <a:off x="11870871" y="48631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79" name="直線コネクタ 78">
            <a:extLst>
              <a:ext uri="{FF2B5EF4-FFF2-40B4-BE49-F238E27FC236}">
                <a16:creationId xmlns:a16="http://schemas.microsoft.com/office/drawing/2014/main" id="{34B0A7EB-D795-7909-00EF-9A81D724DD6B}"/>
              </a:ext>
            </a:extLst>
          </p:cNvPr>
          <p:cNvCxnSpPr/>
          <p:nvPr userDrawn="1"/>
        </p:nvCxnSpPr>
        <p:spPr>
          <a:xfrm>
            <a:off x="11870871" y="2708350"/>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80" name="直線コネクタ 79">
            <a:extLst>
              <a:ext uri="{FF2B5EF4-FFF2-40B4-BE49-F238E27FC236}">
                <a16:creationId xmlns:a16="http://schemas.microsoft.com/office/drawing/2014/main" id="{C1B28DC2-7B17-C33E-ADC2-6261B561D7DF}"/>
              </a:ext>
            </a:extLst>
          </p:cNvPr>
          <p:cNvCxnSpPr/>
          <p:nvPr userDrawn="1"/>
        </p:nvCxnSpPr>
        <p:spPr>
          <a:xfrm>
            <a:off x="11870871" y="3187681"/>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81" name="直線コネクタ 80">
            <a:extLst>
              <a:ext uri="{FF2B5EF4-FFF2-40B4-BE49-F238E27FC236}">
                <a16:creationId xmlns:a16="http://schemas.microsoft.com/office/drawing/2014/main" id="{7456F4A9-BEF3-25B8-3EDD-AD870E1FC077}"/>
              </a:ext>
            </a:extLst>
          </p:cNvPr>
          <p:cNvCxnSpPr/>
          <p:nvPr userDrawn="1"/>
        </p:nvCxnSpPr>
        <p:spPr>
          <a:xfrm>
            <a:off x="11870871" y="689596"/>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82" name="テキスト ボックス 81">
            <a:extLst>
              <a:ext uri="{FF2B5EF4-FFF2-40B4-BE49-F238E27FC236}">
                <a16:creationId xmlns:a16="http://schemas.microsoft.com/office/drawing/2014/main" id="{E022B21A-EEE3-1630-2CCE-4EE0C5E5B9B5}"/>
              </a:ext>
            </a:extLst>
          </p:cNvPr>
          <p:cNvSpPr txBox="1"/>
          <p:nvPr userDrawn="1"/>
        </p:nvSpPr>
        <p:spPr>
          <a:xfrm>
            <a:off x="11843517" y="732470"/>
            <a:ext cx="346249" cy="1095813"/>
          </a:xfrm>
          <a:prstGeom prst="rect">
            <a:avLst/>
          </a:prstGeom>
          <a:noFill/>
        </p:spPr>
        <p:txBody>
          <a:bodyPr vert="eaVert" wrap="none" rtlCol="0">
            <a:spAutoFit/>
          </a:bodyPr>
          <a:lstStyle/>
          <a:p>
            <a:r>
              <a:rPr kumimoji="1" lang="ja-JP" altLang="en-US" sz="1050"/>
              <a:t>リスクアナリシス</a:t>
            </a:r>
            <a:endParaRPr kumimoji="1" lang="en-US" altLang="ja-JP" sz="1050"/>
          </a:p>
        </p:txBody>
      </p:sp>
      <p:cxnSp>
        <p:nvCxnSpPr>
          <p:cNvPr id="83" name="直線コネクタ 82">
            <a:extLst>
              <a:ext uri="{FF2B5EF4-FFF2-40B4-BE49-F238E27FC236}">
                <a16:creationId xmlns:a16="http://schemas.microsoft.com/office/drawing/2014/main" id="{5E77C726-5A90-41E8-1791-0C0DC9279405}"/>
              </a:ext>
            </a:extLst>
          </p:cNvPr>
          <p:cNvCxnSpPr>
            <a:cxnSpLocks/>
          </p:cNvCxnSpPr>
          <p:nvPr userDrawn="1"/>
        </p:nvCxnSpPr>
        <p:spPr>
          <a:xfrm>
            <a:off x="11870871" y="36670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84" name="テキスト ボックス 83">
            <a:extLst>
              <a:ext uri="{FF2B5EF4-FFF2-40B4-BE49-F238E27FC236}">
                <a16:creationId xmlns:a16="http://schemas.microsoft.com/office/drawing/2014/main" id="{E670CD31-9DCB-2E71-9BBC-CBD6CA631F2E}"/>
              </a:ext>
            </a:extLst>
          </p:cNvPr>
          <p:cNvSpPr txBox="1"/>
          <p:nvPr userDrawn="1"/>
        </p:nvSpPr>
        <p:spPr>
          <a:xfrm>
            <a:off x="11840866" y="1918670"/>
            <a:ext cx="346249" cy="741550"/>
          </a:xfrm>
          <a:prstGeom prst="rect">
            <a:avLst/>
          </a:prstGeom>
          <a:noFill/>
        </p:spPr>
        <p:txBody>
          <a:bodyPr vert="eaVert" wrap="none" rtlCol="0">
            <a:spAutoFit/>
          </a:bodyPr>
          <a:lstStyle/>
          <a:p>
            <a:r>
              <a:rPr kumimoji="1" lang="ja-JP" altLang="en-US" sz="1050"/>
              <a:t>リスク評価</a:t>
            </a:r>
          </a:p>
        </p:txBody>
      </p:sp>
      <p:sp>
        <p:nvSpPr>
          <p:cNvPr id="85" name="テキスト ボックス 84">
            <a:extLst>
              <a:ext uri="{FF2B5EF4-FFF2-40B4-BE49-F238E27FC236}">
                <a16:creationId xmlns:a16="http://schemas.microsoft.com/office/drawing/2014/main" id="{97700616-13F5-9724-EE9F-56E5D49854A9}"/>
              </a:ext>
            </a:extLst>
          </p:cNvPr>
          <p:cNvSpPr txBox="1"/>
          <p:nvPr userDrawn="1"/>
        </p:nvSpPr>
        <p:spPr>
          <a:xfrm>
            <a:off x="11802640" y="2753957"/>
            <a:ext cx="369332" cy="400110"/>
          </a:xfrm>
          <a:prstGeom prst="rect">
            <a:avLst/>
          </a:prstGeom>
          <a:noFill/>
        </p:spPr>
        <p:txBody>
          <a:bodyPr vert="eaVert" wrap="none" rtlCol="0">
            <a:spAutoFit/>
          </a:bodyPr>
          <a:lstStyle/>
          <a:p>
            <a:pPr algn="ctr"/>
            <a:r>
              <a:rPr kumimoji="1" lang="ja-JP" altLang="en-US" sz="600"/>
              <a:t>健康影響</a:t>
            </a:r>
            <a:br>
              <a:rPr kumimoji="1" lang="en-US" altLang="ja-JP" sz="600"/>
            </a:br>
            <a:r>
              <a:rPr kumimoji="1" lang="ja-JP" altLang="en-US" sz="600"/>
              <a:t>（毒性）</a:t>
            </a:r>
            <a:endParaRPr kumimoji="1" lang="en-US" altLang="ja-JP" sz="800"/>
          </a:p>
        </p:txBody>
      </p:sp>
      <p:sp>
        <p:nvSpPr>
          <p:cNvPr id="86" name="テキスト ボックス 85">
            <a:extLst>
              <a:ext uri="{FF2B5EF4-FFF2-40B4-BE49-F238E27FC236}">
                <a16:creationId xmlns:a16="http://schemas.microsoft.com/office/drawing/2014/main" id="{BEE7BA60-D311-94DC-7B45-A35C5E73013C}"/>
              </a:ext>
            </a:extLst>
          </p:cNvPr>
          <p:cNvSpPr txBox="1"/>
          <p:nvPr userDrawn="1"/>
        </p:nvSpPr>
        <p:spPr>
          <a:xfrm>
            <a:off x="11891818" y="3295585"/>
            <a:ext cx="276999" cy="246221"/>
          </a:xfrm>
          <a:prstGeom prst="rect">
            <a:avLst/>
          </a:prstGeom>
          <a:noFill/>
        </p:spPr>
        <p:txBody>
          <a:bodyPr vert="eaVert" wrap="none" rtlCol="0">
            <a:spAutoFit/>
          </a:bodyPr>
          <a:lstStyle/>
          <a:p>
            <a:pPr algn="ctr"/>
            <a:r>
              <a:rPr kumimoji="1" lang="ja-JP" altLang="en-US" sz="600"/>
              <a:t>疫学</a:t>
            </a:r>
            <a:endParaRPr kumimoji="1" lang="en-US" altLang="ja-JP" sz="600"/>
          </a:p>
        </p:txBody>
      </p:sp>
      <p:sp>
        <p:nvSpPr>
          <p:cNvPr id="87" name="テキスト ボックス 86">
            <a:extLst>
              <a:ext uri="{FF2B5EF4-FFF2-40B4-BE49-F238E27FC236}">
                <a16:creationId xmlns:a16="http://schemas.microsoft.com/office/drawing/2014/main" id="{4F6CF358-0111-88F0-9B7A-AC5270F3EFC7}"/>
              </a:ext>
            </a:extLst>
          </p:cNvPr>
          <p:cNvSpPr txBox="1"/>
          <p:nvPr userDrawn="1"/>
        </p:nvSpPr>
        <p:spPr>
          <a:xfrm>
            <a:off x="11840866" y="4204945"/>
            <a:ext cx="346249" cy="605294"/>
          </a:xfrm>
          <a:prstGeom prst="rect">
            <a:avLst/>
          </a:prstGeom>
          <a:noFill/>
        </p:spPr>
        <p:txBody>
          <a:bodyPr vert="eaVert" wrap="none" rtlCol="0">
            <a:spAutoFit/>
          </a:bodyPr>
          <a:lstStyle/>
          <a:p>
            <a:r>
              <a:rPr kumimoji="1" lang="ja-JP" altLang="en-US" sz="1050"/>
              <a:t>ハザード</a:t>
            </a:r>
          </a:p>
        </p:txBody>
      </p:sp>
      <p:sp>
        <p:nvSpPr>
          <p:cNvPr id="88" name="テキスト ボックス 87">
            <a:extLst>
              <a:ext uri="{FF2B5EF4-FFF2-40B4-BE49-F238E27FC236}">
                <a16:creationId xmlns:a16="http://schemas.microsoft.com/office/drawing/2014/main" id="{BBAC5A84-F159-D84A-E1D2-094BA2DD50E3}"/>
              </a:ext>
            </a:extLst>
          </p:cNvPr>
          <p:cNvSpPr txBox="1"/>
          <p:nvPr userDrawn="1"/>
        </p:nvSpPr>
        <p:spPr>
          <a:xfrm>
            <a:off x="11817783" y="3722141"/>
            <a:ext cx="369332" cy="348813"/>
          </a:xfrm>
          <a:prstGeom prst="rect">
            <a:avLst/>
          </a:prstGeom>
          <a:noFill/>
        </p:spPr>
        <p:txBody>
          <a:bodyPr vert="eaVert" wrap="none" rtlCol="0">
            <a:spAutoFit/>
          </a:bodyPr>
          <a:lstStyle/>
          <a:p>
            <a:pPr algn="ctr"/>
            <a:r>
              <a:rPr kumimoji="1" lang="ja-JP" altLang="en-US" sz="600"/>
              <a:t>分析法</a:t>
            </a:r>
            <a:endParaRPr kumimoji="1" lang="en-US" altLang="ja-JP" sz="600"/>
          </a:p>
          <a:p>
            <a:pPr algn="ctr"/>
            <a:r>
              <a:rPr kumimoji="1" lang="ja-JP" altLang="en-US" sz="600"/>
              <a:t>単位 等</a:t>
            </a:r>
            <a:endParaRPr kumimoji="1" lang="en-US" altLang="ja-JP" sz="600"/>
          </a:p>
        </p:txBody>
      </p:sp>
      <p:cxnSp>
        <p:nvCxnSpPr>
          <p:cNvPr id="89" name="直線コネクタ 88">
            <a:extLst>
              <a:ext uri="{FF2B5EF4-FFF2-40B4-BE49-F238E27FC236}">
                <a16:creationId xmlns:a16="http://schemas.microsoft.com/office/drawing/2014/main" id="{0245B4DB-599D-B8E3-D509-CFB3F1B97623}"/>
              </a:ext>
            </a:extLst>
          </p:cNvPr>
          <p:cNvCxnSpPr>
            <a:cxnSpLocks/>
          </p:cNvCxnSpPr>
          <p:nvPr userDrawn="1"/>
        </p:nvCxnSpPr>
        <p:spPr>
          <a:xfrm>
            <a:off x="11870871" y="414634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90" name="直線コネクタ 89">
            <a:extLst>
              <a:ext uri="{FF2B5EF4-FFF2-40B4-BE49-F238E27FC236}">
                <a16:creationId xmlns:a16="http://schemas.microsoft.com/office/drawing/2014/main" id="{BC686A0A-BA09-F097-EBBD-9B48A1647CCE}"/>
              </a:ext>
            </a:extLst>
          </p:cNvPr>
          <p:cNvCxnSpPr/>
          <p:nvPr userDrawn="1"/>
        </p:nvCxnSpPr>
        <p:spPr>
          <a:xfrm>
            <a:off x="11870871" y="532329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91" name="直線コネクタ 90">
            <a:extLst>
              <a:ext uri="{FF2B5EF4-FFF2-40B4-BE49-F238E27FC236}">
                <a16:creationId xmlns:a16="http://schemas.microsoft.com/office/drawing/2014/main" id="{160B68B8-B7D7-1B57-AEB7-0D62142ADB89}"/>
              </a:ext>
            </a:extLst>
          </p:cNvPr>
          <p:cNvCxnSpPr>
            <a:cxnSpLocks/>
          </p:cNvCxnSpPr>
          <p:nvPr userDrawn="1"/>
        </p:nvCxnSpPr>
        <p:spPr>
          <a:xfrm>
            <a:off x="11870871" y="5700459"/>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92" name="テキスト ボックス 91">
            <a:extLst>
              <a:ext uri="{FF2B5EF4-FFF2-40B4-BE49-F238E27FC236}">
                <a16:creationId xmlns:a16="http://schemas.microsoft.com/office/drawing/2014/main" id="{16F67B75-42FB-B917-37DF-CDC5CCFA4707}"/>
              </a:ext>
            </a:extLst>
          </p:cNvPr>
          <p:cNvSpPr txBox="1"/>
          <p:nvPr userDrawn="1"/>
        </p:nvSpPr>
        <p:spPr>
          <a:xfrm>
            <a:off x="11891818" y="4889567"/>
            <a:ext cx="276999" cy="400110"/>
          </a:xfrm>
          <a:prstGeom prst="rect">
            <a:avLst/>
          </a:prstGeom>
          <a:noFill/>
        </p:spPr>
        <p:txBody>
          <a:bodyPr vert="eaVert" wrap="none" rtlCol="0">
            <a:spAutoFit/>
          </a:bodyPr>
          <a:lstStyle/>
          <a:p>
            <a:pPr algn="ctr"/>
            <a:r>
              <a:rPr kumimoji="1" lang="ja-JP" altLang="en-US" sz="600"/>
              <a:t>化学物質</a:t>
            </a:r>
            <a:endParaRPr kumimoji="1" lang="en-US" altLang="ja-JP" sz="800"/>
          </a:p>
        </p:txBody>
      </p:sp>
      <p:sp>
        <p:nvSpPr>
          <p:cNvPr id="93" name="テキスト ボックス 92">
            <a:extLst>
              <a:ext uri="{FF2B5EF4-FFF2-40B4-BE49-F238E27FC236}">
                <a16:creationId xmlns:a16="http://schemas.microsoft.com/office/drawing/2014/main" id="{1F5DBD65-3603-7F37-A324-D5FA9F071227}"/>
              </a:ext>
            </a:extLst>
          </p:cNvPr>
          <p:cNvSpPr txBox="1"/>
          <p:nvPr userDrawn="1"/>
        </p:nvSpPr>
        <p:spPr>
          <a:xfrm>
            <a:off x="11891818" y="5390789"/>
            <a:ext cx="276999" cy="246221"/>
          </a:xfrm>
          <a:prstGeom prst="rect">
            <a:avLst/>
          </a:prstGeom>
          <a:noFill/>
        </p:spPr>
        <p:txBody>
          <a:bodyPr vert="eaVert" wrap="none" rtlCol="0">
            <a:spAutoFit/>
          </a:bodyPr>
          <a:lstStyle/>
          <a:p>
            <a:pPr algn="ctr"/>
            <a:r>
              <a:rPr kumimoji="1" lang="ja-JP" altLang="en-US" sz="600"/>
              <a:t>生物</a:t>
            </a:r>
            <a:endParaRPr kumimoji="1" lang="en-US" altLang="ja-JP" sz="600"/>
          </a:p>
        </p:txBody>
      </p:sp>
      <p:sp>
        <p:nvSpPr>
          <p:cNvPr id="94" name="テキスト ボックス 93">
            <a:extLst>
              <a:ext uri="{FF2B5EF4-FFF2-40B4-BE49-F238E27FC236}">
                <a16:creationId xmlns:a16="http://schemas.microsoft.com/office/drawing/2014/main" id="{EC256548-61FC-5A1B-3E80-2A3396BB1B96}"/>
              </a:ext>
            </a:extLst>
          </p:cNvPr>
          <p:cNvSpPr txBox="1"/>
          <p:nvPr userDrawn="1"/>
        </p:nvSpPr>
        <p:spPr>
          <a:xfrm>
            <a:off x="11891818" y="5763909"/>
            <a:ext cx="276999" cy="323165"/>
          </a:xfrm>
          <a:prstGeom prst="rect">
            <a:avLst/>
          </a:prstGeom>
          <a:noFill/>
        </p:spPr>
        <p:txBody>
          <a:bodyPr vert="eaVert" wrap="none" rtlCol="0">
            <a:spAutoFit/>
          </a:bodyPr>
          <a:lstStyle/>
          <a:p>
            <a:pPr algn="ctr"/>
            <a:r>
              <a:rPr kumimoji="1" lang="ja-JP" altLang="en-US" sz="600"/>
              <a:t>新食品</a:t>
            </a:r>
            <a:endParaRPr kumimoji="1" lang="en-US" altLang="ja-JP" sz="600"/>
          </a:p>
        </p:txBody>
      </p:sp>
      <p:cxnSp>
        <p:nvCxnSpPr>
          <p:cNvPr id="95" name="直線コネクタ 94">
            <a:extLst>
              <a:ext uri="{FF2B5EF4-FFF2-40B4-BE49-F238E27FC236}">
                <a16:creationId xmlns:a16="http://schemas.microsoft.com/office/drawing/2014/main" id="{AD6FA940-CFA8-E1D9-9D0F-4A41968D1894}"/>
              </a:ext>
            </a:extLst>
          </p:cNvPr>
          <p:cNvCxnSpPr>
            <a:cxnSpLocks/>
          </p:cNvCxnSpPr>
          <p:nvPr userDrawn="1"/>
        </p:nvCxnSpPr>
        <p:spPr>
          <a:xfrm>
            <a:off x="11870871" y="6133166"/>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96" name="テキスト ボックス 95">
            <a:extLst>
              <a:ext uri="{FF2B5EF4-FFF2-40B4-BE49-F238E27FC236}">
                <a16:creationId xmlns:a16="http://schemas.microsoft.com/office/drawing/2014/main" id="{BF88DE08-B1CF-A4DC-3C4B-2CCC4F5D62B7}"/>
              </a:ext>
            </a:extLst>
          </p:cNvPr>
          <p:cNvSpPr txBox="1"/>
          <p:nvPr userDrawn="1"/>
        </p:nvSpPr>
        <p:spPr>
          <a:xfrm>
            <a:off x="11817783" y="6180357"/>
            <a:ext cx="369332" cy="323165"/>
          </a:xfrm>
          <a:prstGeom prst="rect">
            <a:avLst/>
          </a:prstGeom>
          <a:noFill/>
        </p:spPr>
        <p:txBody>
          <a:bodyPr vert="eaVert" wrap="none" rtlCol="0">
            <a:spAutoFit/>
          </a:bodyPr>
          <a:lstStyle/>
          <a:p>
            <a:pPr algn="ctr"/>
            <a:r>
              <a:rPr kumimoji="1" lang="ja-JP" altLang="en-US" sz="600"/>
              <a:t>放射性</a:t>
            </a:r>
            <a:endParaRPr kumimoji="1" lang="en-US" altLang="ja-JP" sz="600"/>
          </a:p>
          <a:p>
            <a:pPr algn="ctr"/>
            <a:r>
              <a:rPr kumimoji="1" lang="ja-JP" altLang="en-US" sz="600"/>
              <a:t>物質</a:t>
            </a:r>
            <a:endParaRPr kumimoji="1" lang="en-US" altLang="ja-JP" sz="600"/>
          </a:p>
        </p:txBody>
      </p:sp>
      <p:sp>
        <p:nvSpPr>
          <p:cNvPr id="8" name="正方形/長方形 7">
            <a:extLst>
              <a:ext uri="{FF2B5EF4-FFF2-40B4-BE49-F238E27FC236}">
                <a16:creationId xmlns:a16="http://schemas.microsoft.com/office/drawing/2014/main" id="{88625E64-534A-0E87-BF8B-43D7129D6C3D}"/>
              </a:ext>
            </a:extLst>
          </p:cNvPr>
          <p:cNvSpPr/>
          <p:nvPr userDrawn="1"/>
        </p:nvSpPr>
        <p:spPr>
          <a:xfrm>
            <a:off x="0" y="6549564"/>
            <a:ext cx="12192000" cy="61235"/>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1022890D-6D96-7CD3-1152-24BF6F5FD159}"/>
              </a:ext>
            </a:extLst>
          </p:cNvPr>
          <p:cNvSpPr>
            <a:spLocks noGrp="1"/>
          </p:cNvSpPr>
          <p:nvPr>
            <p:ph type="title"/>
          </p:nvPr>
        </p:nvSpPr>
        <p:spPr>
          <a:xfrm>
            <a:off x="831850" y="1709738"/>
            <a:ext cx="10515600" cy="2852737"/>
          </a:xfrm>
        </p:spPr>
        <p:txBody>
          <a:bodyPr anchor="b"/>
          <a:lstStyle>
            <a:lvl1pPr>
              <a:defRPr sz="48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437E9B0-5C40-B48C-B70B-E4BA50FCC13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5" name="フッター プレースホルダー 4">
            <a:extLst>
              <a:ext uri="{FF2B5EF4-FFF2-40B4-BE49-F238E27FC236}">
                <a16:creationId xmlns:a16="http://schemas.microsoft.com/office/drawing/2014/main" id="{29DB61A8-5D3D-7C58-3FE6-2F43DA532CB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7115D63-BB19-23C9-CE6B-FC5BC740920B}"/>
              </a:ext>
            </a:extLst>
          </p:cNvPr>
          <p:cNvSpPr>
            <a:spLocks noGrp="1"/>
          </p:cNvSpPr>
          <p:nvPr>
            <p:ph type="sldNum" sz="quarter" idx="12"/>
          </p:nvPr>
        </p:nvSpPr>
        <p:spPr/>
        <p:txBody>
          <a:bodyPr/>
          <a:lstStyle/>
          <a:p>
            <a:fld id="{93CC4A1B-1B1A-419F-8873-E2E6AFDD2F63}" type="slidenum">
              <a:rPr kumimoji="1" lang="ja-JP" altLang="en-US" smtClean="0"/>
              <a:t>‹#›</a:t>
            </a:fld>
            <a:endParaRPr kumimoji="1" lang="ja-JP" altLang="en-US"/>
          </a:p>
        </p:txBody>
      </p:sp>
    </p:spTree>
    <p:extLst>
      <p:ext uri="{BB962C8B-B14F-4D97-AF65-F5344CB8AC3E}">
        <p14:creationId xmlns:p14="http://schemas.microsoft.com/office/powerpoint/2010/main" val="6169102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447BA70-29A6-A548-B3F3-C42E14F80CDD}"/>
              </a:ext>
            </a:extLst>
          </p:cNvPr>
          <p:cNvSpPr>
            <a:spLocks noGrp="1"/>
          </p:cNvSpPr>
          <p:nvPr>
            <p:ph type="title"/>
          </p:nvPr>
        </p:nvSpPr>
        <p:spPr>
          <a:xfrm>
            <a:off x="481914" y="88944"/>
            <a:ext cx="11228172" cy="568312"/>
          </a:xfrm>
          <a:prstGeom prst="rect">
            <a:avLst/>
          </a:prstGeom>
        </p:spPr>
        <p:txBody>
          <a:bodyPr vert="horz" lIns="91440" tIns="45720" rIns="91440" bIns="45720" rtlCol="0" anchor="ctr">
            <a:no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A2623B4-38AA-24DE-C66D-BF7C71E21BAE}"/>
              </a:ext>
            </a:extLst>
          </p:cNvPr>
          <p:cNvSpPr>
            <a:spLocks noGrp="1"/>
          </p:cNvSpPr>
          <p:nvPr>
            <p:ph type="body" idx="1"/>
          </p:nvPr>
        </p:nvSpPr>
        <p:spPr>
          <a:xfrm>
            <a:off x="453081" y="947064"/>
            <a:ext cx="11228173" cy="551905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a:t>レベル</a:t>
            </a:r>
          </a:p>
        </p:txBody>
      </p:sp>
      <p:sp>
        <p:nvSpPr>
          <p:cNvPr id="5" name="フッター プレースホルダー 4">
            <a:extLst>
              <a:ext uri="{FF2B5EF4-FFF2-40B4-BE49-F238E27FC236}">
                <a16:creationId xmlns:a16="http://schemas.microsoft.com/office/drawing/2014/main" id="{30245ADD-3F5D-DDDF-8B4B-A0B79636EB92}"/>
              </a:ext>
            </a:extLst>
          </p:cNvPr>
          <p:cNvSpPr>
            <a:spLocks noGrp="1"/>
          </p:cNvSpPr>
          <p:nvPr>
            <p:ph type="ftr" sz="quarter" idx="3"/>
          </p:nvPr>
        </p:nvSpPr>
        <p:spPr>
          <a:xfrm>
            <a:off x="4555671" y="6653893"/>
            <a:ext cx="4114800" cy="173718"/>
          </a:xfrm>
          <a:prstGeom prst="rect">
            <a:avLst/>
          </a:prstGeom>
        </p:spPr>
        <p:txBody>
          <a:bodyPr vert="horz" lIns="91440" tIns="45720" rIns="91440" bIns="45720" rtlCol="0" anchor="ctr"/>
          <a:lstStyle>
            <a:lvl1pPr algn="l">
              <a:defRPr sz="1050">
                <a:solidFill>
                  <a:schemeClr val="tx1">
                    <a:lumMod val="95000"/>
                    <a:lumOff val="5000"/>
                  </a:schemeClr>
                </a:solidFill>
              </a:defRPr>
            </a:lvl1pPr>
          </a:lstStyle>
          <a:p>
            <a:endParaRPr lang="ja-JP" altLang="en-US"/>
          </a:p>
        </p:txBody>
      </p:sp>
      <p:sp>
        <p:nvSpPr>
          <p:cNvPr id="6" name="スライド番号プレースホルダー 5">
            <a:extLst>
              <a:ext uri="{FF2B5EF4-FFF2-40B4-BE49-F238E27FC236}">
                <a16:creationId xmlns:a16="http://schemas.microsoft.com/office/drawing/2014/main" id="{457A4336-3601-73B2-B618-ABDBACA90D89}"/>
              </a:ext>
            </a:extLst>
          </p:cNvPr>
          <p:cNvSpPr>
            <a:spLocks noGrp="1"/>
          </p:cNvSpPr>
          <p:nvPr>
            <p:ph type="sldNum" sz="quarter" idx="4"/>
          </p:nvPr>
        </p:nvSpPr>
        <p:spPr>
          <a:xfrm>
            <a:off x="9448800" y="6642588"/>
            <a:ext cx="2743200" cy="215412"/>
          </a:xfrm>
          <a:prstGeom prst="rect">
            <a:avLst/>
          </a:prstGeom>
        </p:spPr>
        <p:txBody>
          <a:bodyPr vert="horz" lIns="91440" tIns="45720" rIns="91440" bIns="45720" rtlCol="0" anchor="ctr"/>
          <a:lstStyle>
            <a:lvl1pPr algn="r">
              <a:defRPr sz="1050">
                <a:solidFill>
                  <a:schemeClr val="tx1">
                    <a:lumMod val="95000"/>
                    <a:lumOff val="5000"/>
                  </a:schemeClr>
                </a:solidFill>
              </a:defRPr>
            </a:lvl1pPr>
          </a:lstStyle>
          <a:p>
            <a:fld id="{93CC4A1B-1B1A-419F-8873-E2E6AFDD2F63}" type="slidenum">
              <a:rPr lang="ja-JP" altLang="en-US" smtClean="0"/>
              <a:pPr/>
              <a:t>‹#›</a:t>
            </a:fld>
            <a:endParaRPr lang="ja-JP" altLang="en-US"/>
          </a:p>
        </p:txBody>
      </p:sp>
      <p:cxnSp>
        <p:nvCxnSpPr>
          <p:cNvPr id="26" name="直線コネクタ 25">
            <a:extLst>
              <a:ext uri="{FF2B5EF4-FFF2-40B4-BE49-F238E27FC236}">
                <a16:creationId xmlns:a16="http://schemas.microsoft.com/office/drawing/2014/main" id="{C21D1B83-0BC9-7EA9-7DDB-2AD7C1AE1627}"/>
              </a:ext>
            </a:extLst>
          </p:cNvPr>
          <p:cNvCxnSpPr>
            <a:cxnSpLocks/>
          </p:cNvCxnSpPr>
          <p:nvPr userDrawn="1"/>
        </p:nvCxnSpPr>
        <p:spPr>
          <a:xfrm>
            <a:off x="-4885" y="6642588"/>
            <a:ext cx="12192000"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28" name="テキスト ボックス 27">
            <a:extLst>
              <a:ext uri="{FF2B5EF4-FFF2-40B4-BE49-F238E27FC236}">
                <a16:creationId xmlns:a16="http://schemas.microsoft.com/office/drawing/2014/main" id="{46DC2567-1A62-63D4-7E25-7CA889562A81}"/>
              </a:ext>
            </a:extLst>
          </p:cNvPr>
          <p:cNvSpPr txBox="1"/>
          <p:nvPr userDrawn="1"/>
        </p:nvSpPr>
        <p:spPr>
          <a:xfrm>
            <a:off x="0" y="6611794"/>
            <a:ext cx="2792752"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t>食品安全委員会 食品安全関係素材集 （</a:t>
            </a:r>
            <a:r>
              <a:rPr lang="en-US" altLang="ja-JP" sz="1050" dirty="0"/>
              <a:t>1. 1</a:t>
            </a:r>
            <a:r>
              <a:rPr lang="ja-JP" altLang="en-US" sz="1050" dirty="0"/>
              <a:t>）</a:t>
            </a:r>
          </a:p>
        </p:txBody>
      </p:sp>
      <p:sp>
        <p:nvSpPr>
          <p:cNvPr id="29" name="正方形/長方形 28">
            <a:extLst>
              <a:ext uri="{FF2B5EF4-FFF2-40B4-BE49-F238E27FC236}">
                <a16:creationId xmlns:a16="http://schemas.microsoft.com/office/drawing/2014/main" id="{4DB49CD5-8AB3-109D-E353-D8476D14F23C}"/>
              </a:ext>
            </a:extLst>
          </p:cNvPr>
          <p:cNvSpPr/>
          <p:nvPr userDrawn="1"/>
        </p:nvSpPr>
        <p:spPr>
          <a:xfrm>
            <a:off x="0" y="6611794"/>
            <a:ext cx="12187115" cy="45719"/>
          </a:xfrm>
          <a:prstGeom prst="rect">
            <a:avLst/>
          </a:prstGeom>
          <a:solidFill>
            <a:srgbClr val="004696"/>
          </a:solidFill>
          <a:ln>
            <a:solidFill>
              <a:srgbClr val="00469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88B45B40-3B56-4575-9346-D5728D0F63E3}"/>
              </a:ext>
            </a:extLst>
          </p:cNvPr>
          <p:cNvSpPr/>
          <p:nvPr userDrawn="1"/>
        </p:nvSpPr>
        <p:spPr>
          <a:xfrm>
            <a:off x="549075" y="666202"/>
            <a:ext cx="11079195" cy="54723"/>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411D2752-35D5-23C9-26B3-DF1B511D2DBC}"/>
              </a:ext>
            </a:extLst>
          </p:cNvPr>
          <p:cNvSpPr/>
          <p:nvPr userDrawn="1"/>
        </p:nvSpPr>
        <p:spPr>
          <a:xfrm>
            <a:off x="11868636" y="4857429"/>
            <a:ext cx="324000" cy="1739439"/>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8E7851D-7D72-59CA-5F1F-E9145FC00D54}"/>
              </a:ext>
            </a:extLst>
          </p:cNvPr>
          <p:cNvSpPr/>
          <p:nvPr userDrawn="1"/>
        </p:nvSpPr>
        <p:spPr>
          <a:xfrm>
            <a:off x="11868636" y="2703415"/>
            <a:ext cx="324000" cy="1442927"/>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a:extLst>
              <a:ext uri="{FF2B5EF4-FFF2-40B4-BE49-F238E27FC236}">
                <a16:creationId xmlns:a16="http://schemas.microsoft.com/office/drawing/2014/main" id="{8B7FD0B0-C7F5-AC4C-2112-D25AE98C2875}"/>
              </a:ext>
            </a:extLst>
          </p:cNvPr>
          <p:cNvCxnSpPr/>
          <p:nvPr userDrawn="1"/>
        </p:nvCxnSpPr>
        <p:spPr>
          <a:xfrm>
            <a:off x="11870871" y="187547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9" name="直線コネクタ 8">
            <a:extLst>
              <a:ext uri="{FF2B5EF4-FFF2-40B4-BE49-F238E27FC236}">
                <a16:creationId xmlns:a16="http://schemas.microsoft.com/office/drawing/2014/main" id="{E53AE2B7-FB61-D058-7789-C03AB961D94F}"/>
              </a:ext>
            </a:extLst>
          </p:cNvPr>
          <p:cNvCxnSpPr/>
          <p:nvPr userDrawn="1"/>
        </p:nvCxnSpPr>
        <p:spPr>
          <a:xfrm>
            <a:off x="11870871" y="48631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0" name="直線コネクタ 9">
            <a:extLst>
              <a:ext uri="{FF2B5EF4-FFF2-40B4-BE49-F238E27FC236}">
                <a16:creationId xmlns:a16="http://schemas.microsoft.com/office/drawing/2014/main" id="{EBF93527-088F-A153-BF18-F0A7B5324EE9}"/>
              </a:ext>
            </a:extLst>
          </p:cNvPr>
          <p:cNvCxnSpPr/>
          <p:nvPr userDrawn="1"/>
        </p:nvCxnSpPr>
        <p:spPr>
          <a:xfrm>
            <a:off x="11870871" y="2708350"/>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1" name="直線コネクタ 10">
            <a:extLst>
              <a:ext uri="{FF2B5EF4-FFF2-40B4-BE49-F238E27FC236}">
                <a16:creationId xmlns:a16="http://schemas.microsoft.com/office/drawing/2014/main" id="{9ABA01A5-5D02-E710-6370-2ED72CC861B0}"/>
              </a:ext>
            </a:extLst>
          </p:cNvPr>
          <p:cNvCxnSpPr/>
          <p:nvPr userDrawn="1"/>
        </p:nvCxnSpPr>
        <p:spPr>
          <a:xfrm>
            <a:off x="11870871" y="3187681"/>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16" name="直線コネクタ 15">
            <a:extLst>
              <a:ext uri="{FF2B5EF4-FFF2-40B4-BE49-F238E27FC236}">
                <a16:creationId xmlns:a16="http://schemas.microsoft.com/office/drawing/2014/main" id="{C843102D-FD8E-310E-50B4-3CD50D75BC37}"/>
              </a:ext>
            </a:extLst>
          </p:cNvPr>
          <p:cNvCxnSpPr>
            <a:cxnSpLocks/>
          </p:cNvCxnSpPr>
          <p:nvPr userDrawn="1"/>
        </p:nvCxnSpPr>
        <p:spPr>
          <a:xfrm>
            <a:off x="11761470" y="666202"/>
            <a:ext cx="430530"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sp>
        <p:nvSpPr>
          <p:cNvPr id="17" name="テキスト ボックス 16">
            <a:extLst>
              <a:ext uri="{FF2B5EF4-FFF2-40B4-BE49-F238E27FC236}">
                <a16:creationId xmlns:a16="http://schemas.microsoft.com/office/drawing/2014/main" id="{0B3A4541-F2CF-129A-49F2-C6D608438EE6}"/>
              </a:ext>
            </a:extLst>
          </p:cNvPr>
          <p:cNvSpPr txBox="1"/>
          <p:nvPr userDrawn="1"/>
        </p:nvSpPr>
        <p:spPr>
          <a:xfrm>
            <a:off x="11843517" y="732470"/>
            <a:ext cx="346249" cy="1095813"/>
          </a:xfrm>
          <a:prstGeom prst="rect">
            <a:avLst/>
          </a:prstGeom>
          <a:noFill/>
        </p:spPr>
        <p:txBody>
          <a:bodyPr vert="eaVert" wrap="none" rtlCol="0">
            <a:spAutoFit/>
          </a:bodyPr>
          <a:lstStyle/>
          <a:p>
            <a:r>
              <a:rPr kumimoji="1" lang="ja-JP" altLang="en-US" sz="1050"/>
              <a:t>リスクアナリシス</a:t>
            </a:r>
            <a:endParaRPr kumimoji="1" lang="en-US" altLang="ja-JP" sz="1050"/>
          </a:p>
        </p:txBody>
      </p:sp>
      <p:cxnSp>
        <p:nvCxnSpPr>
          <p:cNvPr id="27" name="直線コネクタ 26">
            <a:extLst>
              <a:ext uri="{FF2B5EF4-FFF2-40B4-BE49-F238E27FC236}">
                <a16:creationId xmlns:a16="http://schemas.microsoft.com/office/drawing/2014/main" id="{E7103726-FB62-25A3-78C0-7F89DEE1770B}"/>
              </a:ext>
            </a:extLst>
          </p:cNvPr>
          <p:cNvCxnSpPr>
            <a:cxnSpLocks/>
          </p:cNvCxnSpPr>
          <p:nvPr userDrawn="1"/>
        </p:nvCxnSpPr>
        <p:spPr>
          <a:xfrm>
            <a:off x="11870871" y="366701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31" name="テキスト ボックス 30">
            <a:extLst>
              <a:ext uri="{FF2B5EF4-FFF2-40B4-BE49-F238E27FC236}">
                <a16:creationId xmlns:a16="http://schemas.microsoft.com/office/drawing/2014/main" id="{78051020-3124-9AF1-51FC-461EE5996C02}"/>
              </a:ext>
            </a:extLst>
          </p:cNvPr>
          <p:cNvSpPr txBox="1"/>
          <p:nvPr userDrawn="1"/>
        </p:nvSpPr>
        <p:spPr>
          <a:xfrm>
            <a:off x="11840866" y="1918670"/>
            <a:ext cx="346249" cy="741550"/>
          </a:xfrm>
          <a:prstGeom prst="rect">
            <a:avLst/>
          </a:prstGeom>
          <a:noFill/>
        </p:spPr>
        <p:txBody>
          <a:bodyPr vert="eaVert" wrap="none" rtlCol="0">
            <a:spAutoFit/>
          </a:bodyPr>
          <a:lstStyle/>
          <a:p>
            <a:r>
              <a:rPr kumimoji="1" lang="ja-JP" altLang="en-US" sz="1050"/>
              <a:t>リスク評価</a:t>
            </a:r>
          </a:p>
        </p:txBody>
      </p:sp>
      <p:sp>
        <p:nvSpPr>
          <p:cNvPr id="32" name="テキスト ボックス 31">
            <a:extLst>
              <a:ext uri="{FF2B5EF4-FFF2-40B4-BE49-F238E27FC236}">
                <a16:creationId xmlns:a16="http://schemas.microsoft.com/office/drawing/2014/main" id="{B7AD76C1-5EEE-70AE-2A3D-2070EC2801B7}"/>
              </a:ext>
            </a:extLst>
          </p:cNvPr>
          <p:cNvSpPr txBox="1"/>
          <p:nvPr userDrawn="1"/>
        </p:nvSpPr>
        <p:spPr>
          <a:xfrm>
            <a:off x="11802640" y="2753957"/>
            <a:ext cx="369332" cy="400110"/>
          </a:xfrm>
          <a:prstGeom prst="rect">
            <a:avLst/>
          </a:prstGeom>
          <a:noFill/>
        </p:spPr>
        <p:txBody>
          <a:bodyPr vert="eaVert" wrap="none" rtlCol="0">
            <a:spAutoFit/>
          </a:bodyPr>
          <a:lstStyle/>
          <a:p>
            <a:pPr algn="ctr"/>
            <a:r>
              <a:rPr kumimoji="1" lang="ja-JP" altLang="en-US" sz="600"/>
              <a:t>健康影響</a:t>
            </a:r>
            <a:br>
              <a:rPr kumimoji="1" lang="en-US" altLang="ja-JP" sz="600"/>
            </a:br>
            <a:r>
              <a:rPr kumimoji="1" lang="ja-JP" altLang="en-US" sz="600"/>
              <a:t>（毒性）</a:t>
            </a:r>
            <a:endParaRPr kumimoji="1" lang="en-US" altLang="ja-JP" sz="800"/>
          </a:p>
        </p:txBody>
      </p:sp>
      <p:sp>
        <p:nvSpPr>
          <p:cNvPr id="33" name="テキスト ボックス 32">
            <a:extLst>
              <a:ext uri="{FF2B5EF4-FFF2-40B4-BE49-F238E27FC236}">
                <a16:creationId xmlns:a16="http://schemas.microsoft.com/office/drawing/2014/main" id="{A91AB6C8-61E5-8463-9D36-01C3E3A67FC6}"/>
              </a:ext>
            </a:extLst>
          </p:cNvPr>
          <p:cNvSpPr txBox="1"/>
          <p:nvPr userDrawn="1"/>
        </p:nvSpPr>
        <p:spPr>
          <a:xfrm>
            <a:off x="11876429" y="3282761"/>
            <a:ext cx="292388" cy="271869"/>
          </a:xfrm>
          <a:prstGeom prst="rect">
            <a:avLst/>
          </a:prstGeom>
          <a:noFill/>
        </p:spPr>
        <p:txBody>
          <a:bodyPr vert="eaVert" wrap="none" rtlCol="0">
            <a:spAutoFit/>
          </a:bodyPr>
          <a:lstStyle/>
          <a:p>
            <a:pPr algn="ctr"/>
            <a:r>
              <a:rPr kumimoji="1" lang="ja-JP" altLang="en-US" sz="700"/>
              <a:t>疫学</a:t>
            </a:r>
            <a:endParaRPr kumimoji="1" lang="en-US" altLang="ja-JP" sz="700"/>
          </a:p>
        </p:txBody>
      </p:sp>
      <p:sp>
        <p:nvSpPr>
          <p:cNvPr id="34" name="テキスト ボックス 33">
            <a:extLst>
              <a:ext uri="{FF2B5EF4-FFF2-40B4-BE49-F238E27FC236}">
                <a16:creationId xmlns:a16="http://schemas.microsoft.com/office/drawing/2014/main" id="{69A011A9-BCF5-05FC-7019-3C0696824170}"/>
              </a:ext>
            </a:extLst>
          </p:cNvPr>
          <p:cNvSpPr txBox="1"/>
          <p:nvPr userDrawn="1"/>
        </p:nvSpPr>
        <p:spPr>
          <a:xfrm>
            <a:off x="11840866" y="4204945"/>
            <a:ext cx="346249" cy="605294"/>
          </a:xfrm>
          <a:prstGeom prst="rect">
            <a:avLst/>
          </a:prstGeom>
          <a:noFill/>
        </p:spPr>
        <p:txBody>
          <a:bodyPr vert="eaVert" wrap="none" rtlCol="0">
            <a:spAutoFit/>
          </a:bodyPr>
          <a:lstStyle/>
          <a:p>
            <a:r>
              <a:rPr kumimoji="1" lang="ja-JP" altLang="en-US" sz="1050"/>
              <a:t>ハザード</a:t>
            </a:r>
          </a:p>
        </p:txBody>
      </p:sp>
      <p:sp>
        <p:nvSpPr>
          <p:cNvPr id="36" name="テキスト ボックス 35">
            <a:extLst>
              <a:ext uri="{FF2B5EF4-FFF2-40B4-BE49-F238E27FC236}">
                <a16:creationId xmlns:a16="http://schemas.microsoft.com/office/drawing/2014/main" id="{21BB28B1-CA99-842D-C71D-FFF6BAECD8C8}"/>
              </a:ext>
            </a:extLst>
          </p:cNvPr>
          <p:cNvSpPr txBox="1"/>
          <p:nvPr userDrawn="1"/>
        </p:nvSpPr>
        <p:spPr>
          <a:xfrm>
            <a:off x="11817783" y="3722141"/>
            <a:ext cx="369332" cy="348813"/>
          </a:xfrm>
          <a:prstGeom prst="rect">
            <a:avLst/>
          </a:prstGeom>
          <a:noFill/>
        </p:spPr>
        <p:txBody>
          <a:bodyPr vert="eaVert" wrap="none" rtlCol="0">
            <a:spAutoFit/>
          </a:bodyPr>
          <a:lstStyle/>
          <a:p>
            <a:pPr algn="ctr"/>
            <a:r>
              <a:rPr kumimoji="1" lang="ja-JP" altLang="en-US" sz="600"/>
              <a:t>分析法</a:t>
            </a:r>
            <a:endParaRPr kumimoji="1" lang="en-US" altLang="ja-JP" sz="600"/>
          </a:p>
          <a:p>
            <a:pPr algn="ctr"/>
            <a:r>
              <a:rPr kumimoji="1" lang="ja-JP" altLang="en-US" sz="600"/>
              <a:t>単位 等</a:t>
            </a:r>
            <a:endParaRPr kumimoji="1" lang="en-US" altLang="ja-JP" sz="600"/>
          </a:p>
        </p:txBody>
      </p:sp>
      <p:cxnSp>
        <p:nvCxnSpPr>
          <p:cNvPr id="37" name="直線コネクタ 36">
            <a:extLst>
              <a:ext uri="{FF2B5EF4-FFF2-40B4-BE49-F238E27FC236}">
                <a16:creationId xmlns:a16="http://schemas.microsoft.com/office/drawing/2014/main" id="{9E1D0D74-7D8A-B393-BD66-399DC49D63F4}"/>
              </a:ext>
            </a:extLst>
          </p:cNvPr>
          <p:cNvCxnSpPr>
            <a:cxnSpLocks/>
          </p:cNvCxnSpPr>
          <p:nvPr userDrawn="1"/>
        </p:nvCxnSpPr>
        <p:spPr>
          <a:xfrm>
            <a:off x="11870871" y="4146343"/>
            <a:ext cx="321129" cy="0"/>
          </a:xfrm>
          <a:prstGeom prst="line">
            <a:avLst/>
          </a:prstGeom>
          <a:ln>
            <a:solidFill>
              <a:srgbClr val="004696"/>
            </a:solidFill>
          </a:ln>
        </p:spPr>
        <p:style>
          <a:lnRef idx="2">
            <a:schemeClr val="accent1"/>
          </a:lnRef>
          <a:fillRef idx="0">
            <a:schemeClr val="accent1"/>
          </a:fillRef>
          <a:effectRef idx="1">
            <a:schemeClr val="accent1"/>
          </a:effectRef>
          <a:fontRef idx="minor">
            <a:schemeClr val="tx1"/>
          </a:fontRef>
        </p:style>
      </p:cxnSp>
      <p:cxnSp>
        <p:nvCxnSpPr>
          <p:cNvPr id="38" name="直線コネクタ 37">
            <a:extLst>
              <a:ext uri="{FF2B5EF4-FFF2-40B4-BE49-F238E27FC236}">
                <a16:creationId xmlns:a16="http://schemas.microsoft.com/office/drawing/2014/main" id="{BCAA25C7-CFFD-95E5-7D1F-6C59A51A21CF}"/>
              </a:ext>
            </a:extLst>
          </p:cNvPr>
          <p:cNvCxnSpPr/>
          <p:nvPr userDrawn="1"/>
        </p:nvCxnSpPr>
        <p:spPr>
          <a:xfrm>
            <a:off x="11870871" y="5323292"/>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cxnSp>
        <p:nvCxnSpPr>
          <p:cNvPr id="39" name="直線コネクタ 38">
            <a:extLst>
              <a:ext uri="{FF2B5EF4-FFF2-40B4-BE49-F238E27FC236}">
                <a16:creationId xmlns:a16="http://schemas.microsoft.com/office/drawing/2014/main" id="{93B64BB8-CD52-CFA3-7AF0-04A1D1B49207}"/>
              </a:ext>
            </a:extLst>
          </p:cNvPr>
          <p:cNvCxnSpPr>
            <a:cxnSpLocks/>
          </p:cNvCxnSpPr>
          <p:nvPr userDrawn="1"/>
        </p:nvCxnSpPr>
        <p:spPr>
          <a:xfrm>
            <a:off x="11870871" y="5700459"/>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40" name="テキスト ボックス 39">
            <a:extLst>
              <a:ext uri="{FF2B5EF4-FFF2-40B4-BE49-F238E27FC236}">
                <a16:creationId xmlns:a16="http://schemas.microsoft.com/office/drawing/2014/main" id="{83CEFCEC-3C3A-ED01-2B9E-9893F664F444}"/>
              </a:ext>
            </a:extLst>
          </p:cNvPr>
          <p:cNvSpPr txBox="1"/>
          <p:nvPr userDrawn="1"/>
        </p:nvSpPr>
        <p:spPr>
          <a:xfrm>
            <a:off x="11891818" y="4889567"/>
            <a:ext cx="276999" cy="400110"/>
          </a:xfrm>
          <a:prstGeom prst="rect">
            <a:avLst/>
          </a:prstGeom>
          <a:noFill/>
        </p:spPr>
        <p:txBody>
          <a:bodyPr vert="eaVert" wrap="none" rtlCol="0">
            <a:spAutoFit/>
          </a:bodyPr>
          <a:lstStyle/>
          <a:p>
            <a:pPr algn="ctr"/>
            <a:r>
              <a:rPr kumimoji="1" lang="ja-JP" altLang="en-US" sz="600"/>
              <a:t>化学物質</a:t>
            </a:r>
            <a:endParaRPr kumimoji="1" lang="en-US" altLang="ja-JP" sz="800"/>
          </a:p>
        </p:txBody>
      </p:sp>
      <p:sp>
        <p:nvSpPr>
          <p:cNvPr id="41" name="テキスト ボックス 40">
            <a:extLst>
              <a:ext uri="{FF2B5EF4-FFF2-40B4-BE49-F238E27FC236}">
                <a16:creationId xmlns:a16="http://schemas.microsoft.com/office/drawing/2014/main" id="{FB20EE40-34F3-9815-41C0-6C9919A0AF67}"/>
              </a:ext>
            </a:extLst>
          </p:cNvPr>
          <p:cNvSpPr txBox="1"/>
          <p:nvPr userDrawn="1"/>
        </p:nvSpPr>
        <p:spPr>
          <a:xfrm>
            <a:off x="11891818" y="5390789"/>
            <a:ext cx="276999" cy="246221"/>
          </a:xfrm>
          <a:prstGeom prst="rect">
            <a:avLst/>
          </a:prstGeom>
          <a:noFill/>
        </p:spPr>
        <p:txBody>
          <a:bodyPr vert="eaVert" wrap="none" rtlCol="0">
            <a:spAutoFit/>
          </a:bodyPr>
          <a:lstStyle/>
          <a:p>
            <a:pPr algn="ctr"/>
            <a:r>
              <a:rPr kumimoji="1" lang="ja-JP" altLang="en-US" sz="600"/>
              <a:t>生物</a:t>
            </a:r>
            <a:endParaRPr kumimoji="1" lang="en-US" altLang="ja-JP" sz="600"/>
          </a:p>
        </p:txBody>
      </p:sp>
      <p:sp>
        <p:nvSpPr>
          <p:cNvPr id="42" name="テキスト ボックス 41">
            <a:extLst>
              <a:ext uri="{FF2B5EF4-FFF2-40B4-BE49-F238E27FC236}">
                <a16:creationId xmlns:a16="http://schemas.microsoft.com/office/drawing/2014/main" id="{95A58374-9097-D2B2-AAF2-9424A54E7C46}"/>
              </a:ext>
            </a:extLst>
          </p:cNvPr>
          <p:cNvSpPr txBox="1"/>
          <p:nvPr userDrawn="1"/>
        </p:nvSpPr>
        <p:spPr>
          <a:xfrm>
            <a:off x="11891818" y="5763909"/>
            <a:ext cx="276999" cy="323165"/>
          </a:xfrm>
          <a:prstGeom prst="rect">
            <a:avLst/>
          </a:prstGeom>
          <a:noFill/>
        </p:spPr>
        <p:txBody>
          <a:bodyPr vert="eaVert" wrap="none" rtlCol="0">
            <a:spAutoFit/>
          </a:bodyPr>
          <a:lstStyle/>
          <a:p>
            <a:pPr algn="ctr"/>
            <a:r>
              <a:rPr kumimoji="1" lang="ja-JP" altLang="en-US" sz="600"/>
              <a:t>新食品</a:t>
            </a:r>
            <a:endParaRPr kumimoji="1" lang="en-US" altLang="ja-JP" sz="600"/>
          </a:p>
        </p:txBody>
      </p:sp>
      <p:cxnSp>
        <p:nvCxnSpPr>
          <p:cNvPr id="43" name="直線コネクタ 42">
            <a:extLst>
              <a:ext uri="{FF2B5EF4-FFF2-40B4-BE49-F238E27FC236}">
                <a16:creationId xmlns:a16="http://schemas.microsoft.com/office/drawing/2014/main" id="{4B21A35E-8F87-C16E-A57B-D9BAE7F10692}"/>
              </a:ext>
            </a:extLst>
          </p:cNvPr>
          <p:cNvCxnSpPr>
            <a:cxnSpLocks/>
          </p:cNvCxnSpPr>
          <p:nvPr userDrawn="1"/>
        </p:nvCxnSpPr>
        <p:spPr>
          <a:xfrm>
            <a:off x="11870871" y="6133166"/>
            <a:ext cx="321129" cy="0"/>
          </a:xfrm>
          <a:prstGeom prst="line">
            <a:avLst/>
          </a:prstGeom>
          <a:ln>
            <a:solidFill>
              <a:srgbClr val="929EAC"/>
            </a:solidFill>
          </a:ln>
        </p:spPr>
        <p:style>
          <a:lnRef idx="2">
            <a:schemeClr val="accent1"/>
          </a:lnRef>
          <a:fillRef idx="0">
            <a:schemeClr val="accent1"/>
          </a:fillRef>
          <a:effectRef idx="1">
            <a:schemeClr val="accent1"/>
          </a:effectRef>
          <a:fontRef idx="minor">
            <a:schemeClr val="tx1"/>
          </a:fontRef>
        </p:style>
      </p:cxnSp>
      <p:sp>
        <p:nvSpPr>
          <p:cNvPr id="44" name="テキスト ボックス 43">
            <a:extLst>
              <a:ext uri="{FF2B5EF4-FFF2-40B4-BE49-F238E27FC236}">
                <a16:creationId xmlns:a16="http://schemas.microsoft.com/office/drawing/2014/main" id="{261572EE-B86A-1429-3400-31CEA8460BCE}"/>
              </a:ext>
            </a:extLst>
          </p:cNvPr>
          <p:cNvSpPr txBox="1"/>
          <p:nvPr userDrawn="1"/>
        </p:nvSpPr>
        <p:spPr>
          <a:xfrm>
            <a:off x="11817783" y="6180357"/>
            <a:ext cx="369332" cy="323165"/>
          </a:xfrm>
          <a:prstGeom prst="rect">
            <a:avLst/>
          </a:prstGeom>
          <a:noFill/>
        </p:spPr>
        <p:txBody>
          <a:bodyPr vert="eaVert" wrap="none" rtlCol="0">
            <a:spAutoFit/>
          </a:bodyPr>
          <a:lstStyle/>
          <a:p>
            <a:pPr algn="ctr"/>
            <a:r>
              <a:rPr kumimoji="1" lang="ja-JP" altLang="en-US" sz="600"/>
              <a:t>放射性</a:t>
            </a:r>
            <a:endParaRPr kumimoji="1" lang="en-US" altLang="ja-JP" sz="600"/>
          </a:p>
          <a:p>
            <a:pPr algn="ctr"/>
            <a:r>
              <a:rPr kumimoji="1" lang="ja-JP" altLang="en-US" sz="600"/>
              <a:t>物質</a:t>
            </a:r>
            <a:endParaRPr kumimoji="1" lang="en-US" altLang="ja-JP" sz="600"/>
          </a:p>
        </p:txBody>
      </p:sp>
    </p:spTree>
    <p:extLst>
      <p:ext uri="{BB962C8B-B14F-4D97-AF65-F5344CB8AC3E}">
        <p14:creationId xmlns:p14="http://schemas.microsoft.com/office/powerpoint/2010/main" val="1013309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ED0471-DE48-CE7F-B0AC-B040DE4007E7}"/>
              </a:ext>
            </a:extLst>
          </p:cNvPr>
          <p:cNvSpPr>
            <a:spLocks noGrp="1"/>
          </p:cNvSpPr>
          <p:nvPr>
            <p:ph type="ctrTitle"/>
          </p:nvPr>
        </p:nvSpPr>
        <p:spPr>
          <a:xfrm>
            <a:off x="1524000" y="3065962"/>
            <a:ext cx="9144000" cy="1524181"/>
          </a:xfrm>
        </p:spPr>
        <p:txBody>
          <a:bodyPr anchor="ctr"/>
          <a:lstStyle/>
          <a:p>
            <a:r>
              <a:rPr lang="ja-JP" altLang="en-US" sz="4800"/>
              <a:t>食品安全関係素材集</a:t>
            </a:r>
            <a:endParaRPr kumimoji="1" lang="ja-JP" altLang="en-US" sz="4800"/>
          </a:p>
        </p:txBody>
      </p:sp>
      <p:sp>
        <p:nvSpPr>
          <p:cNvPr id="3" name="字幕 2">
            <a:extLst>
              <a:ext uri="{FF2B5EF4-FFF2-40B4-BE49-F238E27FC236}">
                <a16:creationId xmlns:a16="http://schemas.microsoft.com/office/drawing/2014/main" id="{9989E548-A1CE-A400-322C-3C802909335D}"/>
              </a:ext>
            </a:extLst>
          </p:cNvPr>
          <p:cNvSpPr>
            <a:spLocks noGrp="1"/>
          </p:cNvSpPr>
          <p:nvPr>
            <p:ph type="subTitle" idx="1"/>
          </p:nvPr>
        </p:nvSpPr>
        <p:spPr>
          <a:xfrm>
            <a:off x="5237301" y="4922854"/>
            <a:ext cx="3842903" cy="762091"/>
          </a:xfrm>
        </p:spPr>
        <p:txBody>
          <a:bodyPr>
            <a:normAutofit/>
          </a:bodyPr>
          <a:lstStyle/>
          <a:p>
            <a:r>
              <a:rPr lang="ja-JP" altLang="en-US" sz="2800">
                <a:solidFill>
                  <a:srgbClr val="242424"/>
                </a:solidFill>
              </a:rPr>
              <a:t>食品安全委員会事務局</a:t>
            </a:r>
            <a:endParaRPr lang="en-US" altLang="ja-JP" sz="2800">
              <a:solidFill>
                <a:srgbClr val="242424"/>
              </a:solidFill>
            </a:endParaRPr>
          </a:p>
        </p:txBody>
      </p:sp>
      <p:pic>
        <p:nvPicPr>
          <p:cNvPr id="6" name="図 5">
            <a:extLst>
              <a:ext uri="{FF2B5EF4-FFF2-40B4-BE49-F238E27FC236}">
                <a16:creationId xmlns:a16="http://schemas.microsoft.com/office/drawing/2014/main" id="{7E4811D9-E750-DDDC-53C8-D812B39C5915}"/>
              </a:ext>
            </a:extLst>
          </p:cNvPr>
          <p:cNvPicPr>
            <a:picLocks noChangeAspect="1"/>
          </p:cNvPicPr>
          <p:nvPr/>
        </p:nvPicPr>
        <p:blipFill>
          <a:blip r:embed="rId2"/>
          <a:stretch>
            <a:fillRect/>
          </a:stretch>
        </p:blipFill>
        <p:spPr>
          <a:xfrm>
            <a:off x="3033063" y="4879550"/>
            <a:ext cx="2204239" cy="805395"/>
          </a:xfrm>
          <a:prstGeom prst="rect">
            <a:avLst/>
          </a:prstGeom>
        </p:spPr>
      </p:pic>
      <p:sp>
        <p:nvSpPr>
          <p:cNvPr id="4" name="テキスト ボックス 7">
            <a:extLst>
              <a:ext uri="{FF2B5EF4-FFF2-40B4-BE49-F238E27FC236}">
                <a16:creationId xmlns:a16="http://schemas.microsoft.com/office/drawing/2014/main" id="{832953AE-85BF-C5A4-0B59-F216603D98B8}"/>
              </a:ext>
            </a:extLst>
          </p:cNvPr>
          <p:cNvSpPr txBox="1"/>
          <p:nvPr/>
        </p:nvSpPr>
        <p:spPr>
          <a:xfrm>
            <a:off x="4541552" y="6214396"/>
            <a:ext cx="3973603" cy="303096"/>
          </a:xfrm>
          <a:prstGeom prst="rect">
            <a:avLst/>
          </a:prstGeom>
          <a:noFill/>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ct val="125000"/>
              </a:lnSpc>
              <a:spcBef>
                <a:spcPts val="1000"/>
              </a:spcBef>
              <a:defRPr/>
            </a:pPr>
            <a:r>
              <a:rPr kumimoji="1" lang="en-US" altLang="ja-JP" sz="1200" b="0" i="0" u="none" strike="noStrike" kern="1200" cap="none" spc="0" normalizeH="0" baseline="0" noProof="0" dirty="0">
                <a:ln>
                  <a:noFill/>
                </a:ln>
                <a:solidFill>
                  <a:srgbClr val="242424"/>
                </a:solidFill>
                <a:effectLst/>
                <a:uLnTx/>
                <a:uFillTx/>
                <a:latin typeface="BIZ UDPゴシック"/>
                <a:ea typeface="BIZ UDPゴシック"/>
                <a:cs typeface="+mn-cs"/>
              </a:rPr>
              <a:t>Ver</a:t>
            </a:r>
            <a:r>
              <a:rPr kumimoji="1" lang="ja-JP" altLang="en-US" sz="1200" b="0" i="0" u="none" strike="noStrike" kern="1200" cap="none" spc="0" normalizeH="0" baseline="0" noProof="0">
                <a:ln>
                  <a:noFill/>
                </a:ln>
                <a:solidFill>
                  <a:srgbClr val="242424"/>
                </a:solidFill>
                <a:effectLst/>
                <a:uLnTx/>
                <a:uFillTx/>
                <a:latin typeface="BIZ UDPゴシック"/>
                <a:ea typeface="BIZ UDPゴシック"/>
                <a:cs typeface="+mn-cs"/>
              </a:rPr>
              <a:t> </a:t>
            </a:r>
            <a:r>
              <a:rPr lang="ja-JP" altLang="en-US" sz="1200">
                <a:solidFill>
                  <a:srgbClr val="242424"/>
                </a:solidFill>
                <a:latin typeface="BIZ UDPゴシック"/>
                <a:ea typeface="BIZ UDPゴシック"/>
              </a:rPr>
              <a:t>1.1　20</a:t>
            </a:r>
            <a:r>
              <a:rPr kumimoji="1" lang="ja-JP" altLang="en-US" sz="1200" b="0" i="0" u="none" strike="noStrike" kern="1200" cap="none" spc="0" normalizeH="0" baseline="0" noProof="0">
                <a:ln>
                  <a:noFill/>
                </a:ln>
                <a:solidFill>
                  <a:srgbClr val="242424"/>
                </a:solidFill>
                <a:effectLst/>
                <a:uLnTx/>
                <a:uFillTx/>
                <a:latin typeface="BIZ UDPゴシック"/>
                <a:ea typeface="BIZ UDPゴシック"/>
                <a:cs typeface="+mn-cs"/>
              </a:rPr>
              <a:t>２４．</a:t>
            </a:r>
            <a:r>
              <a:rPr lang="ja-JP" altLang="en-US" sz="1200">
                <a:solidFill>
                  <a:srgbClr val="242424"/>
                </a:solidFill>
                <a:latin typeface="BIZ UDPゴシック"/>
                <a:ea typeface="BIZ UDPゴシック"/>
              </a:rPr>
              <a:t>５発行　2024.11改訂</a:t>
            </a:r>
            <a:endParaRPr kumimoji="1" lang="ja-JP" altLang="en-US" sz="1200" b="0" i="0" u="none" strike="noStrike" kern="1200" cap="none" spc="0" normalizeH="0" baseline="0" noProof="0">
              <a:ln>
                <a:noFill/>
              </a:ln>
              <a:solidFill>
                <a:srgbClr val="242424"/>
              </a:solidFill>
              <a:effectLst/>
              <a:uLnTx/>
              <a:uFillTx/>
              <a:latin typeface="BIZ UDPゴシック"/>
              <a:ea typeface="BIZ UDPゴシック"/>
              <a:cs typeface="+mn-cs"/>
            </a:endParaRPr>
          </a:p>
        </p:txBody>
      </p:sp>
    </p:spTree>
    <p:extLst>
      <p:ext uri="{BB962C8B-B14F-4D97-AF65-F5344CB8AC3E}">
        <p14:creationId xmlns:p14="http://schemas.microsoft.com/office/powerpoint/2010/main" val="1638602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7D989-97E6-F683-5115-50D16720F4C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97C5678-3CEC-85D6-5A60-561D8613C274}"/>
              </a:ext>
            </a:extLst>
          </p:cNvPr>
          <p:cNvSpPr>
            <a:spLocks noGrp="1"/>
          </p:cNvSpPr>
          <p:nvPr>
            <p:ph type="title"/>
          </p:nvPr>
        </p:nvSpPr>
        <p:spPr>
          <a:xfrm>
            <a:off x="741680" y="88944"/>
            <a:ext cx="10968406" cy="568312"/>
          </a:xfrm>
        </p:spPr>
        <p:txBody>
          <a:bodyPr/>
          <a:lstStyle/>
          <a:p>
            <a:r>
              <a:rPr kumimoji="1" lang="ja-JP" altLang="en-US"/>
              <a:t>急性参照用量（</a:t>
            </a:r>
            <a:r>
              <a:rPr kumimoji="1" lang="en-US" altLang="ja-JP" err="1"/>
              <a:t>ARfD</a:t>
            </a:r>
            <a:r>
              <a:rPr kumimoji="1" lang="ja-JP" altLang="en-US"/>
              <a:t>：</a:t>
            </a:r>
            <a:r>
              <a:rPr kumimoji="1" lang="en-US" altLang="ja-JP" sz="2000"/>
              <a:t>Acute Reference Dose</a:t>
            </a:r>
            <a:r>
              <a:rPr kumimoji="1" lang="ja-JP" altLang="en-US"/>
              <a:t>）</a:t>
            </a:r>
          </a:p>
        </p:txBody>
      </p:sp>
      <p:sp>
        <p:nvSpPr>
          <p:cNvPr id="3" name="コンテンツ プレースホルダー 2">
            <a:extLst>
              <a:ext uri="{FF2B5EF4-FFF2-40B4-BE49-F238E27FC236}">
                <a16:creationId xmlns:a16="http://schemas.microsoft.com/office/drawing/2014/main" id="{6EFE199D-C8C7-4DDF-6671-1A1858771060}"/>
              </a:ext>
            </a:extLst>
          </p:cNvPr>
          <p:cNvSpPr>
            <a:spLocks noGrp="1"/>
          </p:cNvSpPr>
          <p:nvPr>
            <p:ph idx="1"/>
          </p:nvPr>
        </p:nvSpPr>
        <p:spPr>
          <a:xfrm>
            <a:off x="453082" y="947064"/>
            <a:ext cx="5642918" cy="5519052"/>
          </a:xfrm>
        </p:spPr>
        <p:txBody>
          <a:bodyPr/>
          <a:lstStyle/>
          <a:p>
            <a:pPr marL="173038" indent="0">
              <a:buNone/>
            </a:pPr>
            <a:r>
              <a:rPr kumimoji="1" lang="ja-JP" altLang="en-US" sz="1800"/>
              <a:t>ヒトの</a:t>
            </a:r>
            <a:r>
              <a:rPr kumimoji="1" lang="en-US" altLang="ja-JP" sz="1800"/>
              <a:t>24</a:t>
            </a:r>
            <a:r>
              <a:rPr kumimoji="1" lang="ja-JP" altLang="en-US" sz="1800"/>
              <a:t>時間又はそれより短時間の経口摂取で</a:t>
            </a:r>
            <a:br>
              <a:rPr kumimoji="1" lang="en-US" altLang="ja-JP" sz="1800"/>
            </a:br>
            <a:r>
              <a:rPr kumimoji="1" lang="ja-JP" altLang="en-US" sz="1800"/>
              <a:t>健康に悪影響を示さないと推定される摂取量のこ</a:t>
            </a:r>
            <a:r>
              <a:rPr lang="ja-JP" altLang="en-US" sz="1800"/>
              <a:t>と</a:t>
            </a:r>
            <a:endParaRPr lang="en-US" altLang="ja-JP" sz="1800"/>
          </a:p>
          <a:p>
            <a:pPr marL="173038" indent="0">
              <a:buNone/>
            </a:pPr>
            <a:r>
              <a:rPr kumimoji="1" lang="ja-JP" altLang="en-US" sz="1800"/>
              <a:t>食品や飲料水を介して農薬等の化学物質の</a:t>
            </a:r>
            <a:br>
              <a:rPr kumimoji="1" lang="en-US" altLang="ja-JP" sz="1800"/>
            </a:br>
            <a:r>
              <a:rPr kumimoji="1" lang="ja-JP" altLang="en-US" sz="1800"/>
              <a:t>ヒトへの急性影響を考慮するために設定される</a:t>
            </a:r>
            <a:endParaRPr kumimoji="1" lang="en-US" altLang="ja-JP" sz="1800"/>
          </a:p>
          <a:p>
            <a:pPr marL="173038" indent="0">
              <a:buNone/>
            </a:pPr>
            <a:endParaRPr kumimoji="1" lang="ja-JP" altLang="en-US" sz="1800"/>
          </a:p>
          <a:p>
            <a:pPr marL="173038" indent="0">
              <a:buNone/>
            </a:pPr>
            <a:r>
              <a:rPr lang="ja-JP" altLang="en-US" sz="1400"/>
              <a:t>体重 </a:t>
            </a:r>
            <a:r>
              <a:rPr lang="en-US" altLang="ja-JP" sz="1400"/>
              <a:t>1kg</a:t>
            </a:r>
            <a:r>
              <a:rPr lang="ja-JP" altLang="en-US" sz="1400"/>
              <a:t>当たりの量で示される（</a:t>
            </a:r>
            <a:r>
              <a:rPr lang="en-US" altLang="ja-JP" sz="1400"/>
              <a:t>mg/kg</a:t>
            </a:r>
            <a:r>
              <a:rPr lang="ja-JP" altLang="en-US" sz="1400"/>
              <a:t>体重</a:t>
            </a:r>
            <a:r>
              <a:rPr lang="en-US" altLang="ja-JP" sz="1400"/>
              <a:t>/</a:t>
            </a:r>
            <a:r>
              <a:rPr lang="ja-JP" altLang="en-US" sz="1400"/>
              <a:t>日）</a:t>
            </a:r>
            <a:br>
              <a:rPr lang="en-US" altLang="ja-JP" sz="1400"/>
            </a:br>
            <a:br>
              <a:rPr kumimoji="1" lang="en-US" altLang="ja-JP" sz="1400"/>
            </a:br>
            <a:r>
              <a:rPr kumimoji="1" lang="ja-JP" altLang="en-US" sz="1400"/>
              <a:t>農薬の残留基準値（</a:t>
            </a:r>
            <a:r>
              <a:rPr kumimoji="1" lang="en-US" altLang="ja-JP" sz="1400"/>
              <a:t>MRL</a:t>
            </a:r>
            <a:r>
              <a:rPr kumimoji="1" lang="ja-JP" altLang="en-US" sz="1400"/>
              <a:t>）の設定に当たり、長期間摂取した</a:t>
            </a:r>
            <a:br>
              <a:rPr kumimoji="1" lang="en-US" altLang="ja-JP" sz="1400"/>
            </a:br>
            <a:r>
              <a:rPr kumimoji="1" lang="ja-JP" altLang="en-US" sz="1400"/>
              <a:t>場合の影響とともに、短期摂取による影響を考慮するために</a:t>
            </a:r>
            <a:br>
              <a:rPr kumimoji="1" lang="en-US" altLang="ja-JP" sz="1400"/>
            </a:br>
            <a:r>
              <a:rPr kumimoji="1" lang="ja-JP" altLang="en-US" sz="1400"/>
              <a:t>用いられる。</a:t>
            </a:r>
            <a:br>
              <a:rPr kumimoji="1" lang="en-US" altLang="ja-JP" sz="1400"/>
            </a:br>
            <a:r>
              <a:rPr kumimoji="1" lang="ja-JP" altLang="en-US" sz="1400"/>
              <a:t>一般的には、個別の食品の摂取量の</a:t>
            </a:r>
            <a:r>
              <a:rPr kumimoji="1" lang="en-US" altLang="ja-JP" sz="1400"/>
              <a:t>97.5</a:t>
            </a:r>
            <a:r>
              <a:rPr kumimoji="1" lang="ja-JP" altLang="en-US" sz="1400"/>
              <a:t>パーセンタイル値に、</a:t>
            </a:r>
            <a:br>
              <a:rPr kumimoji="1" lang="en-US" altLang="ja-JP" sz="1400"/>
            </a:br>
            <a:r>
              <a:rPr kumimoji="1" lang="ja-JP" altLang="en-US" sz="1400"/>
              <a:t>作物残留試験成績における最大残留濃度を乗じて短期ばく露量</a:t>
            </a:r>
            <a:br>
              <a:rPr kumimoji="1" lang="en-US" altLang="ja-JP" sz="1400"/>
            </a:br>
            <a:r>
              <a:rPr kumimoji="1" lang="ja-JP" altLang="en-US" sz="1400"/>
              <a:t>を推定し、その値が</a:t>
            </a:r>
            <a:r>
              <a:rPr kumimoji="1" lang="en-US" altLang="ja-JP" sz="1400" err="1"/>
              <a:t>ARfD</a:t>
            </a:r>
            <a:r>
              <a:rPr kumimoji="1" lang="ja-JP" altLang="en-US" sz="1400"/>
              <a:t>を超えないことを確認する。</a:t>
            </a:r>
          </a:p>
        </p:txBody>
      </p:sp>
      <p:sp>
        <p:nvSpPr>
          <p:cNvPr id="8" name="四角形: 角を丸くする 7">
            <a:extLst>
              <a:ext uri="{FF2B5EF4-FFF2-40B4-BE49-F238E27FC236}">
                <a16:creationId xmlns:a16="http://schemas.microsoft.com/office/drawing/2014/main" id="{529D55BE-10EF-CCFB-05B3-B07CD9FFA980}"/>
              </a:ext>
            </a:extLst>
          </p:cNvPr>
          <p:cNvSpPr/>
          <p:nvPr/>
        </p:nvSpPr>
        <p:spPr>
          <a:xfrm>
            <a:off x="5895260" y="4310367"/>
            <a:ext cx="2190540" cy="2023874"/>
          </a:xfrm>
          <a:prstGeom prst="round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2400" err="1"/>
              <a:t>ARfD</a:t>
            </a:r>
            <a:endParaRPr kumimoji="1" lang="en-US" altLang="ja-JP" sz="2400"/>
          </a:p>
          <a:p>
            <a:pPr algn="ctr"/>
            <a:endParaRPr lang="en-US" altLang="ja-JP" sz="800"/>
          </a:p>
          <a:p>
            <a:pPr algn="ctr"/>
            <a:r>
              <a:rPr lang="ja-JP" altLang="en-US"/>
              <a:t>急性参照用量</a:t>
            </a:r>
            <a:endParaRPr lang="en-US" altLang="ja-JP"/>
          </a:p>
          <a:p>
            <a:pPr algn="ctr"/>
            <a:endParaRPr kumimoji="1" lang="en-US" altLang="ja-JP"/>
          </a:p>
          <a:p>
            <a:pPr algn="ctr"/>
            <a:r>
              <a:rPr kumimoji="1" lang="ja-JP" altLang="en-US" sz="1600"/>
              <a:t>（単位） ｍｇ</a:t>
            </a:r>
            <a:r>
              <a:rPr kumimoji="1" lang="en-US" altLang="ja-JP" sz="1600"/>
              <a:t>/kg</a:t>
            </a:r>
            <a:endParaRPr kumimoji="1" lang="ja-JP" altLang="en-US" sz="1600"/>
          </a:p>
        </p:txBody>
      </p:sp>
      <p:sp>
        <p:nvSpPr>
          <p:cNvPr id="9" name="コンテンツ プレースホルダー 2">
            <a:extLst>
              <a:ext uri="{FF2B5EF4-FFF2-40B4-BE49-F238E27FC236}">
                <a16:creationId xmlns:a16="http://schemas.microsoft.com/office/drawing/2014/main" id="{143551B3-55B0-5983-F9A8-7C71982C70AD}"/>
              </a:ext>
            </a:extLst>
          </p:cNvPr>
          <p:cNvSpPr txBox="1">
            <a:spLocks/>
          </p:cNvSpPr>
          <p:nvPr/>
        </p:nvSpPr>
        <p:spPr>
          <a:xfrm>
            <a:off x="8170623" y="4392764"/>
            <a:ext cx="3539463" cy="2072466"/>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b="1"/>
              <a:t>一度に大量に摂取</a:t>
            </a:r>
            <a:r>
              <a:rPr lang="ja-JP" altLang="en-US" sz="1800"/>
              <a:t>した時の</a:t>
            </a:r>
            <a:br>
              <a:rPr lang="en-US" altLang="ja-JP" sz="1800"/>
            </a:br>
            <a:r>
              <a:rPr lang="ja-JP" altLang="en-US" sz="1800"/>
              <a:t>影響を考える際の指標</a:t>
            </a:r>
            <a:endParaRPr lang="en-US" altLang="ja-JP" sz="1800"/>
          </a:p>
          <a:p>
            <a:r>
              <a:rPr lang="ja-JP" altLang="en-US" sz="1800"/>
              <a:t>主に農薬等の化学物質で</a:t>
            </a:r>
            <a:br>
              <a:rPr lang="en-US" altLang="ja-JP" sz="1800"/>
            </a:br>
            <a:r>
              <a:rPr lang="ja-JP" altLang="en-US" sz="1800"/>
              <a:t>評価する</a:t>
            </a:r>
            <a:br>
              <a:rPr lang="en-US" altLang="ja-JP" sz="1800"/>
            </a:br>
            <a:endParaRPr lang="en-US" altLang="ja-JP" sz="1400"/>
          </a:p>
        </p:txBody>
      </p:sp>
      <p:sp>
        <p:nvSpPr>
          <p:cNvPr id="12" name="四角形: 角を丸くする 11">
            <a:extLst>
              <a:ext uri="{FF2B5EF4-FFF2-40B4-BE49-F238E27FC236}">
                <a16:creationId xmlns:a16="http://schemas.microsoft.com/office/drawing/2014/main" id="{6F0B99AA-6057-75A2-7EA1-4B53087DB612}"/>
              </a:ext>
            </a:extLst>
          </p:cNvPr>
          <p:cNvSpPr/>
          <p:nvPr/>
        </p:nvSpPr>
        <p:spPr>
          <a:xfrm>
            <a:off x="6096001" y="1219881"/>
            <a:ext cx="1662232" cy="999894"/>
          </a:xfrm>
          <a:prstGeom prst="round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t>動物等の</a:t>
            </a:r>
            <a:endParaRPr kumimoji="1" lang="en-US" altLang="ja-JP" sz="1600"/>
          </a:p>
          <a:p>
            <a:pPr algn="ctr"/>
            <a:r>
              <a:rPr kumimoji="1" lang="ja-JP" altLang="en-US" sz="1600"/>
              <a:t>無毒性量</a:t>
            </a:r>
            <a:endParaRPr kumimoji="1" lang="en-US" altLang="ja-JP" sz="1600"/>
          </a:p>
          <a:p>
            <a:pPr algn="ctr"/>
            <a:endParaRPr lang="en-US" altLang="ja-JP" sz="100"/>
          </a:p>
          <a:p>
            <a:pPr algn="ctr"/>
            <a:r>
              <a:rPr lang="ja-JP" altLang="en-US" sz="1200"/>
              <a:t>（</a:t>
            </a:r>
            <a:r>
              <a:rPr lang="en-US" altLang="ja-JP" sz="1200"/>
              <a:t>NOAEL</a:t>
            </a:r>
            <a:r>
              <a:rPr lang="ja-JP" altLang="en-US" sz="1200"/>
              <a:t>）</a:t>
            </a:r>
            <a:endParaRPr lang="en-US" altLang="ja-JP" sz="300"/>
          </a:p>
        </p:txBody>
      </p:sp>
      <p:sp>
        <p:nvSpPr>
          <p:cNvPr id="13" name="四角形: 角を丸くする 12">
            <a:extLst>
              <a:ext uri="{FF2B5EF4-FFF2-40B4-BE49-F238E27FC236}">
                <a16:creationId xmlns:a16="http://schemas.microsoft.com/office/drawing/2014/main" id="{CCAB3EF5-2418-D281-E759-70C47DFB8DF2}"/>
              </a:ext>
            </a:extLst>
          </p:cNvPr>
          <p:cNvSpPr/>
          <p:nvPr/>
        </p:nvSpPr>
        <p:spPr>
          <a:xfrm>
            <a:off x="6096001" y="2697244"/>
            <a:ext cx="1662232" cy="999894"/>
          </a:xfrm>
          <a:prstGeom prst="roundRect">
            <a:avLst/>
          </a:prstGeom>
          <a:solidFill>
            <a:srgbClr val="FF80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t>安全係数</a:t>
            </a:r>
            <a:br>
              <a:rPr kumimoji="1" lang="en-US" altLang="ja-JP" sz="1600"/>
            </a:br>
            <a:r>
              <a:rPr kumimoji="1" lang="ja-JP" altLang="en-US" sz="1200"/>
              <a:t>（</a:t>
            </a:r>
            <a:r>
              <a:rPr kumimoji="1" lang="en-US" altLang="ja-JP" sz="1200"/>
              <a:t>SF</a:t>
            </a:r>
            <a:r>
              <a:rPr kumimoji="1" lang="ja-JP" altLang="en-US" sz="1200"/>
              <a:t>）</a:t>
            </a:r>
            <a:endParaRPr lang="en-US" altLang="ja-JP" sz="500"/>
          </a:p>
        </p:txBody>
      </p:sp>
      <p:pic>
        <p:nvPicPr>
          <p:cNvPr id="14" name="図 13" descr="アイコン が含まれている画像&#10;&#10;自動的に生成された説明">
            <a:extLst>
              <a:ext uri="{FF2B5EF4-FFF2-40B4-BE49-F238E27FC236}">
                <a16:creationId xmlns:a16="http://schemas.microsoft.com/office/drawing/2014/main" id="{5946D60D-D59B-6CCA-FC13-50D48FB99A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09654" y="1261247"/>
            <a:ext cx="1047112" cy="568312"/>
          </a:xfrm>
          <a:prstGeom prst="rect">
            <a:avLst/>
          </a:prstGeom>
        </p:spPr>
      </p:pic>
      <p:pic>
        <p:nvPicPr>
          <p:cNvPr id="15" name="図 14">
            <a:extLst>
              <a:ext uri="{FF2B5EF4-FFF2-40B4-BE49-F238E27FC236}">
                <a16:creationId xmlns:a16="http://schemas.microsoft.com/office/drawing/2014/main" id="{DDF76B0F-FEED-4756-6C76-746EB50D31B8}"/>
              </a:ext>
            </a:extLst>
          </p:cNvPr>
          <p:cNvPicPr>
            <a:picLocks noChangeAspect="1"/>
          </p:cNvPicPr>
          <p:nvPr/>
        </p:nvPicPr>
        <p:blipFill rotWithShape="1">
          <a:blip r:embed="rId4">
            <a:extLst>
              <a:ext uri="{28A0092B-C50C-407E-A947-70E740481C1C}">
                <a14:useLocalDpi xmlns:a14="http://schemas.microsoft.com/office/drawing/2010/main" val="0"/>
              </a:ext>
            </a:extLst>
          </a:blip>
          <a:srcRect l="19351"/>
          <a:stretch/>
        </p:blipFill>
        <p:spPr>
          <a:xfrm>
            <a:off x="10784937" y="2773949"/>
            <a:ext cx="929683" cy="718152"/>
          </a:xfrm>
          <a:prstGeom prst="rect">
            <a:avLst/>
          </a:prstGeom>
        </p:spPr>
      </p:pic>
      <p:pic>
        <p:nvPicPr>
          <p:cNvPr id="16" name="図 15" descr="ロゴ, アイコン&#10;&#10;自動的に生成された説明">
            <a:extLst>
              <a:ext uri="{FF2B5EF4-FFF2-40B4-BE49-F238E27FC236}">
                <a16:creationId xmlns:a16="http://schemas.microsoft.com/office/drawing/2014/main" id="{2BAD9325-C93D-00CE-5EB2-733EF2294F8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44861" y="2566580"/>
            <a:ext cx="1047112" cy="1118275"/>
          </a:xfrm>
          <a:prstGeom prst="rect">
            <a:avLst/>
          </a:prstGeom>
        </p:spPr>
      </p:pic>
      <p:sp>
        <p:nvSpPr>
          <p:cNvPr id="17" name="除算記号 16">
            <a:extLst>
              <a:ext uri="{FF2B5EF4-FFF2-40B4-BE49-F238E27FC236}">
                <a16:creationId xmlns:a16="http://schemas.microsoft.com/office/drawing/2014/main" id="{E3C3958B-6CB6-421E-6318-4BB845EE96CF}"/>
              </a:ext>
            </a:extLst>
          </p:cNvPr>
          <p:cNvSpPr/>
          <p:nvPr/>
        </p:nvSpPr>
        <p:spPr>
          <a:xfrm flipH="1">
            <a:off x="6726204" y="2052996"/>
            <a:ext cx="450076" cy="812124"/>
          </a:xfrm>
          <a:prstGeom prst="mathDivide">
            <a:avLst>
              <a:gd name="adj1" fmla="val 5221"/>
              <a:gd name="adj2" fmla="val 5880"/>
              <a:gd name="adj3" fmla="val 5051"/>
            </a:avLst>
          </a:prstGeom>
          <a:solidFill>
            <a:schemeClr val="tx1">
              <a:lumMod val="85000"/>
              <a:lumOff val="1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sz="1600"/>
          </a:p>
        </p:txBody>
      </p:sp>
      <p:sp>
        <p:nvSpPr>
          <p:cNvPr id="18" name="矢印: 下 17">
            <a:extLst>
              <a:ext uri="{FF2B5EF4-FFF2-40B4-BE49-F238E27FC236}">
                <a16:creationId xmlns:a16="http://schemas.microsoft.com/office/drawing/2014/main" id="{56C5810B-2D02-DE22-CD14-D63843E1CEC1}"/>
              </a:ext>
            </a:extLst>
          </p:cNvPr>
          <p:cNvSpPr/>
          <p:nvPr/>
        </p:nvSpPr>
        <p:spPr>
          <a:xfrm>
            <a:off x="6825027" y="3788076"/>
            <a:ext cx="270718" cy="419956"/>
          </a:xfrm>
          <a:prstGeom prst="down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コンテンツ プレースホルダー 2">
            <a:extLst>
              <a:ext uri="{FF2B5EF4-FFF2-40B4-BE49-F238E27FC236}">
                <a16:creationId xmlns:a16="http://schemas.microsoft.com/office/drawing/2014/main" id="{9E79D951-429B-3374-2662-05B32C0A3DD8}"/>
              </a:ext>
            </a:extLst>
          </p:cNvPr>
          <p:cNvSpPr txBox="1">
            <a:spLocks/>
          </p:cNvSpPr>
          <p:nvPr/>
        </p:nvSpPr>
        <p:spPr>
          <a:xfrm>
            <a:off x="7847953" y="1204332"/>
            <a:ext cx="2252659" cy="1151160"/>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kumimoji="1" lang="ja-JP" altLang="ja-JP" sz="1600" kern="1200">
                <a:solidFill>
                  <a:srgbClr val="262626"/>
                </a:solidFill>
                <a:effectLst/>
                <a:latin typeface="BIZ UDPゴシック" panose="020B0400000000000000" pitchFamily="50" charset="-128"/>
                <a:ea typeface="BIZ UDPゴシック" panose="020B0400000000000000" pitchFamily="50" charset="-128"/>
                <a:cs typeface="+mn-cs"/>
              </a:rPr>
              <a:t>単体投与毒性試験</a:t>
            </a:r>
            <a:r>
              <a:rPr lang="ja-JP" altLang="en-US" sz="1600"/>
              <a:t>の　動物試験において　　有害影響が</a:t>
            </a:r>
            <a:br>
              <a:rPr lang="en-US" altLang="ja-JP" sz="1600"/>
            </a:br>
            <a:r>
              <a:rPr lang="ja-JP" altLang="en-US" sz="1600"/>
              <a:t>認められなかった量</a:t>
            </a:r>
            <a:endParaRPr lang="en-US" altLang="ja-JP" sz="1600"/>
          </a:p>
        </p:txBody>
      </p:sp>
      <p:sp>
        <p:nvSpPr>
          <p:cNvPr id="20" name="コンテンツ プレースホルダー 2">
            <a:extLst>
              <a:ext uri="{FF2B5EF4-FFF2-40B4-BE49-F238E27FC236}">
                <a16:creationId xmlns:a16="http://schemas.microsoft.com/office/drawing/2014/main" id="{DF901DD7-0B85-157A-F30D-FA0EC0BDD68B}"/>
              </a:ext>
            </a:extLst>
          </p:cNvPr>
          <p:cNvSpPr txBox="1">
            <a:spLocks/>
          </p:cNvSpPr>
          <p:nvPr/>
        </p:nvSpPr>
        <p:spPr>
          <a:xfrm>
            <a:off x="7893674" y="2714811"/>
            <a:ext cx="1961146" cy="1151160"/>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sz="1600"/>
          </a:p>
        </p:txBody>
      </p:sp>
      <p:sp>
        <p:nvSpPr>
          <p:cNvPr id="21" name="コンテンツ プレースホルダー 2">
            <a:extLst>
              <a:ext uri="{FF2B5EF4-FFF2-40B4-BE49-F238E27FC236}">
                <a16:creationId xmlns:a16="http://schemas.microsoft.com/office/drawing/2014/main" id="{66EA6C6C-DEA2-CCB2-B880-8A7BD8CC57F6}"/>
              </a:ext>
            </a:extLst>
          </p:cNvPr>
          <p:cNvSpPr txBox="1">
            <a:spLocks/>
          </p:cNvSpPr>
          <p:nvPr/>
        </p:nvSpPr>
        <p:spPr>
          <a:xfrm>
            <a:off x="7847954" y="2625528"/>
            <a:ext cx="1910389" cy="1013975"/>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buFont typeface="Arial" panose="020B0604020202020204" pitchFamily="34" charset="0"/>
              <a:buNone/>
            </a:pPr>
            <a:r>
              <a:rPr lang="ja-JP" altLang="en-US" sz="1600"/>
              <a:t>動物とヒトの差の安全性を確保するための係数</a:t>
            </a:r>
            <a:endParaRPr lang="en-US" altLang="ja-JP" sz="1600"/>
          </a:p>
        </p:txBody>
      </p:sp>
      <p:sp>
        <p:nvSpPr>
          <p:cNvPr id="22" name="テキスト ボックス 21">
            <a:extLst>
              <a:ext uri="{FF2B5EF4-FFF2-40B4-BE49-F238E27FC236}">
                <a16:creationId xmlns:a16="http://schemas.microsoft.com/office/drawing/2014/main" id="{1868055E-016F-5DBF-E45A-62BA8F7CDFB4}"/>
              </a:ext>
            </a:extLst>
          </p:cNvPr>
          <p:cNvSpPr txBox="1"/>
          <p:nvPr/>
        </p:nvSpPr>
        <p:spPr>
          <a:xfrm>
            <a:off x="7971853" y="3776439"/>
            <a:ext cx="3010913" cy="306467"/>
          </a:xfrm>
          <a:prstGeom prst="roundRect">
            <a:avLst/>
          </a:prstGeom>
          <a:solidFill>
            <a:schemeClr val="bg1">
              <a:lumMod val="95000"/>
            </a:schemeClr>
          </a:solidFill>
        </p:spPr>
        <p:txBody>
          <a:bodyPr wrap="square">
            <a:spAutoFit/>
          </a:bodyPr>
          <a:lstStyle/>
          <a:p>
            <a:pPr marL="92075" marR="0" lvl="0" indent="0"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一般的に種差と個体差を合わせて</a:t>
            </a:r>
            <a:r>
              <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rPr>
              <a:t>100</a:t>
            </a:r>
            <a:endParaRPr kumimoji="1" lang="en-US" altLang="ja-JP" sz="11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23" name="矢印: 上下 22">
            <a:extLst>
              <a:ext uri="{FF2B5EF4-FFF2-40B4-BE49-F238E27FC236}">
                <a16:creationId xmlns:a16="http://schemas.microsoft.com/office/drawing/2014/main" id="{3CFF2C86-FBC2-52C2-79E4-8B5409734FB9}"/>
              </a:ext>
            </a:extLst>
          </p:cNvPr>
          <p:cNvSpPr/>
          <p:nvPr/>
        </p:nvSpPr>
        <p:spPr>
          <a:xfrm>
            <a:off x="10682566" y="1923295"/>
            <a:ext cx="171450" cy="352776"/>
          </a:xfrm>
          <a:prstGeom prst="up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上下 23">
            <a:extLst>
              <a:ext uri="{FF2B5EF4-FFF2-40B4-BE49-F238E27FC236}">
                <a16:creationId xmlns:a16="http://schemas.microsoft.com/office/drawing/2014/main" id="{BC3A921D-1B21-FDCF-6CD2-AA4F55527A94}"/>
              </a:ext>
            </a:extLst>
          </p:cNvPr>
          <p:cNvSpPr/>
          <p:nvPr/>
        </p:nvSpPr>
        <p:spPr>
          <a:xfrm rot="5400000">
            <a:off x="10652274" y="2592439"/>
            <a:ext cx="171450" cy="352776"/>
          </a:xfrm>
          <a:prstGeom prst="up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6B91ECE2-AC80-F7D4-42FF-DE890AA58A62}"/>
              </a:ext>
            </a:extLst>
          </p:cNvPr>
          <p:cNvSpPr txBox="1"/>
          <p:nvPr/>
        </p:nvSpPr>
        <p:spPr>
          <a:xfrm>
            <a:off x="10737999" y="1878873"/>
            <a:ext cx="792241" cy="276999"/>
          </a:xfrm>
          <a:prstGeom prst="rect">
            <a:avLst/>
          </a:prstGeom>
          <a:noFill/>
        </p:spPr>
        <p:txBody>
          <a:bodyPr wrap="square">
            <a:spAutoFit/>
          </a:bodyPr>
          <a:lstStyle/>
          <a:p>
            <a:pPr marL="9207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種</a:t>
            </a:r>
            <a:r>
              <a:rPr kumimoji="1" lang="ja-JP" altLang="en-US" sz="1050" b="0" i="0" u="none" strike="noStrike" kern="1200" cap="none" spc="0" normalizeH="0" baseline="0" noProof="0">
                <a:ln>
                  <a:noFill/>
                </a:ln>
                <a:solidFill>
                  <a:prstClr val="black"/>
                </a:solidFill>
                <a:effectLst/>
                <a:uLnTx/>
                <a:uFillTx/>
                <a:latin typeface="BIZ UDPゴシック"/>
                <a:ea typeface="BIZ UDPゴシック"/>
                <a:cs typeface="+mn-cs"/>
              </a:rPr>
              <a:t>の</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差</a:t>
            </a:r>
            <a:endParaRPr kumimoji="1" lang="en-US" altLang="ja-JP" sz="11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26" name="テキスト ボックス 25">
            <a:extLst>
              <a:ext uri="{FF2B5EF4-FFF2-40B4-BE49-F238E27FC236}">
                <a16:creationId xmlns:a16="http://schemas.microsoft.com/office/drawing/2014/main" id="{03212AA6-F0DE-9091-5ABE-01AC5E8129F0}"/>
              </a:ext>
            </a:extLst>
          </p:cNvPr>
          <p:cNvSpPr txBox="1"/>
          <p:nvPr/>
        </p:nvSpPr>
        <p:spPr>
          <a:xfrm>
            <a:off x="10297718" y="2425898"/>
            <a:ext cx="1004267" cy="276999"/>
          </a:xfrm>
          <a:prstGeom prst="rect">
            <a:avLst/>
          </a:prstGeom>
          <a:noFill/>
        </p:spPr>
        <p:txBody>
          <a:bodyPr wrap="square">
            <a:spAutoFit/>
          </a:bodyPr>
          <a:lstStyle/>
          <a:p>
            <a:pPr marL="9207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a:solidFill>
                  <a:prstClr val="black"/>
                </a:solidFill>
                <a:latin typeface="BIZ UDPゴシック"/>
                <a:ea typeface="BIZ UDPゴシック"/>
              </a:rPr>
              <a:t>個体</a:t>
            </a:r>
            <a:r>
              <a:rPr kumimoji="1" lang="ja-JP" altLang="en-US" sz="1050" b="0" i="0" u="none" strike="noStrike" kern="1200" cap="none" spc="0" normalizeH="0" baseline="0" noProof="0">
                <a:ln>
                  <a:noFill/>
                </a:ln>
                <a:solidFill>
                  <a:prstClr val="black"/>
                </a:solidFill>
                <a:effectLst/>
                <a:uLnTx/>
                <a:uFillTx/>
                <a:latin typeface="BIZ UDPゴシック"/>
                <a:ea typeface="BIZ UDPゴシック"/>
                <a:cs typeface="+mn-cs"/>
              </a:rPr>
              <a:t>の</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差</a:t>
            </a:r>
            <a:endParaRPr kumimoji="1" lang="en-US" altLang="ja-JP" sz="11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27" name="四角形: 角を丸くする 26">
            <a:extLst>
              <a:ext uri="{FF2B5EF4-FFF2-40B4-BE49-F238E27FC236}">
                <a16:creationId xmlns:a16="http://schemas.microsoft.com/office/drawing/2014/main" id="{CF45A247-4294-CAA4-0A14-45FFF5E5B677}"/>
              </a:ext>
            </a:extLst>
          </p:cNvPr>
          <p:cNvSpPr/>
          <p:nvPr/>
        </p:nvSpPr>
        <p:spPr>
          <a:xfrm>
            <a:off x="8449520" y="4729244"/>
            <a:ext cx="1894859" cy="55320"/>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71DAD79E-BCA1-6E03-92DF-D63C3DD9C541}"/>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4" name="四角形: 角を丸くする 3">
            <a:extLst>
              <a:ext uri="{FF2B5EF4-FFF2-40B4-BE49-F238E27FC236}">
                <a16:creationId xmlns:a16="http://schemas.microsoft.com/office/drawing/2014/main" id="{5932F3A2-DBDB-13F5-C728-12264AF02FF4}"/>
              </a:ext>
            </a:extLst>
          </p:cNvPr>
          <p:cNvSpPr/>
          <p:nvPr/>
        </p:nvSpPr>
        <p:spPr>
          <a:xfrm>
            <a:off x="560218" y="114968"/>
            <a:ext cx="2049439"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1400"/>
              <a:t>健康影響に基づく</a:t>
            </a:r>
            <a:br>
              <a:rPr kumimoji="1" lang="en-US" altLang="ja-JP" sz="1400"/>
            </a:br>
            <a:r>
              <a:rPr kumimoji="1" lang="ja-JP" altLang="en-US" sz="1400"/>
              <a:t>指標値（</a:t>
            </a:r>
            <a:r>
              <a:rPr kumimoji="1" lang="en-US" altLang="ja-JP" sz="1400"/>
              <a:t>HBGV</a:t>
            </a:r>
            <a:r>
              <a:rPr kumimoji="1" lang="ja-JP" altLang="en-US" sz="1400"/>
              <a:t>）</a:t>
            </a:r>
          </a:p>
        </p:txBody>
      </p:sp>
    </p:spTree>
    <p:extLst>
      <p:ext uri="{BB962C8B-B14F-4D97-AF65-F5344CB8AC3E}">
        <p14:creationId xmlns:p14="http://schemas.microsoft.com/office/powerpoint/2010/main" val="3185363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3D9973-55EA-10BC-312D-05AFBE1E91B3}"/>
              </a:ext>
            </a:extLst>
          </p:cNvPr>
          <p:cNvSpPr>
            <a:spLocks noGrp="1"/>
          </p:cNvSpPr>
          <p:nvPr>
            <p:ph type="title"/>
          </p:nvPr>
        </p:nvSpPr>
        <p:spPr/>
        <p:txBody>
          <a:bodyPr/>
          <a:lstStyle/>
          <a:p>
            <a:r>
              <a:rPr kumimoji="1" lang="zh-TW" altLang="en-US"/>
              <a:t>許容上限摂取量（</a:t>
            </a:r>
            <a:r>
              <a:rPr kumimoji="1" lang="en-US" altLang="zh-TW"/>
              <a:t>UL</a:t>
            </a:r>
            <a:r>
              <a:rPr kumimoji="1" lang="ja-JP" altLang="en-US"/>
              <a:t>：</a:t>
            </a:r>
            <a:r>
              <a:rPr kumimoji="1" lang="en-US" altLang="zh-TW" sz="2000"/>
              <a:t>Upper Level of Intake, Tolerable Upper Level of Intake</a:t>
            </a:r>
            <a:r>
              <a:rPr kumimoji="1" lang="zh-TW" altLang="en-US"/>
              <a:t>）</a:t>
            </a:r>
            <a:endParaRPr kumimoji="1" lang="ja-JP" altLang="en-US"/>
          </a:p>
        </p:txBody>
      </p:sp>
      <p:sp>
        <p:nvSpPr>
          <p:cNvPr id="4" name="正方形/長方形 3">
            <a:extLst>
              <a:ext uri="{FF2B5EF4-FFF2-40B4-BE49-F238E27FC236}">
                <a16:creationId xmlns:a16="http://schemas.microsoft.com/office/drawing/2014/main" id="{BA761FE2-B811-05A0-FAC4-01E69B76D1F4}"/>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5" name="コンテンツ プレースホルダー 2">
            <a:extLst>
              <a:ext uri="{FF2B5EF4-FFF2-40B4-BE49-F238E27FC236}">
                <a16:creationId xmlns:a16="http://schemas.microsoft.com/office/drawing/2014/main" id="{B2E2AA8F-FBD7-8E96-164A-E0009169A642}"/>
              </a:ext>
            </a:extLst>
          </p:cNvPr>
          <p:cNvSpPr txBox="1">
            <a:spLocks/>
          </p:cNvSpPr>
          <p:nvPr/>
        </p:nvSpPr>
        <p:spPr>
          <a:xfrm>
            <a:off x="399838" y="1263474"/>
            <a:ext cx="5642919" cy="3239126"/>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1800">
                <a:solidFill>
                  <a:srgbClr val="333333"/>
                </a:solidFill>
                <a:latin typeface="+mn-ea"/>
              </a:rPr>
              <a:t>ビタミンやミネラル等の栄養素は、取り過ぎると過剰症等の健康障害を引き起こすことがある</a:t>
            </a:r>
            <a:endParaRPr lang="en-US" altLang="ja-JP" sz="1800">
              <a:solidFill>
                <a:srgbClr val="333333"/>
              </a:solidFill>
              <a:latin typeface="+mn-ea"/>
            </a:endParaRPr>
          </a:p>
          <a:p>
            <a:pPr marL="0" indent="0">
              <a:buFont typeface="Arial" panose="020B0604020202020204" pitchFamily="34" charset="0"/>
              <a:buNone/>
            </a:pPr>
            <a:r>
              <a:rPr lang="ja-JP" altLang="en-US" sz="1800">
                <a:solidFill>
                  <a:srgbClr val="333333"/>
                </a:solidFill>
                <a:latin typeface="+mn-ea"/>
              </a:rPr>
              <a:t>耐容上限摂取量は、ほとんど全ての人に健康上悪影響を及ぼす危険がないこれらの栄養素の一日当たりの最大摂取量のこと</a:t>
            </a:r>
            <a:endParaRPr lang="en-US" altLang="ja-JP" sz="1800">
              <a:solidFill>
                <a:srgbClr val="333333"/>
              </a:solidFill>
              <a:latin typeface="+mn-ea"/>
            </a:endParaRPr>
          </a:p>
          <a:p>
            <a:pPr marL="0" indent="0">
              <a:buFont typeface="Arial" panose="020B0604020202020204" pitchFamily="34" charset="0"/>
              <a:buNone/>
            </a:pPr>
            <a:r>
              <a:rPr lang="ja-JP" altLang="en-US" sz="1800">
                <a:solidFill>
                  <a:srgbClr val="333333"/>
                </a:solidFill>
                <a:latin typeface="+mn-ea"/>
              </a:rPr>
              <a:t>通常は、</a:t>
            </a:r>
            <a:r>
              <a:rPr lang="en-US" altLang="ja-JP" sz="1800" err="1">
                <a:solidFill>
                  <a:srgbClr val="333333"/>
                </a:solidFill>
                <a:latin typeface="+mn-ea"/>
              </a:rPr>
              <a:t>μg</a:t>
            </a:r>
            <a:r>
              <a:rPr lang="en-US" altLang="ja-JP" sz="1800">
                <a:solidFill>
                  <a:srgbClr val="333333"/>
                </a:solidFill>
                <a:latin typeface="+mn-ea"/>
              </a:rPr>
              <a:t>/</a:t>
            </a:r>
            <a:r>
              <a:rPr lang="ja-JP" altLang="en-US" sz="1800">
                <a:solidFill>
                  <a:srgbClr val="333333"/>
                </a:solidFill>
                <a:latin typeface="+mn-ea"/>
              </a:rPr>
              <a:t>日又は</a:t>
            </a:r>
            <a:r>
              <a:rPr lang="en-US" altLang="ja-JP" sz="1800">
                <a:solidFill>
                  <a:srgbClr val="333333"/>
                </a:solidFill>
                <a:latin typeface="+mn-ea"/>
              </a:rPr>
              <a:t>mg/</a:t>
            </a:r>
            <a:r>
              <a:rPr lang="ja-JP" altLang="en-US" sz="1800">
                <a:solidFill>
                  <a:srgbClr val="333333"/>
                </a:solidFill>
                <a:latin typeface="+mn-ea"/>
              </a:rPr>
              <a:t>日で表される</a:t>
            </a:r>
            <a:endParaRPr lang="en-US" altLang="ja-JP" sz="1800">
              <a:solidFill>
                <a:srgbClr val="333333"/>
              </a:solidFill>
              <a:latin typeface="+mn-ea"/>
            </a:endParaRPr>
          </a:p>
          <a:p>
            <a:pPr marL="0" indent="0">
              <a:buFont typeface="Arial" panose="020B0604020202020204" pitchFamily="34" charset="0"/>
              <a:buNone/>
            </a:pPr>
            <a:r>
              <a:rPr lang="ja-JP" altLang="en-US" sz="1800">
                <a:solidFill>
                  <a:srgbClr val="333333"/>
                </a:solidFill>
                <a:latin typeface="+mn-ea"/>
              </a:rPr>
              <a:t>許容上限摂取量ともいう</a:t>
            </a:r>
            <a:endParaRPr lang="ja-JP" altLang="en-US" sz="1800">
              <a:latin typeface="+mn-ea"/>
            </a:endParaRPr>
          </a:p>
        </p:txBody>
      </p:sp>
      <p:sp>
        <p:nvSpPr>
          <p:cNvPr id="9" name="テキスト ボックス 8">
            <a:extLst>
              <a:ext uri="{FF2B5EF4-FFF2-40B4-BE49-F238E27FC236}">
                <a16:creationId xmlns:a16="http://schemas.microsoft.com/office/drawing/2014/main" id="{03306A80-23B0-9989-CD06-BE80FC9D09D5}"/>
              </a:ext>
            </a:extLst>
          </p:cNvPr>
          <p:cNvSpPr txBox="1"/>
          <p:nvPr/>
        </p:nvSpPr>
        <p:spPr>
          <a:xfrm>
            <a:off x="8319338" y="5179947"/>
            <a:ext cx="1569660" cy="369332"/>
          </a:xfrm>
          <a:prstGeom prst="rect">
            <a:avLst/>
          </a:prstGeom>
          <a:noFill/>
        </p:spPr>
        <p:txBody>
          <a:bodyPr wrap="none" rtlCol="0">
            <a:spAutoFit/>
          </a:bodyPr>
          <a:lstStyle/>
          <a:p>
            <a:r>
              <a:rPr kumimoji="1" lang="ja-JP" altLang="en-US"/>
              <a:t>栄養素摂取量</a:t>
            </a:r>
          </a:p>
        </p:txBody>
      </p:sp>
      <p:grpSp>
        <p:nvGrpSpPr>
          <p:cNvPr id="15" name="グループ化 14">
            <a:extLst>
              <a:ext uri="{FF2B5EF4-FFF2-40B4-BE49-F238E27FC236}">
                <a16:creationId xmlns:a16="http://schemas.microsoft.com/office/drawing/2014/main" id="{2FE47138-02C7-CBAC-6482-AE4243AA8157}"/>
              </a:ext>
            </a:extLst>
          </p:cNvPr>
          <p:cNvGrpSpPr/>
          <p:nvPr/>
        </p:nvGrpSpPr>
        <p:grpSpPr>
          <a:xfrm>
            <a:off x="6808725" y="2430418"/>
            <a:ext cx="4360055" cy="2686724"/>
            <a:chOff x="7364342" y="2609849"/>
            <a:chExt cx="3732283" cy="2162513"/>
          </a:xfrm>
        </p:grpSpPr>
        <p:sp>
          <p:nvSpPr>
            <p:cNvPr id="7" name="フリーフォーム: 図形 6">
              <a:extLst>
                <a:ext uri="{FF2B5EF4-FFF2-40B4-BE49-F238E27FC236}">
                  <a16:creationId xmlns:a16="http://schemas.microsoft.com/office/drawing/2014/main" id="{5D8AC9E1-5BCD-784E-A764-35C0D7AFA658}"/>
                </a:ext>
              </a:extLst>
            </p:cNvPr>
            <p:cNvSpPr>
              <a:spLocks noChangeAspect="1"/>
            </p:cNvSpPr>
            <p:nvPr/>
          </p:nvSpPr>
          <p:spPr>
            <a:xfrm>
              <a:off x="7364342" y="2838942"/>
              <a:ext cx="3732283" cy="1933420"/>
            </a:xfrm>
            <a:custGeom>
              <a:avLst/>
              <a:gdLst>
                <a:gd name="connsiteX0" fmla="*/ 0 w 4952326"/>
                <a:gd name="connsiteY0" fmla="*/ 56903 h 2565434"/>
                <a:gd name="connsiteX1" fmla="*/ 420786 w 4952326"/>
                <a:gd name="connsiteY1" fmla="*/ 154008 h 2565434"/>
                <a:gd name="connsiteX2" fmla="*/ 606903 w 4952326"/>
                <a:gd name="connsiteY2" fmla="*/ 518149 h 2565434"/>
                <a:gd name="connsiteX3" fmla="*/ 817296 w 4952326"/>
                <a:gd name="connsiteY3" fmla="*/ 1545838 h 2565434"/>
                <a:gd name="connsiteX4" fmla="*/ 987228 w 4952326"/>
                <a:gd name="connsiteY4" fmla="*/ 2225569 h 2565434"/>
                <a:gd name="connsiteX5" fmla="*/ 1197621 w 4952326"/>
                <a:gd name="connsiteY5" fmla="*/ 2460238 h 2565434"/>
                <a:gd name="connsiteX6" fmla="*/ 1456566 w 4952326"/>
                <a:gd name="connsiteY6" fmla="*/ 2533066 h 2565434"/>
                <a:gd name="connsiteX7" fmla="*/ 1675051 w 4952326"/>
                <a:gd name="connsiteY7" fmla="*/ 2549250 h 2565434"/>
                <a:gd name="connsiteX8" fmla="*/ 2629911 w 4952326"/>
                <a:gd name="connsiteY8" fmla="*/ 2549250 h 2565434"/>
                <a:gd name="connsiteX9" fmla="*/ 3609048 w 4952326"/>
                <a:gd name="connsiteY9" fmla="*/ 2549250 h 2565434"/>
                <a:gd name="connsiteX10" fmla="*/ 3989373 w 4952326"/>
                <a:gd name="connsiteY10" fmla="*/ 2330765 h 2565434"/>
                <a:gd name="connsiteX11" fmla="*/ 4256411 w 4952326"/>
                <a:gd name="connsiteY11" fmla="*/ 1489194 h 2565434"/>
                <a:gd name="connsiteX12" fmla="*/ 4458711 w 4952326"/>
                <a:gd name="connsiteY12" fmla="*/ 332033 h 2565434"/>
                <a:gd name="connsiteX13" fmla="*/ 4628644 w 4952326"/>
                <a:gd name="connsiteY13" fmla="*/ 48811 h 2565434"/>
                <a:gd name="connsiteX14" fmla="*/ 4952326 w 4952326"/>
                <a:gd name="connsiteY14" fmla="*/ 259 h 2565434"/>
                <a:gd name="connsiteX15" fmla="*/ 4952326 w 4952326"/>
                <a:gd name="connsiteY15" fmla="*/ 259 h 2565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952326" h="2565434">
                  <a:moveTo>
                    <a:pt x="0" y="56903"/>
                  </a:moveTo>
                  <a:cubicBezTo>
                    <a:pt x="159818" y="67018"/>
                    <a:pt x="319636" y="77134"/>
                    <a:pt x="420786" y="154008"/>
                  </a:cubicBezTo>
                  <a:cubicBezTo>
                    <a:pt x="521936" y="230882"/>
                    <a:pt x="540818" y="286177"/>
                    <a:pt x="606903" y="518149"/>
                  </a:cubicBezTo>
                  <a:cubicBezTo>
                    <a:pt x="672988" y="750121"/>
                    <a:pt x="753909" y="1261268"/>
                    <a:pt x="817296" y="1545838"/>
                  </a:cubicBezTo>
                  <a:cubicBezTo>
                    <a:pt x="880683" y="1830408"/>
                    <a:pt x="923841" y="2073169"/>
                    <a:pt x="987228" y="2225569"/>
                  </a:cubicBezTo>
                  <a:cubicBezTo>
                    <a:pt x="1050615" y="2377969"/>
                    <a:pt x="1119398" y="2408989"/>
                    <a:pt x="1197621" y="2460238"/>
                  </a:cubicBezTo>
                  <a:cubicBezTo>
                    <a:pt x="1275844" y="2511487"/>
                    <a:pt x="1376994" y="2518231"/>
                    <a:pt x="1456566" y="2533066"/>
                  </a:cubicBezTo>
                  <a:cubicBezTo>
                    <a:pt x="1536138" y="2547901"/>
                    <a:pt x="1479494" y="2546553"/>
                    <a:pt x="1675051" y="2549250"/>
                  </a:cubicBezTo>
                  <a:cubicBezTo>
                    <a:pt x="1870608" y="2551947"/>
                    <a:pt x="2629911" y="2549250"/>
                    <a:pt x="2629911" y="2549250"/>
                  </a:cubicBezTo>
                  <a:cubicBezTo>
                    <a:pt x="2952244" y="2549250"/>
                    <a:pt x="3382471" y="2585664"/>
                    <a:pt x="3609048" y="2549250"/>
                  </a:cubicBezTo>
                  <a:cubicBezTo>
                    <a:pt x="3835625" y="2512836"/>
                    <a:pt x="3881479" y="2507441"/>
                    <a:pt x="3989373" y="2330765"/>
                  </a:cubicBezTo>
                  <a:cubicBezTo>
                    <a:pt x="4097267" y="2154089"/>
                    <a:pt x="4178188" y="1822316"/>
                    <a:pt x="4256411" y="1489194"/>
                  </a:cubicBezTo>
                  <a:cubicBezTo>
                    <a:pt x="4334634" y="1156072"/>
                    <a:pt x="4396672" y="572097"/>
                    <a:pt x="4458711" y="332033"/>
                  </a:cubicBezTo>
                  <a:cubicBezTo>
                    <a:pt x="4520750" y="91969"/>
                    <a:pt x="4546375" y="104107"/>
                    <a:pt x="4628644" y="48811"/>
                  </a:cubicBezTo>
                  <a:cubicBezTo>
                    <a:pt x="4710913" y="-6485"/>
                    <a:pt x="4952326" y="259"/>
                    <a:pt x="4952326" y="259"/>
                  </a:cubicBezTo>
                  <a:lnTo>
                    <a:pt x="4952326" y="259"/>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02754751-A265-3740-91C6-0980745FF8F0}"/>
                </a:ext>
              </a:extLst>
            </p:cNvPr>
            <p:cNvSpPr/>
            <p:nvPr/>
          </p:nvSpPr>
          <p:spPr>
            <a:xfrm>
              <a:off x="7364342" y="2609849"/>
              <a:ext cx="3732283" cy="216251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テキスト ボックス 12">
            <a:extLst>
              <a:ext uri="{FF2B5EF4-FFF2-40B4-BE49-F238E27FC236}">
                <a16:creationId xmlns:a16="http://schemas.microsoft.com/office/drawing/2014/main" id="{B95E252C-9216-AE26-188C-BF6CA065132E}"/>
              </a:ext>
            </a:extLst>
          </p:cNvPr>
          <p:cNvSpPr txBox="1"/>
          <p:nvPr/>
        </p:nvSpPr>
        <p:spPr>
          <a:xfrm rot="16200000">
            <a:off x="5682623" y="3589115"/>
            <a:ext cx="1717137" cy="369332"/>
          </a:xfrm>
          <a:prstGeom prst="rect">
            <a:avLst/>
          </a:prstGeom>
          <a:noFill/>
        </p:spPr>
        <p:txBody>
          <a:bodyPr wrap="none" rtlCol="0">
            <a:spAutoFit/>
          </a:bodyPr>
          <a:lstStyle/>
          <a:p>
            <a:r>
              <a:rPr lang="ja-JP" altLang="en-US"/>
              <a:t>欠乏症の</a:t>
            </a:r>
            <a:r>
              <a:rPr kumimoji="1" lang="ja-JP" altLang="en-US"/>
              <a:t>リスク</a:t>
            </a:r>
          </a:p>
        </p:txBody>
      </p:sp>
      <p:sp>
        <p:nvSpPr>
          <p:cNvPr id="14" name="テキスト ボックス 13">
            <a:extLst>
              <a:ext uri="{FF2B5EF4-FFF2-40B4-BE49-F238E27FC236}">
                <a16:creationId xmlns:a16="http://schemas.microsoft.com/office/drawing/2014/main" id="{B330393A-0AA6-920E-6D9C-4E16FA134BEC}"/>
              </a:ext>
            </a:extLst>
          </p:cNvPr>
          <p:cNvSpPr txBox="1"/>
          <p:nvPr/>
        </p:nvSpPr>
        <p:spPr>
          <a:xfrm rot="5400000">
            <a:off x="10514956" y="3589114"/>
            <a:ext cx="1717137" cy="369332"/>
          </a:xfrm>
          <a:prstGeom prst="rect">
            <a:avLst/>
          </a:prstGeom>
          <a:noFill/>
        </p:spPr>
        <p:txBody>
          <a:bodyPr wrap="none" rtlCol="0">
            <a:spAutoFit/>
          </a:bodyPr>
          <a:lstStyle/>
          <a:p>
            <a:r>
              <a:rPr lang="ja-JP" altLang="en-US"/>
              <a:t>過剰症の</a:t>
            </a:r>
            <a:r>
              <a:rPr kumimoji="1" lang="ja-JP" altLang="en-US"/>
              <a:t>リスク</a:t>
            </a:r>
          </a:p>
        </p:txBody>
      </p:sp>
      <p:cxnSp>
        <p:nvCxnSpPr>
          <p:cNvPr id="17" name="直線矢印コネクタ 16">
            <a:extLst>
              <a:ext uri="{FF2B5EF4-FFF2-40B4-BE49-F238E27FC236}">
                <a16:creationId xmlns:a16="http://schemas.microsoft.com/office/drawing/2014/main" id="{235ECE44-516D-69CA-CE64-62D1992D0C38}"/>
              </a:ext>
            </a:extLst>
          </p:cNvPr>
          <p:cNvCxnSpPr>
            <a:cxnSpLocks/>
          </p:cNvCxnSpPr>
          <p:nvPr/>
        </p:nvCxnSpPr>
        <p:spPr>
          <a:xfrm>
            <a:off x="9866517" y="4115738"/>
            <a:ext cx="0" cy="862860"/>
          </a:xfrm>
          <a:prstGeom prst="straightConnector1">
            <a:avLst/>
          </a:prstGeom>
          <a:ln w="38100">
            <a:prstDash val="sysDash"/>
            <a:tailEnd type="triangle"/>
          </a:ln>
        </p:spPr>
        <p:style>
          <a:lnRef idx="2">
            <a:schemeClr val="accent1"/>
          </a:lnRef>
          <a:fillRef idx="0">
            <a:schemeClr val="accent1"/>
          </a:fillRef>
          <a:effectRef idx="1">
            <a:schemeClr val="accent1"/>
          </a:effectRef>
          <a:fontRef idx="minor">
            <a:schemeClr val="tx1"/>
          </a:fontRef>
        </p:style>
      </p:cxnSp>
      <p:sp>
        <p:nvSpPr>
          <p:cNvPr id="18" name="テキスト ボックス 17">
            <a:extLst>
              <a:ext uri="{FF2B5EF4-FFF2-40B4-BE49-F238E27FC236}">
                <a16:creationId xmlns:a16="http://schemas.microsoft.com/office/drawing/2014/main" id="{556247CB-0CC8-D980-6CB2-3C2A01CEA9C9}"/>
              </a:ext>
            </a:extLst>
          </p:cNvPr>
          <p:cNvSpPr txBox="1"/>
          <p:nvPr/>
        </p:nvSpPr>
        <p:spPr>
          <a:xfrm>
            <a:off x="8624139" y="3406602"/>
            <a:ext cx="1800493" cy="646331"/>
          </a:xfrm>
          <a:prstGeom prst="rect">
            <a:avLst/>
          </a:prstGeom>
          <a:noFill/>
          <a:ln w="38100">
            <a:solidFill>
              <a:srgbClr val="004696"/>
            </a:solidFill>
          </a:ln>
        </p:spPr>
        <p:txBody>
          <a:bodyPr wrap="none" rtlCol="0">
            <a:spAutoFit/>
          </a:bodyPr>
          <a:lstStyle/>
          <a:p>
            <a:pPr algn="ctr"/>
            <a:r>
              <a:rPr kumimoji="1" lang="ja-JP" altLang="en-US"/>
              <a:t>耐容上限摂取量</a:t>
            </a:r>
            <a:endParaRPr lang="en-US" altLang="ja-JP"/>
          </a:p>
          <a:p>
            <a:pPr algn="ctr"/>
            <a:r>
              <a:rPr lang="en-US" altLang="ja-JP"/>
              <a:t>UL</a:t>
            </a:r>
            <a:endParaRPr kumimoji="1" lang="en-US" altLang="ja-JP"/>
          </a:p>
        </p:txBody>
      </p:sp>
      <p:sp>
        <p:nvSpPr>
          <p:cNvPr id="20" name="テキスト ボックス 19">
            <a:extLst>
              <a:ext uri="{FF2B5EF4-FFF2-40B4-BE49-F238E27FC236}">
                <a16:creationId xmlns:a16="http://schemas.microsoft.com/office/drawing/2014/main" id="{0DD6F85B-FA0E-4040-E683-9528668A18AF}"/>
              </a:ext>
            </a:extLst>
          </p:cNvPr>
          <p:cNvSpPr txBox="1"/>
          <p:nvPr/>
        </p:nvSpPr>
        <p:spPr>
          <a:xfrm>
            <a:off x="7329483" y="1953086"/>
            <a:ext cx="3318537" cy="369332"/>
          </a:xfrm>
          <a:prstGeom prst="rect">
            <a:avLst/>
          </a:prstGeom>
          <a:noFill/>
        </p:spPr>
        <p:txBody>
          <a:bodyPr wrap="none" rtlCol="0">
            <a:spAutoFit/>
          </a:bodyPr>
          <a:lstStyle/>
          <a:p>
            <a:r>
              <a:rPr lang="ja-JP" altLang="en-US" u="sng"/>
              <a:t>栄養素摂取量とリスクの関係性</a:t>
            </a:r>
            <a:endParaRPr kumimoji="1" lang="ja-JP" altLang="en-US" u="sng"/>
          </a:p>
        </p:txBody>
      </p:sp>
      <p:sp>
        <p:nvSpPr>
          <p:cNvPr id="21" name="楕円 20">
            <a:extLst>
              <a:ext uri="{FF2B5EF4-FFF2-40B4-BE49-F238E27FC236}">
                <a16:creationId xmlns:a16="http://schemas.microsoft.com/office/drawing/2014/main" id="{607610D5-1B75-77DC-D26E-03352CB2604A}"/>
              </a:ext>
            </a:extLst>
          </p:cNvPr>
          <p:cNvSpPr/>
          <p:nvPr/>
        </p:nvSpPr>
        <p:spPr>
          <a:xfrm>
            <a:off x="9758517" y="5009142"/>
            <a:ext cx="216000" cy="216000"/>
          </a:xfrm>
          <a:prstGeom prst="ellipse">
            <a:avLst/>
          </a:prstGeom>
          <a:solidFill>
            <a:srgbClr val="53A5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75991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0336B6-826A-5676-BCA3-720B4D5232E7}"/>
            </a:ext>
          </a:extLst>
        </p:cNvPr>
        <p:cNvGrpSpPr/>
        <p:nvPr/>
      </p:nvGrpSpPr>
      <p:grpSpPr>
        <a:xfrm>
          <a:off x="0" y="0"/>
          <a:ext cx="0" cy="0"/>
          <a:chOff x="0" y="0"/>
          <a:chExt cx="0" cy="0"/>
        </a:xfrm>
      </p:grpSpPr>
      <p:sp>
        <p:nvSpPr>
          <p:cNvPr id="24" name="四角形: 角を丸くする 23">
            <a:extLst>
              <a:ext uri="{FF2B5EF4-FFF2-40B4-BE49-F238E27FC236}">
                <a16:creationId xmlns:a16="http://schemas.microsoft.com/office/drawing/2014/main" id="{46BFEB8A-0919-3086-6932-44626298402D}"/>
              </a:ext>
            </a:extLst>
          </p:cNvPr>
          <p:cNvSpPr/>
          <p:nvPr/>
        </p:nvSpPr>
        <p:spPr>
          <a:xfrm>
            <a:off x="8375699" y="3692358"/>
            <a:ext cx="2931577" cy="705151"/>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四角形: 角を丸くする 22">
            <a:extLst>
              <a:ext uri="{FF2B5EF4-FFF2-40B4-BE49-F238E27FC236}">
                <a16:creationId xmlns:a16="http://schemas.microsoft.com/office/drawing/2014/main" id="{0FFC5BF9-B99F-D68A-49F6-C6221F5E2342}"/>
              </a:ext>
            </a:extLst>
          </p:cNvPr>
          <p:cNvSpPr/>
          <p:nvPr/>
        </p:nvSpPr>
        <p:spPr>
          <a:xfrm>
            <a:off x="8927158" y="1372119"/>
            <a:ext cx="2380118" cy="705151"/>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ACEAFA74-492A-C20F-4B9F-D3BB581FBEBD}"/>
              </a:ext>
            </a:extLst>
          </p:cNvPr>
          <p:cNvSpPr>
            <a:spLocks noGrp="1"/>
          </p:cNvSpPr>
          <p:nvPr>
            <p:ph type="title"/>
          </p:nvPr>
        </p:nvSpPr>
        <p:spPr/>
        <p:txBody>
          <a:bodyPr/>
          <a:lstStyle/>
          <a:p>
            <a:r>
              <a:rPr kumimoji="1" lang="en-US" altLang="ja-JP"/>
              <a:t>POD</a:t>
            </a:r>
            <a:r>
              <a:rPr kumimoji="1" lang="ja-JP" altLang="en-US"/>
              <a:t> </a:t>
            </a:r>
            <a:r>
              <a:rPr kumimoji="1" lang="ja-JP" altLang="en-US" sz="2000"/>
              <a:t>（</a:t>
            </a:r>
            <a:r>
              <a:rPr kumimoji="1" lang="en-US" altLang="ja-JP" sz="2000"/>
              <a:t>Point of Departure</a:t>
            </a:r>
            <a:r>
              <a:rPr kumimoji="1" lang="ja-JP" altLang="en-US" sz="2000"/>
              <a:t>）</a:t>
            </a:r>
            <a:endParaRPr kumimoji="1" lang="ja-JP" altLang="en-US"/>
          </a:p>
        </p:txBody>
      </p:sp>
      <p:sp>
        <p:nvSpPr>
          <p:cNvPr id="3" name="コンテンツ プレースホルダー 2">
            <a:extLst>
              <a:ext uri="{FF2B5EF4-FFF2-40B4-BE49-F238E27FC236}">
                <a16:creationId xmlns:a16="http://schemas.microsoft.com/office/drawing/2014/main" id="{8C312FB8-3BC3-7AA9-1D0B-E7480F4004FE}"/>
              </a:ext>
            </a:extLst>
          </p:cNvPr>
          <p:cNvSpPr>
            <a:spLocks noGrp="1"/>
          </p:cNvSpPr>
          <p:nvPr>
            <p:ph idx="1"/>
          </p:nvPr>
        </p:nvSpPr>
        <p:spPr>
          <a:xfrm>
            <a:off x="453081" y="947064"/>
            <a:ext cx="4895389" cy="3972177"/>
          </a:xfrm>
        </p:spPr>
        <p:txBody>
          <a:bodyPr>
            <a:noAutofit/>
          </a:bodyPr>
          <a:lstStyle/>
          <a:p>
            <a:pPr marL="92075" indent="0">
              <a:buNone/>
            </a:pPr>
            <a:r>
              <a:rPr kumimoji="1" lang="ja-JP" altLang="en-US" sz="1800"/>
              <a:t>各種の動物試験や疫学研究から得られた</a:t>
            </a:r>
            <a:br>
              <a:rPr kumimoji="1" lang="en-US" altLang="ja-JP" sz="1800"/>
            </a:br>
            <a:r>
              <a:rPr kumimoji="1" lang="ja-JP" altLang="en-US" sz="1800"/>
              <a:t>用量反応評価の結果から得られる値のこと</a:t>
            </a:r>
            <a:br>
              <a:rPr kumimoji="1" lang="en-US" altLang="ja-JP" sz="1800"/>
            </a:br>
            <a:r>
              <a:rPr kumimoji="1" lang="ja-JP" altLang="en-US" sz="1800"/>
              <a:t>ハザードの毒性に関する評価値</a:t>
            </a:r>
            <a:endParaRPr kumimoji="1" lang="en-US" altLang="ja-JP" sz="1800"/>
          </a:p>
          <a:p>
            <a:pPr marL="92075" indent="0">
              <a:buNone/>
            </a:pPr>
            <a:r>
              <a:rPr kumimoji="1" lang="ja-JP" altLang="en-US" sz="1800"/>
              <a:t>無毒性量（</a:t>
            </a:r>
            <a:r>
              <a:rPr kumimoji="1" lang="en-US" altLang="ja-JP" sz="1800"/>
              <a:t>NOAEL</a:t>
            </a:r>
            <a:r>
              <a:rPr kumimoji="1" lang="ja-JP" altLang="en-US" sz="1800"/>
              <a:t>）やベンチマークドーズの</a:t>
            </a:r>
            <a:br>
              <a:rPr kumimoji="1" lang="en-US" altLang="ja-JP" sz="1800"/>
            </a:br>
            <a:r>
              <a:rPr kumimoji="1" lang="ja-JP" altLang="en-US" sz="1800"/>
              <a:t>信頼下限値（</a:t>
            </a:r>
            <a:r>
              <a:rPr kumimoji="1" lang="en-US" altLang="ja-JP" sz="1800"/>
              <a:t>BMDL</a:t>
            </a:r>
            <a:r>
              <a:rPr kumimoji="1" lang="ja-JP" altLang="en-US" sz="1800"/>
              <a:t>）等を指す</a:t>
            </a:r>
            <a:endParaRPr kumimoji="1" lang="en-US" altLang="ja-JP" sz="1800"/>
          </a:p>
          <a:p>
            <a:pPr marL="92075" indent="0">
              <a:buNone/>
            </a:pPr>
            <a:endParaRPr kumimoji="1" lang="en-US" altLang="ja-JP" sz="400"/>
          </a:p>
          <a:p>
            <a:pPr marL="92075" indent="0">
              <a:buNone/>
            </a:pPr>
            <a:r>
              <a:rPr kumimoji="1" lang="ja-JP" altLang="en-US" sz="1400"/>
              <a:t>国際的には、</a:t>
            </a:r>
            <a:r>
              <a:rPr kumimoji="1" lang="en-US" altLang="ja-JP" sz="1400"/>
              <a:t>Reference Point</a:t>
            </a:r>
            <a:r>
              <a:rPr kumimoji="1" lang="ja-JP" altLang="en-US" sz="1400"/>
              <a:t>ということもある</a:t>
            </a:r>
          </a:p>
          <a:p>
            <a:pPr marL="92075" indent="0">
              <a:buNone/>
            </a:pPr>
            <a:r>
              <a:rPr kumimoji="1" lang="ja-JP" altLang="en-US" sz="1400"/>
              <a:t>健康影響に基づく指標値（</a:t>
            </a:r>
            <a:r>
              <a:rPr kumimoji="1" lang="en-US" altLang="ja-JP" sz="1400"/>
              <a:t>HBGV</a:t>
            </a:r>
            <a:r>
              <a:rPr kumimoji="1" lang="ja-JP" altLang="en-US" sz="1400"/>
              <a:t>）を設定する際や、</a:t>
            </a:r>
            <a:br>
              <a:rPr kumimoji="1" lang="en-US" altLang="ja-JP" sz="1400"/>
            </a:br>
            <a:r>
              <a:rPr kumimoji="1" lang="ja-JP" altLang="en-US" sz="1400"/>
              <a:t>ばく露マージン（</a:t>
            </a:r>
            <a:r>
              <a:rPr kumimoji="1" lang="en-US" altLang="ja-JP" sz="1400"/>
              <a:t>MOE</a:t>
            </a:r>
            <a:r>
              <a:rPr kumimoji="1" lang="ja-JP" altLang="en-US" sz="1400"/>
              <a:t>）を算出する際等に用いられる</a:t>
            </a:r>
            <a:endParaRPr kumimoji="1" lang="en-US" altLang="ja-JP" sz="800"/>
          </a:p>
        </p:txBody>
      </p:sp>
      <p:sp>
        <p:nvSpPr>
          <p:cNvPr id="6" name="テキスト ボックス 5">
            <a:extLst>
              <a:ext uri="{FF2B5EF4-FFF2-40B4-BE49-F238E27FC236}">
                <a16:creationId xmlns:a16="http://schemas.microsoft.com/office/drawing/2014/main" id="{B92B4EE7-759E-0BB6-083E-F1957507D600}"/>
              </a:ext>
            </a:extLst>
          </p:cNvPr>
          <p:cNvSpPr txBox="1"/>
          <p:nvPr/>
        </p:nvSpPr>
        <p:spPr>
          <a:xfrm>
            <a:off x="5475980" y="1481681"/>
            <a:ext cx="5831296" cy="1868910"/>
          </a:xfrm>
          <a:prstGeom prst="rect">
            <a:avLst/>
          </a:prstGeom>
          <a:noFill/>
        </p:spPr>
        <p:txBody>
          <a:bodyPr wrap="square">
            <a:spAutoFit/>
          </a:bodyPr>
          <a:lstStyle/>
          <a:p>
            <a:pPr marR="0" lvl="0" algn="l"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健康影響に基づく指標値</a:t>
            </a:r>
            <a:br>
              <a:rPr lang="en-US" altLang="ja-JP" sz="1600" noProof="0">
                <a:solidFill>
                  <a:prstClr val="black"/>
                </a:solidFill>
                <a:latin typeface="BIZ UDPゴシック"/>
                <a:ea typeface="BIZ UDPゴシック"/>
              </a:rPr>
            </a:b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a:t>
            </a:r>
            <a:r>
              <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rPr>
              <a:t>HBGV,</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rPr>
              <a:t>Health-Based Guidance Value</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a:t>
            </a:r>
            <a:endPar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endParaRPr>
          </a:p>
          <a:p>
            <a:pPr marL="92075" marR="0" lvl="0" algn="l"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ja-JP" altLang="en-US" sz="1500" b="0" i="0" u="none" strike="noStrike" kern="1200" cap="none" spc="0" normalizeH="0" baseline="0" noProof="0">
                <a:ln>
                  <a:noFill/>
                </a:ln>
                <a:solidFill>
                  <a:prstClr val="black"/>
                </a:solidFill>
                <a:effectLst/>
                <a:uLnTx/>
                <a:uFillTx/>
                <a:latin typeface="BIZ UDPゴシック"/>
                <a:ea typeface="BIZ UDPゴシック"/>
                <a:cs typeface="+mn-cs"/>
              </a:rPr>
              <a:t>摂取しても健康への悪影響がないと考えられる物質の量の値</a:t>
            </a:r>
            <a:br>
              <a:rPr kumimoji="1" lang="en-US" altLang="ja-JP" sz="15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500" b="0" i="0" u="none" strike="noStrike" kern="1200" cap="none" spc="0" normalizeH="0" baseline="0" noProof="0">
                <a:ln>
                  <a:noFill/>
                </a:ln>
                <a:solidFill>
                  <a:prstClr val="black"/>
                </a:solidFill>
                <a:effectLst/>
                <a:uLnTx/>
                <a:uFillTx/>
                <a:latin typeface="BIZ UDPゴシック"/>
                <a:ea typeface="BIZ UDPゴシック"/>
                <a:cs typeface="+mn-cs"/>
              </a:rPr>
              <a:t>一生涯にわたる長期間の場合は</a:t>
            </a:r>
            <a:r>
              <a:rPr kumimoji="1" lang="en-US" altLang="ja-JP" sz="1500" b="0" i="0" u="none" strike="noStrike" kern="1200" cap="none" spc="0" normalizeH="0" baseline="0" noProof="0">
                <a:ln>
                  <a:noFill/>
                </a:ln>
                <a:solidFill>
                  <a:prstClr val="black"/>
                </a:solidFill>
                <a:effectLst/>
                <a:uLnTx/>
                <a:uFillTx/>
                <a:latin typeface="BIZ UDPゴシック"/>
                <a:ea typeface="BIZ UDPゴシック"/>
                <a:cs typeface="+mn-cs"/>
              </a:rPr>
              <a:t>ADI</a:t>
            </a:r>
            <a:r>
              <a:rPr kumimoji="1" lang="ja-JP" altLang="en-US" sz="1500" b="0" i="0" u="none" strike="noStrike" kern="1200" cap="none" spc="0" normalizeH="0" baseline="0" noProof="0">
                <a:ln>
                  <a:noFill/>
                </a:ln>
                <a:solidFill>
                  <a:prstClr val="black"/>
                </a:solidFill>
                <a:effectLst/>
                <a:uLnTx/>
                <a:uFillTx/>
                <a:latin typeface="BIZ UDPゴシック"/>
                <a:ea typeface="BIZ UDPゴシック"/>
                <a:cs typeface="+mn-cs"/>
              </a:rPr>
              <a:t>（許容一日摂取量）や</a:t>
            </a:r>
            <a:r>
              <a:rPr kumimoji="1" lang="en-US" altLang="ja-JP" sz="1500" b="0" i="0" u="none" strike="noStrike" kern="1200" cap="none" spc="0" normalizeH="0" baseline="0" noProof="0">
                <a:ln>
                  <a:noFill/>
                </a:ln>
                <a:solidFill>
                  <a:prstClr val="black"/>
                </a:solidFill>
                <a:effectLst/>
                <a:uLnTx/>
                <a:uFillTx/>
                <a:latin typeface="BIZ UDPゴシック"/>
                <a:ea typeface="BIZ UDPゴシック"/>
                <a:cs typeface="+mn-cs"/>
              </a:rPr>
              <a:t>TDI</a:t>
            </a:r>
            <a:r>
              <a:rPr kumimoji="1" lang="ja-JP" altLang="en-US" sz="1500" b="0" i="0" u="none" strike="noStrike" kern="1200" cap="none" spc="0" normalizeH="0" baseline="0" noProof="0">
                <a:ln>
                  <a:noFill/>
                </a:ln>
                <a:solidFill>
                  <a:prstClr val="black"/>
                </a:solidFill>
                <a:effectLst/>
                <a:uLnTx/>
                <a:uFillTx/>
                <a:latin typeface="BIZ UDPゴシック"/>
                <a:ea typeface="BIZ UDPゴシック"/>
                <a:cs typeface="+mn-cs"/>
              </a:rPr>
              <a:t>（耐容一日摂取量）等が、</a:t>
            </a:r>
            <a:r>
              <a:rPr kumimoji="1" lang="en-US" altLang="ja-JP" sz="1500" b="0" i="0" u="none" strike="noStrike" kern="1200" cap="none" spc="0" normalizeH="0" baseline="0" noProof="0">
                <a:ln>
                  <a:noFill/>
                </a:ln>
                <a:solidFill>
                  <a:prstClr val="black"/>
                </a:solidFill>
                <a:effectLst/>
                <a:uLnTx/>
                <a:uFillTx/>
                <a:latin typeface="BIZ UDPゴシック"/>
                <a:ea typeface="BIZ UDPゴシック"/>
                <a:cs typeface="+mn-cs"/>
              </a:rPr>
              <a:t>24</a:t>
            </a:r>
            <a:r>
              <a:rPr kumimoji="1" lang="ja-JP" altLang="en-US" sz="1500" b="0" i="0" u="none" strike="noStrike" kern="1200" cap="none" spc="0" normalizeH="0" baseline="0" noProof="0">
                <a:ln>
                  <a:noFill/>
                </a:ln>
                <a:solidFill>
                  <a:prstClr val="black"/>
                </a:solidFill>
                <a:effectLst/>
                <a:uLnTx/>
                <a:uFillTx/>
                <a:latin typeface="BIZ UDPゴシック"/>
                <a:ea typeface="BIZ UDPゴシック"/>
                <a:cs typeface="+mn-cs"/>
              </a:rPr>
              <a:t>時間以内の場合は</a:t>
            </a:r>
            <a:r>
              <a:rPr kumimoji="1" lang="en-US" altLang="ja-JP" sz="1500" b="0" i="0" u="none" strike="noStrike" kern="1200" cap="none" spc="0" normalizeH="0" baseline="0" noProof="0" err="1">
                <a:ln>
                  <a:noFill/>
                </a:ln>
                <a:solidFill>
                  <a:prstClr val="black"/>
                </a:solidFill>
                <a:effectLst/>
                <a:uLnTx/>
                <a:uFillTx/>
                <a:latin typeface="BIZ UDPゴシック"/>
                <a:ea typeface="BIZ UDPゴシック"/>
                <a:cs typeface="+mn-cs"/>
              </a:rPr>
              <a:t>ARfD</a:t>
            </a:r>
            <a:r>
              <a:rPr kumimoji="1" lang="ja-JP" altLang="en-US" sz="1500" b="0" i="0" u="none" strike="noStrike" kern="1200" cap="none" spc="0" normalizeH="0" baseline="0" noProof="0">
                <a:ln>
                  <a:noFill/>
                </a:ln>
                <a:solidFill>
                  <a:prstClr val="black"/>
                </a:solidFill>
                <a:effectLst/>
                <a:uLnTx/>
                <a:uFillTx/>
                <a:latin typeface="BIZ UDPゴシック"/>
                <a:ea typeface="BIZ UDPゴシック"/>
                <a:cs typeface="+mn-cs"/>
              </a:rPr>
              <a:t>（急性参照用量）等が指標値として用いられる</a:t>
            </a:r>
            <a:endPar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7" name="テキスト ボックス 6">
            <a:extLst>
              <a:ext uri="{FF2B5EF4-FFF2-40B4-BE49-F238E27FC236}">
                <a16:creationId xmlns:a16="http://schemas.microsoft.com/office/drawing/2014/main" id="{5BC9D6CF-8F3B-781E-26D9-6B2AFAC0605A}"/>
              </a:ext>
            </a:extLst>
          </p:cNvPr>
          <p:cNvSpPr txBox="1"/>
          <p:nvPr/>
        </p:nvSpPr>
        <p:spPr>
          <a:xfrm>
            <a:off x="5475980" y="3808509"/>
            <a:ext cx="5835404" cy="2445991"/>
          </a:xfrm>
          <a:prstGeom prst="rect">
            <a:avLst/>
          </a:prstGeom>
          <a:noFill/>
        </p:spPr>
        <p:txBody>
          <a:bodyPr wrap="square">
            <a:spAutoFit/>
          </a:bodyPr>
          <a:lstStyle/>
          <a:p>
            <a:pPr marR="0" lvl="0" algn="l"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ばく露マージン</a:t>
            </a:r>
            <a:br>
              <a:rPr lang="en-US" altLang="ja-JP" sz="1600" noProof="0">
                <a:solidFill>
                  <a:prstClr val="black"/>
                </a:solidFill>
                <a:latin typeface="BIZ UDPゴシック"/>
                <a:ea typeface="BIZ UDPゴシック"/>
              </a:rPr>
            </a:b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a:t>
            </a:r>
            <a:r>
              <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rPr>
              <a:t>MOE,</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rPr>
              <a:t>Margin of Exposure</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a:t>
            </a:r>
            <a:endPar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endParaRPr>
          </a:p>
          <a:p>
            <a:pPr marL="92075" lvl="0">
              <a:lnSpc>
                <a:spcPct val="125000"/>
              </a:lnSpc>
              <a:spcBef>
                <a:spcPts val="1000"/>
              </a:spcBef>
              <a:defRPr/>
            </a:pPr>
            <a:r>
              <a:rPr lang="ja-JP" altLang="en-US" sz="1500">
                <a:solidFill>
                  <a:prstClr val="black"/>
                </a:solidFill>
              </a:rPr>
              <a:t>健康への悪影響がある量に対する実際の摂取量がどのくらい余裕があるかの値。リスク管理の優先付けを行う手段として用いられることがある</a:t>
            </a:r>
            <a:br>
              <a:rPr lang="en-US" altLang="ja-JP" sz="1500">
                <a:solidFill>
                  <a:prstClr val="black"/>
                </a:solidFill>
              </a:rPr>
            </a:br>
            <a:r>
              <a:rPr kumimoji="1" lang="en-US" altLang="ja-JP" sz="1500" b="0" i="0" u="none" strike="noStrike" kern="1200" cap="none" spc="0" normalizeH="0" baseline="0" noProof="0">
                <a:ln>
                  <a:noFill/>
                </a:ln>
                <a:solidFill>
                  <a:prstClr val="black"/>
                </a:solidFill>
                <a:effectLst/>
                <a:uLnTx/>
                <a:uFillTx/>
                <a:latin typeface="BIZ UDPゴシック"/>
                <a:ea typeface="BIZ UDPゴシック"/>
                <a:cs typeface="+mn-cs"/>
              </a:rPr>
              <a:t>POD</a:t>
            </a:r>
            <a:r>
              <a:rPr kumimoji="1" lang="ja-JP" altLang="en-US" sz="1500" b="0" i="0" u="none" strike="noStrike" kern="1200" cap="none" spc="0" normalizeH="0" baseline="0" noProof="0">
                <a:ln>
                  <a:noFill/>
                </a:ln>
                <a:solidFill>
                  <a:prstClr val="black"/>
                </a:solidFill>
                <a:effectLst/>
                <a:uLnTx/>
                <a:uFillTx/>
                <a:latin typeface="BIZ UDPゴシック"/>
                <a:ea typeface="BIZ UDPゴシック"/>
                <a:cs typeface="+mn-cs"/>
              </a:rPr>
              <a:t>を実際のヒトのばく露量（摂取量）あるいは推定摂取量で割った値。遺伝毒性発がん物質の場合は概ね</a:t>
            </a:r>
            <a:r>
              <a:rPr kumimoji="1" lang="en-US" altLang="ja-JP" sz="1500" b="0" i="0" u="none" strike="noStrike" kern="1200" cap="none" spc="0" normalizeH="0" baseline="0" noProof="0">
                <a:ln>
                  <a:noFill/>
                </a:ln>
                <a:solidFill>
                  <a:prstClr val="black"/>
                </a:solidFill>
                <a:effectLst/>
                <a:uLnTx/>
                <a:uFillTx/>
                <a:latin typeface="BIZ UDPゴシック"/>
                <a:ea typeface="BIZ UDPゴシック"/>
                <a:cs typeface="+mn-cs"/>
              </a:rPr>
              <a:t>1</a:t>
            </a:r>
            <a:r>
              <a:rPr kumimoji="1" lang="ja-JP" altLang="en-US" sz="1500" b="0" i="0" u="none" strike="noStrike" kern="1200" cap="none" spc="0" normalizeH="0" baseline="0" noProof="0">
                <a:ln>
                  <a:noFill/>
                </a:ln>
                <a:solidFill>
                  <a:prstClr val="black"/>
                </a:solidFill>
                <a:effectLst/>
                <a:uLnTx/>
                <a:uFillTx/>
                <a:latin typeface="BIZ UDPゴシック"/>
                <a:ea typeface="BIZ UDPゴシック"/>
                <a:cs typeface="+mn-cs"/>
              </a:rPr>
              <a:t>万、それ以外の場合は概ね</a:t>
            </a:r>
            <a:r>
              <a:rPr kumimoji="1" lang="en-US" altLang="ja-JP" sz="1500" b="0" i="0" u="none" strike="noStrike" kern="1200" cap="none" spc="0" normalizeH="0" baseline="0" noProof="0">
                <a:ln>
                  <a:noFill/>
                </a:ln>
                <a:solidFill>
                  <a:prstClr val="black"/>
                </a:solidFill>
                <a:effectLst/>
                <a:uLnTx/>
                <a:uFillTx/>
                <a:latin typeface="BIZ UDPゴシック"/>
                <a:ea typeface="BIZ UDPゴシック"/>
                <a:cs typeface="+mn-cs"/>
              </a:rPr>
              <a:t>100</a:t>
            </a:r>
            <a:r>
              <a:rPr kumimoji="1" lang="ja-JP" altLang="en-US" sz="1500" b="0" i="0" u="none" strike="noStrike" kern="1200" cap="none" spc="0" normalizeH="0" baseline="0" noProof="0">
                <a:ln>
                  <a:noFill/>
                </a:ln>
                <a:solidFill>
                  <a:prstClr val="black"/>
                </a:solidFill>
                <a:effectLst/>
                <a:uLnTx/>
                <a:uFillTx/>
                <a:latin typeface="BIZ UDPゴシック"/>
                <a:ea typeface="BIZ UDPゴシック"/>
                <a:cs typeface="+mn-cs"/>
              </a:rPr>
              <a:t>未満の場合、リスク低減対策を実施する必要が高いとされる</a:t>
            </a:r>
            <a:endPar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8" name="テキスト ボックス 7">
            <a:extLst>
              <a:ext uri="{FF2B5EF4-FFF2-40B4-BE49-F238E27FC236}">
                <a16:creationId xmlns:a16="http://schemas.microsoft.com/office/drawing/2014/main" id="{47692B40-6C11-97B0-206F-D8A8350D0F93}"/>
              </a:ext>
            </a:extLst>
          </p:cNvPr>
          <p:cNvSpPr txBox="1"/>
          <p:nvPr/>
        </p:nvSpPr>
        <p:spPr>
          <a:xfrm>
            <a:off x="9951690" y="1404170"/>
            <a:ext cx="1073289" cy="589457"/>
          </a:xfrm>
          <a:prstGeom prst="rect">
            <a:avLst/>
          </a:prstGeom>
          <a:noFill/>
        </p:spPr>
        <p:txBody>
          <a:bodyPr wrap="square">
            <a:spAutoFit/>
          </a:bodyPr>
          <a:lstStyle/>
          <a:p>
            <a:pPr marR="0" lvl="0" algn="ctr"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lang="en-US" altLang="ja-JP" sz="1400">
                <a:solidFill>
                  <a:prstClr val="black"/>
                </a:solidFill>
                <a:latin typeface="BIZ UDPゴシック"/>
                <a:ea typeface="BIZ UDPゴシック"/>
              </a:rPr>
              <a:t>POD</a:t>
            </a:r>
            <a:br>
              <a:rPr lang="en-US" altLang="ja-JP" sz="1400">
                <a:solidFill>
                  <a:prstClr val="black"/>
                </a:solidFill>
                <a:latin typeface="BIZ UDPゴシック"/>
                <a:ea typeface="BIZ UDPゴシック"/>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安全係数</a:t>
            </a:r>
            <a:endPar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9" name="テキスト ボックス 8">
            <a:extLst>
              <a:ext uri="{FF2B5EF4-FFF2-40B4-BE49-F238E27FC236}">
                <a16:creationId xmlns:a16="http://schemas.microsoft.com/office/drawing/2014/main" id="{2B3B1FF2-44F5-D80A-E443-100E46608B8B}"/>
              </a:ext>
            </a:extLst>
          </p:cNvPr>
          <p:cNvSpPr txBox="1"/>
          <p:nvPr/>
        </p:nvSpPr>
        <p:spPr>
          <a:xfrm>
            <a:off x="9381846" y="3753442"/>
            <a:ext cx="1775436" cy="556947"/>
          </a:xfrm>
          <a:prstGeom prst="rect">
            <a:avLst/>
          </a:prstGeom>
          <a:noFill/>
        </p:spPr>
        <p:txBody>
          <a:bodyPr wrap="square">
            <a:spAutoFit/>
          </a:bodyPr>
          <a:lstStyle/>
          <a:p>
            <a:pPr marR="0" lvl="0" algn="ctr"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lang="en-US" altLang="ja-JP" sz="1400">
                <a:solidFill>
                  <a:prstClr val="black"/>
                </a:solidFill>
                <a:latin typeface="BIZ UDPゴシック"/>
                <a:ea typeface="BIZ UDPゴシック"/>
              </a:rPr>
              <a:t>POD</a:t>
            </a:r>
            <a:br>
              <a:rPr lang="en-US" altLang="ja-JP" sz="1400">
                <a:solidFill>
                  <a:prstClr val="black"/>
                </a:solidFill>
                <a:latin typeface="BIZ UDPゴシック"/>
                <a:ea typeface="BIZ UDPゴシック"/>
              </a:rPr>
            </a:b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ばく露量</a:t>
            </a:r>
            <a:r>
              <a:rPr kumimoji="1" lang="ja-JP" altLang="en-US" sz="1100" b="0" i="0" u="none" strike="noStrike" kern="1200" cap="none" spc="0" normalizeH="0" baseline="0" noProof="0">
                <a:ln>
                  <a:noFill/>
                </a:ln>
                <a:solidFill>
                  <a:prstClr val="black"/>
                </a:solidFill>
                <a:effectLst/>
                <a:uLnTx/>
                <a:uFillTx/>
                <a:latin typeface="BIZ UDPゴシック"/>
                <a:ea typeface="BIZ UDPゴシック"/>
                <a:cs typeface="+mn-cs"/>
              </a:rPr>
              <a:t>（指定摂取量）</a:t>
            </a:r>
            <a:endPar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endParaRPr>
          </a:p>
        </p:txBody>
      </p:sp>
      <p:cxnSp>
        <p:nvCxnSpPr>
          <p:cNvPr id="11" name="直線コネクタ 10">
            <a:extLst>
              <a:ext uri="{FF2B5EF4-FFF2-40B4-BE49-F238E27FC236}">
                <a16:creationId xmlns:a16="http://schemas.microsoft.com/office/drawing/2014/main" id="{36CE0DB7-8365-FDBF-A1EE-629839A521ED}"/>
              </a:ext>
            </a:extLst>
          </p:cNvPr>
          <p:cNvCxnSpPr>
            <a:cxnSpLocks/>
            <a:stCxn id="8" idx="1"/>
            <a:endCxn id="8" idx="3"/>
          </p:cNvCxnSpPr>
          <p:nvPr/>
        </p:nvCxnSpPr>
        <p:spPr>
          <a:xfrm>
            <a:off x="9951690" y="1698899"/>
            <a:ext cx="1073289" cy="0"/>
          </a:xfrm>
          <a:prstGeom prst="line">
            <a:avLst/>
          </a:prstGeom>
          <a:ln>
            <a:solidFill>
              <a:schemeClr val="tx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4" name="直線コネクタ 13">
            <a:extLst>
              <a:ext uri="{FF2B5EF4-FFF2-40B4-BE49-F238E27FC236}">
                <a16:creationId xmlns:a16="http://schemas.microsoft.com/office/drawing/2014/main" id="{F6AE3F9D-9159-A9CA-02AB-31A9736E6C4F}"/>
              </a:ext>
            </a:extLst>
          </p:cNvPr>
          <p:cNvCxnSpPr>
            <a:cxnSpLocks/>
            <a:stCxn id="9" idx="1"/>
            <a:endCxn id="9" idx="3"/>
          </p:cNvCxnSpPr>
          <p:nvPr/>
        </p:nvCxnSpPr>
        <p:spPr>
          <a:xfrm>
            <a:off x="9381846" y="4031916"/>
            <a:ext cx="1775436" cy="0"/>
          </a:xfrm>
          <a:prstGeom prst="line">
            <a:avLst/>
          </a:prstGeom>
          <a:ln>
            <a:solidFill>
              <a:schemeClr val="tx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1" name="テキスト ボックス 20">
            <a:extLst>
              <a:ext uri="{FF2B5EF4-FFF2-40B4-BE49-F238E27FC236}">
                <a16:creationId xmlns:a16="http://schemas.microsoft.com/office/drawing/2014/main" id="{C448C45A-3716-993A-A577-DB834CE56DC6}"/>
              </a:ext>
            </a:extLst>
          </p:cNvPr>
          <p:cNvSpPr txBox="1"/>
          <p:nvPr/>
        </p:nvSpPr>
        <p:spPr>
          <a:xfrm>
            <a:off x="8953284" y="1531926"/>
            <a:ext cx="1102406" cy="320152"/>
          </a:xfrm>
          <a:prstGeom prst="rect">
            <a:avLst/>
          </a:prstGeom>
          <a:noFill/>
        </p:spPr>
        <p:txBody>
          <a:bodyPr wrap="square">
            <a:spAutoFit/>
          </a:bodyPr>
          <a:lstStyle/>
          <a:p>
            <a:pPr marR="0" lvl="0" algn="ctr"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HBGV</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a:t>
            </a:r>
            <a:endPar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22" name="テキスト ボックス 21">
            <a:extLst>
              <a:ext uri="{FF2B5EF4-FFF2-40B4-BE49-F238E27FC236}">
                <a16:creationId xmlns:a16="http://schemas.microsoft.com/office/drawing/2014/main" id="{AD3D9A44-53AE-8501-9E60-FCAEC31D9736}"/>
              </a:ext>
            </a:extLst>
          </p:cNvPr>
          <p:cNvSpPr txBox="1"/>
          <p:nvPr/>
        </p:nvSpPr>
        <p:spPr>
          <a:xfrm>
            <a:off x="8375699" y="3842418"/>
            <a:ext cx="1102406" cy="320152"/>
          </a:xfrm>
          <a:prstGeom prst="rect">
            <a:avLst/>
          </a:prstGeom>
          <a:noFill/>
        </p:spPr>
        <p:txBody>
          <a:bodyPr wrap="square">
            <a:spAutoFit/>
          </a:bodyPr>
          <a:lstStyle/>
          <a:p>
            <a:pPr marR="0" lvl="0" algn="ctr"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lang="en-US" altLang="ja-JP" sz="1400">
                <a:solidFill>
                  <a:prstClr val="black"/>
                </a:solidFill>
                <a:latin typeface="BIZ UDPゴシック"/>
                <a:ea typeface="BIZ UDPゴシック"/>
              </a:rPr>
              <a:t>MOE</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a:t>
            </a:r>
            <a:endPar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10" name="正方形/長方形 9">
            <a:extLst>
              <a:ext uri="{FF2B5EF4-FFF2-40B4-BE49-F238E27FC236}">
                <a16:creationId xmlns:a16="http://schemas.microsoft.com/office/drawing/2014/main" id="{033B8545-E713-670F-1EE6-EF52221D4442}"/>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Tree>
    <p:extLst>
      <p:ext uri="{BB962C8B-B14F-4D97-AF65-F5344CB8AC3E}">
        <p14:creationId xmlns:p14="http://schemas.microsoft.com/office/powerpoint/2010/main" val="2172814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9E877-C692-0B2F-26C4-62B271399D2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8A7BF56-B8D3-8E11-1657-40D08BCAA682}"/>
              </a:ext>
            </a:extLst>
          </p:cNvPr>
          <p:cNvSpPr>
            <a:spLocks noGrp="1"/>
          </p:cNvSpPr>
          <p:nvPr>
            <p:ph type="title"/>
          </p:nvPr>
        </p:nvSpPr>
        <p:spPr/>
        <p:txBody>
          <a:bodyPr/>
          <a:lstStyle/>
          <a:p>
            <a:r>
              <a:rPr kumimoji="1" lang="zh-TW" altLang="en-US"/>
              <a:t>用量反応評価</a:t>
            </a:r>
            <a:endParaRPr kumimoji="1" lang="ja-JP" altLang="en-US"/>
          </a:p>
        </p:txBody>
      </p:sp>
      <p:sp>
        <p:nvSpPr>
          <p:cNvPr id="3" name="コンテンツ プレースホルダー 2">
            <a:extLst>
              <a:ext uri="{FF2B5EF4-FFF2-40B4-BE49-F238E27FC236}">
                <a16:creationId xmlns:a16="http://schemas.microsoft.com/office/drawing/2014/main" id="{C65DDCA7-8AA3-3CC6-3C9E-51FABD271CD1}"/>
              </a:ext>
            </a:extLst>
          </p:cNvPr>
          <p:cNvSpPr>
            <a:spLocks noGrp="1"/>
          </p:cNvSpPr>
          <p:nvPr>
            <p:ph idx="1"/>
          </p:nvPr>
        </p:nvSpPr>
        <p:spPr>
          <a:xfrm>
            <a:off x="453081" y="947064"/>
            <a:ext cx="4476189" cy="1026032"/>
          </a:xfrm>
        </p:spPr>
        <p:txBody>
          <a:bodyPr/>
          <a:lstStyle/>
          <a:p>
            <a:pPr marL="0" indent="0">
              <a:buNone/>
            </a:pPr>
            <a:endParaRPr kumimoji="1" lang="en-US" altLang="ja-JP" sz="100"/>
          </a:p>
          <a:p>
            <a:pPr marL="92075" indent="0">
              <a:buNone/>
            </a:pPr>
            <a:r>
              <a:rPr kumimoji="1" lang="ja-JP" altLang="en-US" sz="1800"/>
              <a:t>摂取量と生体反応との関係に基づく評価</a:t>
            </a:r>
            <a:endParaRPr kumimoji="1" lang="en-US" altLang="ja-JP" sz="1800"/>
          </a:p>
          <a:p>
            <a:pPr marL="92075" indent="0">
              <a:buNone/>
            </a:pPr>
            <a:endParaRPr kumimoji="1" lang="ja-JP" altLang="en-US" sz="1800"/>
          </a:p>
        </p:txBody>
      </p:sp>
      <p:grpSp>
        <p:nvGrpSpPr>
          <p:cNvPr id="41" name="グループ化 40">
            <a:extLst>
              <a:ext uri="{FF2B5EF4-FFF2-40B4-BE49-F238E27FC236}">
                <a16:creationId xmlns:a16="http://schemas.microsoft.com/office/drawing/2014/main" id="{05C8E8A6-C2DD-1CC7-9E96-F8D39DD54153}"/>
              </a:ext>
            </a:extLst>
          </p:cNvPr>
          <p:cNvGrpSpPr/>
          <p:nvPr/>
        </p:nvGrpSpPr>
        <p:grpSpPr>
          <a:xfrm>
            <a:off x="6447278" y="3351442"/>
            <a:ext cx="4425402" cy="2743192"/>
            <a:chOff x="5311223" y="2117469"/>
            <a:chExt cx="6091368" cy="3775882"/>
          </a:xfrm>
        </p:grpSpPr>
        <p:sp>
          <p:nvSpPr>
            <p:cNvPr id="5" name="タイトル 1">
              <a:extLst>
                <a:ext uri="{FF2B5EF4-FFF2-40B4-BE49-F238E27FC236}">
                  <a16:creationId xmlns:a16="http://schemas.microsoft.com/office/drawing/2014/main" id="{658A80A0-6EDD-0A9C-1C32-5A6D4B3A3826}"/>
                </a:ext>
              </a:extLst>
            </p:cNvPr>
            <p:cNvSpPr txBox="1">
              <a:spLocks/>
            </p:cNvSpPr>
            <p:nvPr/>
          </p:nvSpPr>
          <p:spPr>
            <a:xfrm>
              <a:off x="6376943" y="2295079"/>
              <a:ext cx="2443576" cy="56831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600" b="1"/>
                <a:t>用量</a:t>
              </a:r>
              <a:r>
                <a:rPr lang="en-US" altLang="ja-JP" sz="1600" b="1"/>
                <a:t>-</a:t>
              </a:r>
              <a:r>
                <a:rPr lang="ja-JP" altLang="en-US" sz="2000" b="1"/>
                <a:t>反応 </a:t>
              </a:r>
              <a:r>
                <a:rPr lang="ja-JP" altLang="en-US" sz="1600" b="1"/>
                <a:t>曲線</a:t>
              </a:r>
            </a:p>
          </p:txBody>
        </p:sp>
        <p:sp>
          <p:nvSpPr>
            <p:cNvPr id="6" name="フリーフォーム: 図形 5">
              <a:extLst>
                <a:ext uri="{FF2B5EF4-FFF2-40B4-BE49-F238E27FC236}">
                  <a16:creationId xmlns:a16="http://schemas.microsoft.com/office/drawing/2014/main" id="{6E1BEDF8-4F3A-9427-69D9-A300A1ECA776}"/>
                </a:ext>
              </a:extLst>
            </p:cNvPr>
            <p:cNvSpPr/>
            <p:nvPr/>
          </p:nvSpPr>
          <p:spPr>
            <a:xfrm>
              <a:off x="6138831" y="2635262"/>
              <a:ext cx="4476877" cy="2565253"/>
            </a:xfrm>
            <a:custGeom>
              <a:avLst/>
              <a:gdLst>
                <a:gd name="connsiteX0" fmla="*/ 0 w 3784922"/>
                <a:gd name="connsiteY0" fmla="*/ 2615879 h 2615879"/>
                <a:gd name="connsiteX1" fmla="*/ 1932973 w 3784922"/>
                <a:gd name="connsiteY1" fmla="*/ 2349661 h 2615879"/>
                <a:gd name="connsiteX2" fmla="*/ 2615879 w 3784922"/>
                <a:gd name="connsiteY2" fmla="*/ 1284790 h 2615879"/>
                <a:gd name="connsiteX3" fmla="*/ 2974694 w 3784922"/>
                <a:gd name="connsiteY3" fmla="*/ 416689 h 2615879"/>
                <a:gd name="connsiteX4" fmla="*/ 3784922 w 3784922"/>
                <a:gd name="connsiteY4" fmla="*/ 0 h 2615879"/>
                <a:gd name="connsiteX0" fmla="*/ 0 w 3784922"/>
                <a:gd name="connsiteY0" fmla="*/ 2615879 h 2618605"/>
                <a:gd name="connsiteX1" fmla="*/ 1932973 w 3784922"/>
                <a:gd name="connsiteY1" fmla="*/ 2349661 h 2618605"/>
                <a:gd name="connsiteX2" fmla="*/ 2974694 w 3784922"/>
                <a:gd name="connsiteY2" fmla="*/ 416689 h 2618605"/>
                <a:gd name="connsiteX3" fmla="*/ 3784922 w 3784922"/>
                <a:gd name="connsiteY3" fmla="*/ 0 h 2618605"/>
                <a:gd name="connsiteX0" fmla="*/ 0 w 4213185"/>
                <a:gd name="connsiteY0" fmla="*/ 2673753 h 2676479"/>
                <a:gd name="connsiteX1" fmla="*/ 1932973 w 4213185"/>
                <a:gd name="connsiteY1" fmla="*/ 2407535 h 2676479"/>
                <a:gd name="connsiteX2" fmla="*/ 2974694 w 4213185"/>
                <a:gd name="connsiteY2" fmla="*/ 474563 h 2676479"/>
                <a:gd name="connsiteX3" fmla="*/ 4213185 w 4213185"/>
                <a:gd name="connsiteY3" fmla="*/ 0 h 2676479"/>
                <a:gd name="connsiteX0" fmla="*/ 0 w 4213185"/>
                <a:gd name="connsiteY0" fmla="*/ 2673753 h 2676479"/>
                <a:gd name="connsiteX1" fmla="*/ 1932973 w 4213185"/>
                <a:gd name="connsiteY1" fmla="*/ 2407535 h 2676479"/>
                <a:gd name="connsiteX2" fmla="*/ 2974694 w 4213185"/>
                <a:gd name="connsiteY2" fmla="*/ 474563 h 2676479"/>
                <a:gd name="connsiteX3" fmla="*/ 4213185 w 4213185"/>
                <a:gd name="connsiteY3" fmla="*/ 0 h 2676479"/>
                <a:gd name="connsiteX0" fmla="*/ 0 w 4213185"/>
                <a:gd name="connsiteY0" fmla="*/ 2673753 h 2673754"/>
                <a:gd name="connsiteX1" fmla="*/ 2204278 w 4213185"/>
                <a:gd name="connsiteY1" fmla="*/ 2372854 h 2673754"/>
                <a:gd name="connsiteX2" fmla="*/ 2974694 w 4213185"/>
                <a:gd name="connsiteY2" fmla="*/ 474563 h 2673754"/>
                <a:gd name="connsiteX3" fmla="*/ 4213185 w 4213185"/>
                <a:gd name="connsiteY3" fmla="*/ 0 h 2673754"/>
                <a:gd name="connsiteX0" fmla="*/ 0 w 4213185"/>
                <a:gd name="connsiteY0" fmla="*/ 2673753 h 2673753"/>
                <a:gd name="connsiteX1" fmla="*/ 2214326 w 4213185"/>
                <a:gd name="connsiteY1" fmla="*/ 2268810 h 2673753"/>
                <a:gd name="connsiteX2" fmla="*/ 2974694 w 4213185"/>
                <a:gd name="connsiteY2" fmla="*/ 474563 h 2673753"/>
                <a:gd name="connsiteX3" fmla="*/ 4213185 w 4213185"/>
                <a:gd name="connsiteY3" fmla="*/ 0 h 2673753"/>
                <a:gd name="connsiteX0" fmla="*/ 0 w 4213185"/>
                <a:gd name="connsiteY0" fmla="*/ 2673753 h 2674190"/>
                <a:gd name="connsiteX1" fmla="*/ 2214326 w 4213185"/>
                <a:gd name="connsiteY1" fmla="*/ 2268810 h 2674190"/>
                <a:gd name="connsiteX2" fmla="*/ 2974694 w 4213185"/>
                <a:gd name="connsiteY2" fmla="*/ 474563 h 2674190"/>
                <a:gd name="connsiteX3" fmla="*/ 4213185 w 4213185"/>
                <a:gd name="connsiteY3" fmla="*/ 0 h 2674190"/>
                <a:gd name="connsiteX0" fmla="*/ 0 w 4213185"/>
                <a:gd name="connsiteY0" fmla="*/ 2673753 h 2697150"/>
                <a:gd name="connsiteX1" fmla="*/ 2214326 w 4213185"/>
                <a:gd name="connsiteY1" fmla="*/ 2268810 h 2697150"/>
                <a:gd name="connsiteX2" fmla="*/ 2974694 w 4213185"/>
                <a:gd name="connsiteY2" fmla="*/ 474563 h 2697150"/>
                <a:gd name="connsiteX3" fmla="*/ 4213185 w 4213185"/>
                <a:gd name="connsiteY3" fmla="*/ 0 h 2697150"/>
                <a:gd name="connsiteX0" fmla="*/ 0 w 4213185"/>
                <a:gd name="connsiteY0" fmla="*/ 2673753 h 2673753"/>
                <a:gd name="connsiteX1" fmla="*/ 2324858 w 4213185"/>
                <a:gd name="connsiteY1" fmla="*/ 2095402 h 2673753"/>
                <a:gd name="connsiteX2" fmla="*/ 2974694 w 4213185"/>
                <a:gd name="connsiteY2" fmla="*/ 474563 h 2673753"/>
                <a:gd name="connsiteX3" fmla="*/ 4213185 w 4213185"/>
                <a:gd name="connsiteY3" fmla="*/ 0 h 2673753"/>
                <a:gd name="connsiteX0" fmla="*/ 0 w 4213185"/>
                <a:gd name="connsiteY0" fmla="*/ 2673753 h 2690702"/>
                <a:gd name="connsiteX1" fmla="*/ 2324858 w 4213185"/>
                <a:gd name="connsiteY1" fmla="*/ 2095402 h 2690702"/>
                <a:gd name="connsiteX2" fmla="*/ 2974694 w 4213185"/>
                <a:gd name="connsiteY2" fmla="*/ 474563 h 2690702"/>
                <a:gd name="connsiteX3" fmla="*/ 4213185 w 4213185"/>
                <a:gd name="connsiteY3" fmla="*/ 0 h 2690702"/>
                <a:gd name="connsiteX0" fmla="*/ 0 w 4213185"/>
                <a:gd name="connsiteY0" fmla="*/ 2673753 h 2695826"/>
                <a:gd name="connsiteX1" fmla="*/ 2324858 w 4213185"/>
                <a:gd name="connsiteY1" fmla="*/ 2095402 h 2695826"/>
                <a:gd name="connsiteX2" fmla="*/ 2974694 w 4213185"/>
                <a:gd name="connsiteY2" fmla="*/ 474563 h 2695826"/>
                <a:gd name="connsiteX3" fmla="*/ 4213185 w 4213185"/>
                <a:gd name="connsiteY3" fmla="*/ 0 h 2695826"/>
                <a:gd name="connsiteX0" fmla="*/ 0 w 4213185"/>
                <a:gd name="connsiteY0" fmla="*/ 2673753 h 2673844"/>
                <a:gd name="connsiteX1" fmla="*/ 2435390 w 4213185"/>
                <a:gd name="connsiteY1" fmla="*/ 1979798 h 2673844"/>
                <a:gd name="connsiteX2" fmla="*/ 2974694 w 4213185"/>
                <a:gd name="connsiteY2" fmla="*/ 474563 h 2673844"/>
                <a:gd name="connsiteX3" fmla="*/ 4213185 w 4213185"/>
                <a:gd name="connsiteY3" fmla="*/ 0 h 2673844"/>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355003 w 4213185"/>
                <a:gd name="connsiteY1" fmla="*/ 2153205 h 2673753"/>
                <a:gd name="connsiteX2" fmla="*/ 3034984 w 4213185"/>
                <a:gd name="connsiteY2" fmla="*/ 416761 h 2673753"/>
                <a:gd name="connsiteX3" fmla="*/ 4213185 w 4213185"/>
                <a:gd name="connsiteY3" fmla="*/ 0 h 2673753"/>
                <a:gd name="connsiteX0" fmla="*/ 0 w 4213185"/>
                <a:gd name="connsiteY0" fmla="*/ 2673753 h 2673753"/>
                <a:gd name="connsiteX1" fmla="*/ 2314809 w 4213185"/>
                <a:gd name="connsiteY1" fmla="*/ 2164766 h 2673753"/>
                <a:gd name="connsiteX2" fmla="*/ 3034984 w 4213185"/>
                <a:gd name="connsiteY2" fmla="*/ 416761 h 2673753"/>
                <a:gd name="connsiteX3" fmla="*/ 4213185 w 4213185"/>
                <a:gd name="connsiteY3" fmla="*/ 0 h 2673753"/>
                <a:gd name="connsiteX0" fmla="*/ 0 w 4213185"/>
                <a:gd name="connsiteY0" fmla="*/ 2673753 h 2673753"/>
                <a:gd name="connsiteX1" fmla="*/ 2314809 w 4213185"/>
                <a:gd name="connsiteY1" fmla="*/ 2164766 h 2673753"/>
                <a:gd name="connsiteX2" fmla="*/ 3034984 w 4213185"/>
                <a:gd name="connsiteY2" fmla="*/ 416761 h 2673753"/>
                <a:gd name="connsiteX3" fmla="*/ 4213185 w 4213185"/>
                <a:gd name="connsiteY3" fmla="*/ 0 h 2673753"/>
                <a:gd name="connsiteX0" fmla="*/ 0 w 4213185"/>
                <a:gd name="connsiteY0" fmla="*/ 2673753 h 2673753"/>
                <a:gd name="connsiteX1" fmla="*/ 2375099 w 4213185"/>
                <a:gd name="connsiteY1" fmla="*/ 2049161 h 2673753"/>
                <a:gd name="connsiteX2" fmla="*/ 3034984 w 4213185"/>
                <a:gd name="connsiteY2" fmla="*/ 416761 h 2673753"/>
                <a:gd name="connsiteX3" fmla="*/ 4213185 w 4213185"/>
                <a:gd name="connsiteY3" fmla="*/ 0 h 2673753"/>
                <a:gd name="connsiteX0" fmla="*/ 0 w 4213185"/>
                <a:gd name="connsiteY0" fmla="*/ 2673753 h 2673753"/>
                <a:gd name="connsiteX1" fmla="*/ 2375099 w 4213185"/>
                <a:gd name="connsiteY1" fmla="*/ 2049161 h 2673753"/>
                <a:gd name="connsiteX2" fmla="*/ 3034984 w 4213185"/>
                <a:gd name="connsiteY2" fmla="*/ 416761 h 2673753"/>
                <a:gd name="connsiteX3" fmla="*/ 4213185 w 4213185"/>
                <a:gd name="connsiteY3" fmla="*/ 0 h 2673753"/>
                <a:gd name="connsiteX0" fmla="*/ 0 w 3831348"/>
                <a:gd name="connsiteY0" fmla="*/ 2615950 h 2615950"/>
                <a:gd name="connsiteX1" fmla="*/ 2375099 w 3831348"/>
                <a:gd name="connsiteY1" fmla="*/ 1991358 h 2615950"/>
                <a:gd name="connsiteX2" fmla="*/ 3034984 w 3831348"/>
                <a:gd name="connsiteY2" fmla="*/ 358958 h 2615950"/>
                <a:gd name="connsiteX3" fmla="*/ 3831348 w 3831348"/>
                <a:gd name="connsiteY3" fmla="*/ 0 h 2615950"/>
                <a:gd name="connsiteX0" fmla="*/ 0 w 3831348"/>
                <a:gd name="connsiteY0" fmla="*/ 2615950 h 2615950"/>
                <a:gd name="connsiteX1" fmla="*/ 2375099 w 3831348"/>
                <a:gd name="connsiteY1" fmla="*/ 1991358 h 2615950"/>
                <a:gd name="connsiteX2" fmla="*/ 3034984 w 3831348"/>
                <a:gd name="connsiteY2" fmla="*/ 358958 h 2615950"/>
                <a:gd name="connsiteX3" fmla="*/ 3831348 w 3831348"/>
                <a:gd name="connsiteY3" fmla="*/ 0 h 2615950"/>
                <a:gd name="connsiteX0" fmla="*/ 0 w 3831348"/>
                <a:gd name="connsiteY0" fmla="*/ 2615950 h 2634593"/>
                <a:gd name="connsiteX1" fmla="*/ 2375099 w 3831348"/>
                <a:gd name="connsiteY1" fmla="*/ 1991358 h 2634593"/>
                <a:gd name="connsiteX2" fmla="*/ 3034984 w 3831348"/>
                <a:gd name="connsiteY2" fmla="*/ 358958 h 2634593"/>
                <a:gd name="connsiteX3" fmla="*/ 3831348 w 3831348"/>
                <a:gd name="connsiteY3" fmla="*/ 0 h 2634593"/>
                <a:gd name="connsiteX0" fmla="*/ 0 w 3831348"/>
                <a:gd name="connsiteY0" fmla="*/ 2615950 h 2620264"/>
                <a:gd name="connsiteX1" fmla="*/ 2375099 w 3831348"/>
                <a:gd name="connsiteY1" fmla="*/ 1991358 h 2620264"/>
                <a:gd name="connsiteX2" fmla="*/ 3034984 w 3831348"/>
                <a:gd name="connsiteY2" fmla="*/ 358958 h 2620264"/>
                <a:gd name="connsiteX3" fmla="*/ 3831348 w 3831348"/>
                <a:gd name="connsiteY3" fmla="*/ 0 h 2620264"/>
                <a:gd name="connsiteX0" fmla="*/ 0 w 3831348"/>
                <a:gd name="connsiteY0" fmla="*/ 2615950 h 2620264"/>
                <a:gd name="connsiteX1" fmla="*/ 2375099 w 3831348"/>
                <a:gd name="connsiteY1" fmla="*/ 1991358 h 2620264"/>
                <a:gd name="connsiteX2" fmla="*/ 3034984 w 3831348"/>
                <a:gd name="connsiteY2" fmla="*/ 358958 h 2620264"/>
                <a:gd name="connsiteX3" fmla="*/ 3831348 w 3831348"/>
                <a:gd name="connsiteY3" fmla="*/ 0 h 2620264"/>
                <a:gd name="connsiteX0" fmla="*/ 0 w 3831348"/>
                <a:gd name="connsiteY0" fmla="*/ 2615950 h 2621957"/>
                <a:gd name="connsiteX1" fmla="*/ 2375099 w 3831348"/>
                <a:gd name="connsiteY1" fmla="*/ 1991358 h 2621957"/>
                <a:gd name="connsiteX2" fmla="*/ 3034984 w 3831348"/>
                <a:gd name="connsiteY2" fmla="*/ 358958 h 2621957"/>
                <a:gd name="connsiteX3" fmla="*/ 3831348 w 3831348"/>
                <a:gd name="connsiteY3" fmla="*/ 0 h 2621957"/>
                <a:gd name="connsiteX0" fmla="*/ 0 w 3831348"/>
                <a:gd name="connsiteY0" fmla="*/ 2615950 h 2615949"/>
                <a:gd name="connsiteX1" fmla="*/ 2375099 w 3831348"/>
                <a:gd name="connsiteY1" fmla="*/ 1991358 h 2615949"/>
                <a:gd name="connsiteX2" fmla="*/ 3034984 w 3831348"/>
                <a:gd name="connsiteY2" fmla="*/ 358958 h 2615949"/>
                <a:gd name="connsiteX3" fmla="*/ 3831348 w 3831348"/>
                <a:gd name="connsiteY3" fmla="*/ 0 h 2615949"/>
                <a:gd name="connsiteX0" fmla="*/ 0 w 3831348"/>
                <a:gd name="connsiteY0" fmla="*/ 2615950 h 2617059"/>
                <a:gd name="connsiteX1" fmla="*/ 2375099 w 3831348"/>
                <a:gd name="connsiteY1" fmla="*/ 1991358 h 2617059"/>
                <a:gd name="connsiteX2" fmla="*/ 3034984 w 3831348"/>
                <a:gd name="connsiteY2" fmla="*/ 358958 h 2617059"/>
                <a:gd name="connsiteX3" fmla="*/ 3831348 w 3831348"/>
                <a:gd name="connsiteY3" fmla="*/ 0 h 2617059"/>
                <a:gd name="connsiteX0" fmla="*/ 0 w 3831348"/>
                <a:gd name="connsiteY0" fmla="*/ 2615950 h 2615950"/>
                <a:gd name="connsiteX1" fmla="*/ 2514629 w 3831348"/>
                <a:gd name="connsiteY1" fmla="*/ 1787326 h 2615950"/>
                <a:gd name="connsiteX2" fmla="*/ 3034984 w 3831348"/>
                <a:gd name="connsiteY2" fmla="*/ 358958 h 2615950"/>
                <a:gd name="connsiteX3" fmla="*/ 3831348 w 3831348"/>
                <a:gd name="connsiteY3" fmla="*/ 0 h 2615950"/>
                <a:gd name="connsiteX0" fmla="*/ 0 w 3831348"/>
                <a:gd name="connsiteY0" fmla="*/ 2615950 h 2615950"/>
                <a:gd name="connsiteX1" fmla="*/ 2514629 w 3831348"/>
                <a:gd name="connsiteY1" fmla="*/ 1787326 h 2615950"/>
                <a:gd name="connsiteX2" fmla="*/ 3034984 w 3831348"/>
                <a:gd name="connsiteY2" fmla="*/ 358958 h 2615950"/>
                <a:gd name="connsiteX3" fmla="*/ 3831348 w 3831348"/>
                <a:gd name="connsiteY3" fmla="*/ 0 h 2615950"/>
                <a:gd name="connsiteX0" fmla="*/ 0 w 3831348"/>
                <a:gd name="connsiteY0" fmla="*/ 2615950 h 2626539"/>
                <a:gd name="connsiteX1" fmla="*/ 2514629 w 3831348"/>
                <a:gd name="connsiteY1" fmla="*/ 1787326 h 2626539"/>
                <a:gd name="connsiteX2" fmla="*/ 3034984 w 3831348"/>
                <a:gd name="connsiteY2" fmla="*/ 358958 h 2626539"/>
                <a:gd name="connsiteX3" fmla="*/ 3831348 w 3831348"/>
                <a:gd name="connsiteY3" fmla="*/ 0 h 2626539"/>
              </a:gdLst>
              <a:ahLst/>
              <a:cxnLst>
                <a:cxn ang="0">
                  <a:pos x="connsiteX0" y="connsiteY0"/>
                </a:cxn>
                <a:cxn ang="0">
                  <a:pos x="connsiteX1" y="connsiteY1"/>
                </a:cxn>
                <a:cxn ang="0">
                  <a:pos x="connsiteX2" y="connsiteY2"/>
                </a:cxn>
                <a:cxn ang="0">
                  <a:pos x="connsiteX3" y="connsiteY3"/>
                </a:cxn>
              </a:cxnLst>
              <a:rect l="l" t="t" r="r" b="b"/>
              <a:pathLst>
                <a:path w="3831348" h="2626539">
                  <a:moveTo>
                    <a:pt x="0" y="2615950"/>
                  </a:moveTo>
                  <a:cubicBezTo>
                    <a:pt x="2292222" y="2657882"/>
                    <a:pt x="2071386" y="2611645"/>
                    <a:pt x="2514629" y="1787326"/>
                  </a:cubicBezTo>
                  <a:cubicBezTo>
                    <a:pt x="2957872" y="963007"/>
                    <a:pt x="2815531" y="656846"/>
                    <a:pt x="3034984" y="358958"/>
                  </a:cubicBezTo>
                  <a:cubicBezTo>
                    <a:pt x="3254437" y="61070"/>
                    <a:pt x="3498214" y="43448"/>
                    <a:pt x="3831348" y="0"/>
                  </a:cubicBezTo>
                </a:path>
              </a:pathLst>
            </a:custGeom>
            <a:ln w="38100">
              <a:solidFill>
                <a:schemeClr val="accent6">
                  <a:lumMod val="40000"/>
                  <a:lumOff val="6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p>
          </p:txBody>
        </p:sp>
        <p:sp>
          <p:nvSpPr>
            <p:cNvPr id="7" name="フリーフォーム: 図形 6">
              <a:extLst>
                <a:ext uri="{FF2B5EF4-FFF2-40B4-BE49-F238E27FC236}">
                  <a16:creationId xmlns:a16="http://schemas.microsoft.com/office/drawing/2014/main" id="{3E05D37E-5083-769C-DB04-65C86B155125}"/>
                </a:ext>
              </a:extLst>
            </p:cNvPr>
            <p:cNvSpPr/>
            <p:nvPr/>
          </p:nvSpPr>
          <p:spPr>
            <a:xfrm>
              <a:off x="6138832" y="2117469"/>
              <a:ext cx="5021889" cy="3103041"/>
            </a:xfrm>
            <a:custGeom>
              <a:avLst/>
              <a:gdLst>
                <a:gd name="connsiteX0" fmla="*/ 0 w 4224759"/>
                <a:gd name="connsiteY0" fmla="*/ 0 h 2523281"/>
                <a:gd name="connsiteX1" fmla="*/ 0 w 4224759"/>
                <a:gd name="connsiteY1" fmla="*/ 2523281 h 2523281"/>
                <a:gd name="connsiteX2" fmla="*/ 4224759 w 4224759"/>
                <a:gd name="connsiteY2" fmla="*/ 2523281 h 2523281"/>
              </a:gdLst>
              <a:ahLst/>
              <a:cxnLst>
                <a:cxn ang="0">
                  <a:pos x="connsiteX0" y="connsiteY0"/>
                </a:cxn>
                <a:cxn ang="0">
                  <a:pos x="connsiteX1" y="connsiteY1"/>
                </a:cxn>
                <a:cxn ang="0">
                  <a:pos x="connsiteX2" y="connsiteY2"/>
                </a:cxn>
              </a:cxnLst>
              <a:rect l="l" t="t" r="r" b="b"/>
              <a:pathLst>
                <a:path w="4224759" h="2523281">
                  <a:moveTo>
                    <a:pt x="0" y="0"/>
                  </a:moveTo>
                  <a:lnTo>
                    <a:pt x="0" y="2523281"/>
                  </a:lnTo>
                  <a:lnTo>
                    <a:pt x="4224759" y="2523281"/>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8" name="タイトル 1">
              <a:extLst>
                <a:ext uri="{FF2B5EF4-FFF2-40B4-BE49-F238E27FC236}">
                  <a16:creationId xmlns:a16="http://schemas.microsoft.com/office/drawing/2014/main" id="{F64237B2-8089-FC37-8FF7-58C99D0D3905}"/>
                </a:ext>
              </a:extLst>
            </p:cNvPr>
            <p:cNvSpPr txBox="1">
              <a:spLocks/>
            </p:cNvSpPr>
            <p:nvPr/>
          </p:nvSpPr>
          <p:spPr>
            <a:xfrm>
              <a:off x="8862252" y="5185201"/>
              <a:ext cx="1490538"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200"/>
                <a:t>投与用量</a:t>
              </a:r>
            </a:p>
          </p:txBody>
        </p:sp>
        <p:sp>
          <p:nvSpPr>
            <p:cNvPr id="9" name="楕円 8">
              <a:extLst>
                <a:ext uri="{FF2B5EF4-FFF2-40B4-BE49-F238E27FC236}">
                  <a16:creationId xmlns:a16="http://schemas.microsoft.com/office/drawing/2014/main" id="{329B9516-E2FD-FAD4-C778-ED12A88CD237}"/>
                </a:ext>
              </a:extLst>
            </p:cNvPr>
            <p:cNvSpPr>
              <a:spLocks noChangeAspect="1"/>
            </p:cNvSpPr>
            <p:nvPr/>
          </p:nvSpPr>
          <p:spPr>
            <a:xfrm>
              <a:off x="6035209" y="5083394"/>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0" name="楕円 9">
              <a:extLst>
                <a:ext uri="{FF2B5EF4-FFF2-40B4-BE49-F238E27FC236}">
                  <a16:creationId xmlns:a16="http://schemas.microsoft.com/office/drawing/2014/main" id="{E4B84615-7299-A5AE-3349-54DEDA02B342}"/>
                </a:ext>
              </a:extLst>
            </p:cNvPr>
            <p:cNvSpPr>
              <a:spLocks noChangeAspect="1"/>
            </p:cNvSpPr>
            <p:nvPr/>
          </p:nvSpPr>
          <p:spPr>
            <a:xfrm>
              <a:off x="6793209" y="5083394"/>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1" name="楕円 10">
              <a:extLst>
                <a:ext uri="{FF2B5EF4-FFF2-40B4-BE49-F238E27FC236}">
                  <a16:creationId xmlns:a16="http://schemas.microsoft.com/office/drawing/2014/main" id="{841F9E99-BE4D-1A0F-597C-BCC776D6986C}"/>
                </a:ext>
              </a:extLst>
            </p:cNvPr>
            <p:cNvSpPr>
              <a:spLocks noChangeAspect="1"/>
            </p:cNvSpPr>
            <p:nvPr/>
          </p:nvSpPr>
          <p:spPr>
            <a:xfrm>
              <a:off x="7590458" y="5083394"/>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2" name="楕円 11">
              <a:extLst>
                <a:ext uri="{FF2B5EF4-FFF2-40B4-BE49-F238E27FC236}">
                  <a16:creationId xmlns:a16="http://schemas.microsoft.com/office/drawing/2014/main" id="{78CB5FC5-57E7-F1DD-5341-CBC245128331}"/>
                </a:ext>
              </a:extLst>
            </p:cNvPr>
            <p:cNvSpPr>
              <a:spLocks noChangeAspect="1"/>
            </p:cNvSpPr>
            <p:nvPr/>
          </p:nvSpPr>
          <p:spPr>
            <a:xfrm>
              <a:off x="8517275" y="4896982"/>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3" name="楕円 12">
              <a:extLst>
                <a:ext uri="{FF2B5EF4-FFF2-40B4-BE49-F238E27FC236}">
                  <a16:creationId xmlns:a16="http://schemas.microsoft.com/office/drawing/2014/main" id="{F6BA0F0B-BBA8-8DC3-4AC9-737AEA6DD799}"/>
                </a:ext>
              </a:extLst>
            </p:cNvPr>
            <p:cNvSpPr>
              <a:spLocks noChangeAspect="1"/>
            </p:cNvSpPr>
            <p:nvPr/>
          </p:nvSpPr>
          <p:spPr>
            <a:xfrm>
              <a:off x="9661896" y="2801087"/>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4" name="楕円 13">
              <a:extLst>
                <a:ext uri="{FF2B5EF4-FFF2-40B4-BE49-F238E27FC236}">
                  <a16:creationId xmlns:a16="http://schemas.microsoft.com/office/drawing/2014/main" id="{60C42932-5329-1915-BAD8-22EA9D84BFFD}"/>
                </a:ext>
              </a:extLst>
            </p:cNvPr>
            <p:cNvSpPr>
              <a:spLocks noChangeAspect="1"/>
            </p:cNvSpPr>
            <p:nvPr/>
          </p:nvSpPr>
          <p:spPr>
            <a:xfrm>
              <a:off x="9181155" y="3991502"/>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5" name="楕円 14">
              <a:extLst>
                <a:ext uri="{FF2B5EF4-FFF2-40B4-BE49-F238E27FC236}">
                  <a16:creationId xmlns:a16="http://schemas.microsoft.com/office/drawing/2014/main" id="{E6121AD8-06AB-6451-2856-0136FDFD8388}"/>
                </a:ext>
              </a:extLst>
            </p:cNvPr>
            <p:cNvSpPr>
              <a:spLocks noChangeAspect="1"/>
            </p:cNvSpPr>
            <p:nvPr/>
          </p:nvSpPr>
          <p:spPr>
            <a:xfrm>
              <a:off x="6405207" y="3416146"/>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6" name="タイトル 1">
              <a:extLst>
                <a:ext uri="{FF2B5EF4-FFF2-40B4-BE49-F238E27FC236}">
                  <a16:creationId xmlns:a16="http://schemas.microsoft.com/office/drawing/2014/main" id="{67BB6263-520A-57B9-8E89-99EA6E2EEBF8}"/>
                </a:ext>
              </a:extLst>
            </p:cNvPr>
            <p:cNvSpPr txBox="1">
              <a:spLocks/>
            </p:cNvSpPr>
            <p:nvPr/>
          </p:nvSpPr>
          <p:spPr>
            <a:xfrm>
              <a:off x="9758655" y="2692028"/>
              <a:ext cx="1501413" cy="675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ほとんどが</a:t>
              </a:r>
              <a:br>
                <a:rPr lang="en-US" altLang="ja-JP" sz="1100"/>
              </a:br>
              <a:r>
                <a:rPr lang="ja-JP" altLang="en-US" sz="1100"/>
                <a:t>影響を受けた</a:t>
              </a:r>
            </a:p>
          </p:txBody>
        </p:sp>
        <p:sp>
          <p:nvSpPr>
            <p:cNvPr id="17" name="タイトル 1">
              <a:extLst>
                <a:ext uri="{FF2B5EF4-FFF2-40B4-BE49-F238E27FC236}">
                  <a16:creationId xmlns:a16="http://schemas.microsoft.com/office/drawing/2014/main" id="{C6616094-678E-7AB5-3CA1-F366318DFA44}"/>
                </a:ext>
              </a:extLst>
            </p:cNvPr>
            <p:cNvSpPr txBox="1">
              <a:spLocks/>
            </p:cNvSpPr>
            <p:nvPr/>
          </p:nvSpPr>
          <p:spPr>
            <a:xfrm>
              <a:off x="9374305" y="3732667"/>
              <a:ext cx="1653609" cy="675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約半数が</a:t>
              </a:r>
              <a:br>
                <a:rPr lang="en-US" altLang="ja-JP" sz="1100"/>
              </a:br>
              <a:r>
                <a:rPr lang="ja-JP" altLang="en-US" sz="1100"/>
                <a:t>影響を受けた</a:t>
              </a:r>
            </a:p>
          </p:txBody>
        </p:sp>
        <p:sp>
          <p:nvSpPr>
            <p:cNvPr id="18" name="タイトル 1">
              <a:extLst>
                <a:ext uri="{FF2B5EF4-FFF2-40B4-BE49-F238E27FC236}">
                  <a16:creationId xmlns:a16="http://schemas.microsoft.com/office/drawing/2014/main" id="{148199D4-D9B2-4EB9-6BD6-F9C02D57023F}"/>
                </a:ext>
              </a:extLst>
            </p:cNvPr>
            <p:cNvSpPr txBox="1">
              <a:spLocks/>
            </p:cNvSpPr>
            <p:nvPr/>
          </p:nvSpPr>
          <p:spPr>
            <a:xfrm>
              <a:off x="8833181" y="4696716"/>
              <a:ext cx="2166158" cy="675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一部が影響を受けた</a:t>
              </a:r>
            </a:p>
          </p:txBody>
        </p:sp>
        <p:sp>
          <p:nvSpPr>
            <p:cNvPr id="19" name="タイトル 1">
              <a:extLst>
                <a:ext uri="{FF2B5EF4-FFF2-40B4-BE49-F238E27FC236}">
                  <a16:creationId xmlns:a16="http://schemas.microsoft.com/office/drawing/2014/main" id="{5A4AFB06-A299-569C-9719-48703E6CD1A9}"/>
                </a:ext>
              </a:extLst>
            </p:cNvPr>
            <p:cNvSpPr txBox="1">
              <a:spLocks/>
            </p:cNvSpPr>
            <p:nvPr/>
          </p:nvSpPr>
          <p:spPr>
            <a:xfrm>
              <a:off x="6628616" y="3329964"/>
              <a:ext cx="2601388" cy="51607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ある投与用量</a:t>
              </a:r>
              <a:r>
                <a:rPr lang="ja-JP" altLang="en-US" sz="900"/>
                <a:t>（</a:t>
              </a:r>
              <a:r>
                <a:rPr lang="en-US" altLang="ja-JP" sz="900"/>
                <a:t>mg/kg</a:t>
              </a:r>
              <a:r>
                <a:rPr lang="ja-JP" altLang="en-US" sz="900"/>
                <a:t>追記）</a:t>
              </a:r>
              <a:r>
                <a:rPr lang="ja-JP" altLang="en-US" sz="1100"/>
                <a:t>の</a:t>
              </a:r>
              <a:br>
                <a:rPr lang="en-US" altLang="ja-JP" sz="1100"/>
              </a:br>
              <a:r>
                <a:rPr lang="ja-JP" altLang="en-US" sz="1100"/>
                <a:t>毒性試験結果</a:t>
              </a:r>
            </a:p>
          </p:txBody>
        </p:sp>
        <p:sp>
          <p:nvSpPr>
            <p:cNvPr id="20" name="タイトル 1">
              <a:extLst>
                <a:ext uri="{FF2B5EF4-FFF2-40B4-BE49-F238E27FC236}">
                  <a16:creationId xmlns:a16="http://schemas.microsoft.com/office/drawing/2014/main" id="{CD406C64-35C4-95A2-79EE-49021E4831B5}"/>
                </a:ext>
              </a:extLst>
            </p:cNvPr>
            <p:cNvSpPr txBox="1">
              <a:spLocks/>
            </p:cNvSpPr>
            <p:nvPr/>
          </p:nvSpPr>
          <p:spPr>
            <a:xfrm>
              <a:off x="5391535" y="2215546"/>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大</a:t>
              </a:r>
            </a:p>
          </p:txBody>
        </p:sp>
        <p:sp>
          <p:nvSpPr>
            <p:cNvPr id="21" name="タイトル 1">
              <a:extLst>
                <a:ext uri="{FF2B5EF4-FFF2-40B4-BE49-F238E27FC236}">
                  <a16:creationId xmlns:a16="http://schemas.microsoft.com/office/drawing/2014/main" id="{4D2F8633-412A-0A2E-0C9E-376DC0BCE6F3}"/>
                </a:ext>
              </a:extLst>
            </p:cNvPr>
            <p:cNvSpPr txBox="1">
              <a:spLocks/>
            </p:cNvSpPr>
            <p:nvPr/>
          </p:nvSpPr>
          <p:spPr>
            <a:xfrm>
              <a:off x="5391535" y="4587191"/>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小</a:t>
              </a:r>
            </a:p>
          </p:txBody>
        </p:sp>
        <p:sp>
          <p:nvSpPr>
            <p:cNvPr id="22" name="矢印: 上 21">
              <a:extLst>
                <a:ext uri="{FF2B5EF4-FFF2-40B4-BE49-F238E27FC236}">
                  <a16:creationId xmlns:a16="http://schemas.microsoft.com/office/drawing/2014/main" id="{7C40B03F-D2A8-3159-3228-D0483F84D9D5}"/>
                </a:ext>
              </a:extLst>
            </p:cNvPr>
            <p:cNvSpPr/>
            <p:nvPr/>
          </p:nvSpPr>
          <p:spPr>
            <a:xfrm>
              <a:off x="5657041" y="2741504"/>
              <a:ext cx="235790" cy="707230"/>
            </a:xfrm>
            <a:prstGeom prst="upArrow">
              <a:avLst/>
            </a:prstGeom>
            <a:gradFill>
              <a:gsLst>
                <a:gs pos="28000">
                  <a:schemeClr val="tx1"/>
                </a:gs>
                <a:gs pos="100000">
                  <a:schemeClr val="bg1">
                    <a:lumMod val="7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3" name="タイトル 1">
              <a:extLst>
                <a:ext uri="{FF2B5EF4-FFF2-40B4-BE49-F238E27FC236}">
                  <a16:creationId xmlns:a16="http://schemas.microsoft.com/office/drawing/2014/main" id="{813D5600-3E34-EC5C-C84B-EB279C2B33DC}"/>
                </a:ext>
              </a:extLst>
            </p:cNvPr>
            <p:cNvSpPr txBox="1">
              <a:spLocks/>
            </p:cNvSpPr>
            <p:nvPr/>
          </p:nvSpPr>
          <p:spPr>
            <a:xfrm>
              <a:off x="5311223" y="3450219"/>
              <a:ext cx="925505"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200"/>
                <a:t>個体の</a:t>
              </a:r>
              <a:r>
                <a:rPr lang="ja-JP" altLang="en-US" sz="1600"/>
                <a:t>割合</a:t>
              </a:r>
              <a:endParaRPr lang="ja-JP" altLang="en-US" sz="1200"/>
            </a:p>
          </p:txBody>
        </p:sp>
        <p:sp>
          <p:nvSpPr>
            <p:cNvPr id="24" name="矢印: 下 23">
              <a:extLst>
                <a:ext uri="{FF2B5EF4-FFF2-40B4-BE49-F238E27FC236}">
                  <a16:creationId xmlns:a16="http://schemas.microsoft.com/office/drawing/2014/main" id="{9EB4E8B9-DDD9-E9D0-CEBE-7F25B6456883}"/>
                </a:ext>
              </a:extLst>
            </p:cNvPr>
            <p:cNvSpPr/>
            <p:nvPr/>
          </p:nvSpPr>
          <p:spPr>
            <a:xfrm>
              <a:off x="5657041" y="4069016"/>
              <a:ext cx="235790" cy="707230"/>
            </a:xfrm>
            <a:prstGeom prst="downArrow">
              <a:avLst/>
            </a:prstGeom>
            <a:gradFill>
              <a:gsLst>
                <a:gs pos="25000">
                  <a:schemeClr val="bg1">
                    <a:lumMod val="50000"/>
                  </a:schemeClr>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5" name="タイトル 1">
              <a:extLst>
                <a:ext uri="{FF2B5EF4-FFF2-40B4-BE49-F238E27FC236}">
                  <a16:creationId xmlns:a16="http://schemas.microsoft.com/office/drawing/2014/main" id="{1D243ABB-7102-AEBA-14E6-316ED060877C}"/>
                </a:ext>
              </a:extLst>
            </p:cNvPr>
            <p:cNvSpPr txBox="1">
              <a:spLocks/>
            </p:cNvSpPr>
            <p:nvPr/>
          </p:nvSpPr>
          <p:spPr>
            <a:xfrm>
              <a:off x="7812452" y="5217810"/>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低</a:t>
              </a:r>
            </a:p>
          </p:txBody>
        </p:sp>
        <p:sp>
          <p:nvSpPr>
            <p:cNvPr id="26" name="タイトル 1">
              <a:extLst>
                <a:ext uri="{FF2B5EF4-FFF2-40B4-BE49-F238E27FC236}">
                  <a16:creationId xmlns:a16="http://schemas.microsoft.com/office/drawing/2014/main" id="{18262B79-D15D-9F04-7586-AF2A816BD95B}"/>
                </a:ext>
              </a:extLst>
            </p:cNvPr>
            <p:cNvSpPr txBox="1">
              <a:spLocks/>
            </p:cNvSpPr>
            <p:nvPr/>
          </p:nvSpPr>
          <p:spPr>
            <a:xfrm>
              <a:off x="10637711" y="5185201"/>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高</a:t>
              </a:r>
            </a:p>
          </p:txBody>
        </p:sp>
        <p:sp>
          <p:nvSpPr>
            <p:cNvPr id="34" name="タイトル 1">
              <a:extLst>
                <a:ext uri="{FF2B5EF4-FFF2-40B4-BE49-F238E27FC236}">
                  <a16:creationId xmlns:a16="http://schemas.microsoft.com/office/drawing/2014/main" id="{2EEAA8D8-F0C4-F475-23B9-3E2B31D78C4F}"/>
                </a:ext>
              </a:extLst>
            </p:cNvPr>
            <p:cNvSpPr txBox="1">
              <a:spLocks/>
            </p:cNvSpPr>
            <p:nvPr/>
          </p:nvSpPr>
          <p:spPr>
            <a:xfrm>
              <a:off x="5625419" y="5398717"/>
              <a:ext cx="1031896" cy="494634"/>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050"/>
                <a:t>対象群</a:t>
              </a:r>
              <a:endParaRPr lang="en-US" altLang="ja-JP" sz="1050"/>
            </a:p>
            <a:p>
              <a:r>
                <a:rPr lang="ja-JP" altLang="en-US" sz="900"/>
                <a:t>（比較用）</a:t>
              </a:r>
            </a:p>
          </p:txBody>
        </p:sp>
        <p:grpSp>
          <p:nvGrpSpPr>
            <p:cNvPr id="38" name="グループ化 37">
              <a:extLst>
                <a:ext uri="{FF2B5EF4-FFF2-40B4-BE49-F238E27FC236}">
                  <a16:creationId xmlns:a16="http://schemas.microsoft.com/office/drawing/2014/main" id="{8EDAA20E-209C-A8C4-FBED-BAAF24FE01CA}"/>
                </a:ext>
              </a:extLst>
            </p:cNvPr>
            <p:cNvGrpSpPr/>
            <p:nvPr/>
          </p:nvGrpSpPr>
          <p:grpSpPr>
            <a:xfrm rot="5400000">
              <a:off x="9502868" y="4260750"/>
              <a:ext cx="235791" cy="2551573"/>
              <a:chOff x="7924815" y="4297584"/>
              <a:chExt cx="198364" cy="2219716"/>
            </a:xfrm>
          </p:grpSpPr>
          <p:sp>
            <p:nvSpPr>
              <p:cNvPr id="39" name="矢印: 上 38">
                <a:extLst>
                  <a:ext uri="{FF2B5EF4-FFF2-40B4-BE49-F238E27FC236}">
                    <a16:creationId xmlns:a16="http://schemas.microsoft.com/office/drawing/2014/main" id="{42F09E70-BD48-21D6-C72B-5D5FA536113B}"/>
                  </a:ext>
                </a:extLst>
              </p:cNvPr>
              <p:cNvSpPr/>
              <p:nvPr/>
            </p:nvSpPr>
            <p:spPr>
              <a:xfrm>
                <a:off x="7924815" y="4297584"/>
                <a:ext cx="198362" cy="654468"/>
              </a:xfrm>
              <a:prstGeom prst="upArrow">
                <a:avLst/>
              </a:prstGeom>
              <a:gradFill>
                <a:gsLst>
                  <a:gs pos="28000">
                    <a:schemeClr val="tx1"/>
                  </a:gs>
                  <a:gs pos="100000">
                    <a:schemeClr val="bg1">
                      <a:lumMod val="7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0" name="矢印: 下 39">
                <a:extLst>
                  <a:ext uri="{FF2B5EF4-FFF2-40B4-BE49-F238E27FC236}">
                    <a16:creationId xmlns:a16="http://schemas.microsoft.com/office/drawing/2014/main" id="{2F189E40-CA15-09F3-D5F2-4F825F9CEC2E}"/>
                  </a:ext>
                </a:extLst>
              </p:cNvPr>
              <p:cNvSpPr/>
              <p:nvPr/>
            </p:nvSpPr>
            <p:spPr>
              <a:xfrm>
                <a:off x="7924817" y="5862832"/>
                <a:ext cx="198362" cy="654468"/>
              </a:xfrm>
              <a:prstGeom prst="downArrow">
                <a:avLst/>
              </a:prstGeom>
              <a:gradFill>
                <a:gsLst>
                  <a:gs pos="25000">
                    <a:schemeClr val="bg1">
                      <a:lumMod val="50000"/>
                    </a:schemeClr>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grpSp>
        <p:nvGrpSpPr>
          <p:cNvPr id="42" name="グループ化 41">
            <a:extLst>
              <a:ext uri="{FF2B5EF4-FFF2-40B4-BE49-F238E27FC236}">
                <a16:creationId xmlns:a16="http://schemas.microsoft.com/office/drawing/2014/main" id="{8C6E0DEB-B621-3850-0694-CD8D8973AB55}"/>
              </a:ext>
            </a:extLst>
          </p:cNvPr>
          <p:cNvGrpSpPr/>
          <p:nvPr/>
        </p:nvGrpSpPr>
        <p:grpSpPr>
          <a:xfrm>
            <a:off x="510200" y="3351442"/>
            <a:ext cx="4394838" cy="2743192"/>
            <a:chOff x="5353292" y="2117469"/>
            <a:chExt cx="6049299" cy="3775882"/>
          </a:xfrm>
        </p:grpSpPr>
        <p:sp>
          <p:nvSpPr>
            <p:cNvPr id="43" name="タイトル 1">
              <a:extLst>
                <a:ext uri="{FF2B5EF4-FFF2-40B4-BE49-F238E27FC236}">
                  <a16:creationId xmlns:a16="http://schemas.microsoft.com/office/drawing/2014/main" id="{D28325E8-977E-9216-02EC-8D0F58BB3C68}"/>
                </a:ext>
              </a:extLst>
            </p:cNvPr>
            <p:cNvSpPr txBox="1">
              <a:spLocks/>
            </p:cNvSpPr>
            <p:nvPr/>
          </p:nvSpPr>
          <p:spPr>
            <a:xfrm>
              <a:off x="6483892" y="2289496"/>
              <a:ext cx="2443578" cy="56831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600" b="1"/>
                <a:t>用量</a:t>
              </a:r>
              <a:r>
                <a:rPr lang="en-US" altLang="ja-JP" sz="1600" b="1"/>
                <a:t>-</a:t>
              </a:r>
              <a:r>
                <a:rPr lang="ja-JP" altLang="en-US" sz="2000" b="1"/>
                <a:t>影響 </a:t>
              </a:r>
              <a:r>
                <a:rPr lang="ja-JP" altLang="en-US" sz="1600" b="1"/>
                <a:t>曲線</a:t>
              </a:r>
            </a:p>
          </p:txBody>
        </p:sp>
        <p:sp>
          <p:nvSpPr>
            <p:cNvPr id="44" name="フリーフォーム: 図形 43">
              <a:extLst>
                <a:ext uri="{FF2B5EF4-FFF2-40B4-BE49-F238E27FC236}">
                  <a16:creationId xmlns:a16="http://schemas.microsoft.com/office/drawing/2014/main" id="{C4F8723A-9318-4C68-668F-503E9BE58051}"/>
                </a:ext>
              </a:extLst>
            </p:cNvPr>
            <p:cNvSpPr/>
            <p:nvPr/>
          </p:nvSpPr>
          <p:spPr>
            <a:xfrm>
              <a:off x="6138831" y="2635262"/>
              <a:ext cx="4476877" cy="2565253"/>
            </a:xfrm>
            <a:custGeom>
              <a:avLst/>
              <a:gdLst>
                <a:gd name="connsiteX0" fmla="*/ 0 w 3784922"/>
                <a:gd name="connsiteY0" fmla="*/ 2615879 h 2615879"/>
                <a:gd name="connsiteX1" fmla="*/ 1932973 w 3784922"/>
                <a:gd name="connsiteY1" fmla="*/ 2349661 h 2615879"/>
                <a:gd name="connsiteX2" fmla="*/ 2615879 w 3784922"/>
                <a:gd name="connsiteY2" fmla="*/ 1284790 h 2615879"/>
                <a:gd name="connsiteX3" fmla="*/ 2974694 w 3784922"/>
                <a:gd name="connsiteY3" fmla="*/ 416689 h 2615879"/>
                <a:gd name="connsiteX4" fmla="*/ 3784922 w 3784922"/>
                <a:gd name="connsiteY4" fmla="*/ 0 h 2615879"/>
                <a:gd name="connsiteX0" fmla="*/ 0 w 3784922"/>
                <a:gd name="connsiteY0" fmla="*/ 2615879 h 2618605"/>
                <a:gd name="connsiteX1" fmla="*/ 1932973 w 3784922"/>
                <a:gd name="connsiteY1" fmla="*/ 2349661 h 2618605"/>
                <a:gd name="connsiteX2" fmla="*/ 2974694 w 3784922"/>
                <a:gd name="connsiteY2" fmla="*/ 416689 h 2618605"/>
                <a:gd name="connsiteX3" fmla="*/ 3784922 w 3784922"/>
                <a:gd name="connsiteY3" fmla="*/ 0 h 2618605"/>
                <a:gd name="connsiteX0" fmla="*/ 0 w 4213185"/>
                <a:gd name="connsiteY0" fmla="*/ 2673753 h 2676479"/>
                <a:gd name="connsiteX1" fmla="*/ 1932973 w 4213185"/>
                <a:gd name="connsiteY1" fmla="*/ 2407535 h 2676479"/>
                <a:gd name="connsiteX2" fmla="*/ 2974694 w 4213185"/>
                <a:gd name="connsiteY2" fmla="*/ 474563 h 2676479"/>
                <a:gd name="connsiteX3" fmla="*/ 4213185 w 4213185"/>
                <a:gd name="connsiteY3" fmla="*/ 0 h 2676479"/>
                <a:gd name="connsiteX0" fmla="*/ 0 w 4213185"/>
                <a:gd name="connsiteY0" fmla="*/ 2673753 h 2676479"/>
                <a:gd name="connsiteX1" fmla="*/ 1932973 w 4213185"/>
                <a:gd name="connsiteY1" fmla="*/ 2407535 h 2676479"/>
                <a:gd name="connsiteX2" fmla="*/ 2974694 w 4213185"/>
                <a:gd name="connsiteY2" fmla="*/ 474563 h 2676479"/>
                <a:gd name="connsiteX3" fmla="*/ 4213185 w 4213185"/>
                <a:gd name="connsiteY3" fmla="*/ 0 h 2676479"/>
                <a:gd name="connsiteX0" fmla="*/ 0 w 4213185"/>
                <a:gd name="connsiteY0" fmla="*/ 2673753 h 2673754"/>
                <a:gd name="connsiteX1" fmla="*/ 2204278 w 4213185"/>
                <a:gd name="connsiteY1" fmla="*/ 2372854 h 2673754"/>
                <a:gd name="connsiteX2" fmla="*/ 2974694 w 4213185"/>
                <a:gd name="connsiteY2" fmla="*/ 474563 h 2673754"/>
                <a:gd name="connsiteX3" fmla="*/ 4213185 w 4213185"/>
                <a:gd name="connsiteY3" fmla="*/ 0 h 2673754"/>
                <a:gd name="connsiteX0" fmla="*/ 0 w 4213185"/>
                <a:gd name="connsiteY0" fmla="*/ 2673753 h 2673753"/>
                <a:gd name="connsiteX1" fmla="*/ 2214326 w 4213185"/>
                <a:gd name="connsiteY1" fmla="*/ 2268810 h 2673753"/>
                <a:gd name="connsiteX2" fmla="*/ 2974694 w 4213185"/>
                <a:gd name="connsiteY2" fmla="*/ 474563 h 2673753"/>
                <a:gd name="connsiteX3" fmla="*/ 4213185 w 4213185"/>
                <a:gd name="connsiteY3" fmla="*/ 0 h 2673753"/>
                <a:gd name="connsiteX0" fmla="*/ 0 w 4213185"/>
                <a:gd name="connsiteY0" fmla="*/ 2673753 h 2674190"/>
                <a:gd name="connsiteX1" fmla="*/ 2214326 w 4213185"/>
                <a:gd name="connsiteY1" fmla="*/ 2268810 h 2674190"/>
                <a:gd name="connsiteX2" fmla="*/ 2974694 w 4213185"/>
                <a:gd name="connsiteY2" fmla="*/ 474563 h 2674190"/>
                <a:gd name="connsiteX3" fmla="*/ 4213185 w 4213185"/>
                <a:gd name="connsiteY3" fmla="*/ 0 h 2674190"/>
                <a:gd name="connsiteX0" fmla="*/ 0 w 4213185"/>
                <a:gd name="connsiteY0" fmla="*/ 2673753 h 2697150"/>
                <a:gd name="connsiteX1" fmla="*/ 2214326 w 4213185"/>
                <a:gd name="connsiteY1" fmla="*/ 2268810 h 2697150"/>
                <a:gd name="connsiteX2" fmla="*/ 2974694 w 4213185"/>
                <a:gd name="connsiteY2" fmla="*/ 474563 h 2697150"/>
                <a:gd name="connsiteX3" fmla="*/ 4213185 w 4213185"/>
                <a:gd name="connsiteY3" fmla="*/ 0 h 2697150"/>
                <a:gd name="connsiteX0" fmla="*/ 0 w 4213185"/>
                <a:gd name="connsiteY0" fmla="*/ 2673753 h 2673753"/>
                <a:gd name="connsiteX1" fmla="*/ 2324858 w 4213185"/>
                <a:gd name="connsiteY1" fmla="*/ 2095402 h 2673753"/>
                <a:gd name="connsiteX2" fmla="*/ 2974694 w 4213185"/>
                <a:gd name="connsiteY2" fmla="*/ 474563 h 2673753"/>
                <a:gd name="connsiteX3" fmla="*/ 4213185 w 4213185"/>
                <a:gd name="connsiteY3" fmla="*/ 0 h 2673753"/>
                <a:gd name="connsiteX0" fmla="*/ 0 w 4213185"/>
                <a:gd name="connsiteY0" fmla="*/ 2673753 h 2690702"/>
                <a:gd name="connsiteX1" fmla="*/ 2324858 w 4213185"/>
                <a:gd name="connsiteY1" fmla="*/ 2095402 h 2690702"/>
                <a:gd name="connsiteX2" fmla="*/ 2974694 w 4213185"/>
                <a:gd name="connsiteY2" fmla="*/ 474563 h 2690702"/>
                <a:gd name="connsiteX3" fmla="*/ 4213185 w 4213185"/>
                <a:gd name="connsiteY3" fmla="*/ 0 h 2690702"/>
                <a:gd name="connsiteX0" fmla="*/ 0 w 4213185"/>
                <a:gd name="connsiteY0" fmla="*/ 2673753 h 2695826"/>
                <a:gd name="connsiteX1" fmla="*/ 2324858 w 4213185"/>
                <a:gd name="connsiteY1" fmla="*/ 2095402 h 2695826"/>
                <a:gd name="connsiteX2" fmla="*/ 2974694 w 4213185"/>
                <a:gd name="connsiteY2" fmla="*/ 474563 h 2695826"/>
                <a:gd name="connsiteX3" fmla="*/ 4213185 w 4213185"/>
                <a:gd name="connsiteY3" fmla="*/ 0 h 2695826"/>
                <a:gd name="connsiteX0" fmla="*/ 0 w 4213185"/>
                <a:gd name="connsiteY0" fmla="*/ 2673753 h 2673844"/>
                <a:gd name="connsiteX1" fmla="*/ 2435390 w 4213185"/>
                <a:gd name="connsiteY1" fmla="*/ 1979798 h 2673844"/>
                <a:gd name="connsiteX2" fmla="*/ 2974694 w 4213185"/>
                <a:gd name="connsiteY2" fmla="*/ 474563 h 2673844"/>
                <a:gd name="connsiteX3" fmla="*/ 4213185 w 4213185"/>
                <a:gd name="connsiteY3" fmla="*/ 0 h 2673844"/>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355003 w 4213185"/>
                <a:gd name="connsiteY1" fmla="*/ 2153205 h 2673753"/>
                <a:gd name="connsiteX2" fmla="*/ 3034984 w 4213185"/>
                <a:gd name="connsiteY2" fmla="*/ 416761 h 2673753"/>
                <a:gd name="connsiteX3" fmla="*/ 4213185 w 4213185"/>
                <a:gd name="connsiteY3" fmla="*/ 0 h 2673753"/>
                <a:gd name="connsiteX0" fmla="*/ 0 w 4213185"/>
                <a:gd name="connsiteY0" fmla="*/ 2673753 h 2673753"/>
                <a:gd name="connsiteX1" fmla="*/ 2314809 w 4213185"/>
                <a:gd name="connsiteY1" fmla="*/ 2164766 h 2673753"/>
                <a:gd name="connsiteX2" fmla="*/ 3034984 w 4213185"/>
                <a:gd name="connsiteY2" fmla="*/ 416761 h 2673753"/>
                <a:gd name="connsiteX3" fmla="*/ 4213185 w 4213185"/>
                <a:gd name="connsiteY3" fmla="*/ 0 h 2673753"/>
                <a:gd name="connsiteX0" fmla="*/ 0 w 4213185"/>
                <a:gd name="connsiteY0" fmla="*/ 2673753 h 2673753"/>
                <a:gd name="connsiteX1" fmla="*/ 2314809 w 4213185"/>
                <a:gd name="connsiteY1" fmla="*/ 2164766 h 2673753"/>
                <a:gd name="connsiteX2" fmla="*/ 3034984 w 4213185"/>
                <a:gd name="connsiteY2" fmla="*/ 416761 h 2673753"/>
                <a:gd name="connsiteX3" fmla="*/ 4213185 w 4213185"/>
                <a:gd name="connsiteY3" fmla="*/ 0 h 2673753"/>
                <a:gd name="connsiteX0" fmla="*/ 0 w 4213185"/>
                <a:gd name="connsiteY0" fmla="*/ 2673753 h 2673753"/>
                <a:gd name="connsiteX1" fmla="*/ 2375099 w 4213185"/>
                <a:gd name="connsiteY1" fmla="*/ 2049161 h 2673753"/>
                <a:gd name="connsiteX2" fmla="*/ 3034984 w 4213185"/>
                <a:gd name="connsiteY2" fmla="*/ 416761 h 2673753"/>
                <a:gd name="connsiteX3" fmla="*/ 4213185 w 4213185"/>
                <a:gd name="connsiteY3" fmla="*/ 0 h 2673753"/>
                <a:gd name="connsiteX0" fmla="*/ 0 w 4213185"/>
                <a:gd name="connsiteY0" fmla="*/ 2673753 h 2673753"/>
                <a:gd name="connsiteX1" fmla="*/ 2375099 w 4213185"/>
                <a:gd name="connsiteY1" fmla="*/ 2049161 h 2673753"/>
                <a:gd name="connsiteX2" fmla="*/ 3034984 w 4213185"/>
                <a:gd name="connsiteY2" fmla="*/ 416761 h 2673753"/>
                <a:gd name="connsiteX3" fmla="*/ 4213185 w 4213185"/>
                <a:gd name="connsiteY3" fmla="*/ 0 h 2673753"/>
                <a:gd name="connsiteX0" fmla="*/ 0 w 3831348"/>
                <a:gd name="connsiteY0" fmla="*/ 2615950 h 2615950"/>
                <a:gd name="connsiteX1" fmla="*/ 2375099 w 3831348"/>
                <a:gd name="connsiteY1" fmla="*/ 1991358 h 2615950"/>
                <a:gd name="connsiteX2" fmla="*/ 3034984 w 3831348"/>
                <a:gd name="connsiteY2" fmla="*/ 358958 h 2615950"/>
                <a:gd name="connsiteX3" fmla="*/ 3831348 w 3831348"/>
                <a:gd name="connsiteY3" fmla="*/ 0 h 2615950"/>
                <a:gd name="connsiteX0" fmla="*/ 0 w 3831348"/>
                <a:gd name="connsiteY0" fmla="*/ 2615950 h 2615950"/>
                <a:gd name="connsiteX1" fmla="*/ 2375099 w 3831348"/>
                <a:gd name="connsiteY1" fmla="*/ 1991358 h 2615950"/>
                <a:gd name="connsiteX2" fmla="*/ 3034984 w 3831348"/>
                <a:gd name="connsiteY2" fmla="*/ 358958 h 2615950"/>
                <a:gd name="connsiteX3" fmla="*/ 3831348 w 3831348"/>
                <a:gd name="connsiteY3" fmla="*/ 0 h 2615950"/>
                <a:gd name="connsiteX0" fmla="*/ 0 w 3831348"/>
                <a:gd name="connsiteY0" fmla="*/ 2615950 h 2634593"/>
                <a:gd name="connsiteX1" fmla="*/ 2375099 w 3831348"/>
                <a:gd name="connsiteY1" fmla="*/ 1991358 h 2634593"/>
                <a:gd name="connsiteX2" fmla="*/ 3034984 w 3831348"/>
                <a:gd name="connsiteY2" fmla="*/ 358958 h 2634593"/>
                <a:gd name="connsiteX3" fmla="*/ 3831348 w 3831348"/>
                <a:gd name="connsiteY3" fmla="*/ 0 h 2634593"/>
                <a:gd name="connsiteX0" fmla="*/ 0 w 3831348"/>
                <a:gd name="connsiteY0" fmla="*/ 2615950 h 2620264"/>
                <a:gd name="connsiteX1" fmla="*/ 2375099 w 3831348"/>
                <a:gd name="connsiteY1" fmla="*/ 1991358 h 2620264"/>
                <a:gd name="connsiteX2" fmla="*/ 3034984 w 3831348"/>
                <a:gd name="connsiteY2" fmla="*/ 358958 h 2620264"/>
                <a:gd name="connsiteX3" fmla="*/ 3831348 w 3831348"/>
                <a:gd name="connsiteY3" fmla="*/ 0 h 2620264"/>
                <a:gd name="connsiteX0" fmla="*/ 0 w 3831348"/>
                <a:gd name="connsiteY0" fmla="*/ 2615950 h 2620264"/>
                <a:gd name="connsiteX1" fmla="*/ 2375099 w 3831348"/>
                <a:gd name="connsiteY1" fmla="*/ 1991358 h 2620264"/>
                <a:gd name="connsiteX2" fmla="*/ 3034984 w 3831348"/>
                <a:gd name="connsiteY2" fmla="*/ 358958 h 2620264"/>
                <a:gd name="connsiteX3" fmla="*/ 3831348 w 3831348"/>
                <a:gd name="connsiteY3" fmla="*/ 0 h 2620264"/>
                <a:gd name="connsiteX0" fmla="*/ 0 w 3831348"/>
                <a:gd name="connsiteY0" fmla="*/ 2615950 h 2621957"/>
                <a:gd name="connsiteX1" fmla="*/ 2375099 w 3831348"/>
                <a:gd name="connsiteY1" fmla="*/ 1991358 h 2621957"/>
                <a:gd name="connsiteX2" fmla="*/ 3034984 w 3831348"/>
                <a:gd name="connsiteY2" fmla="*/ 358958 h 2621957"/>
                <a:gd name="connsiteX3" fmla="*/ 3831348 w 3831348"/>
                <a:gd name="connsiteY3" fmla="*/ 0 h 2621957"/>
                <a:gd name="connsiteX0" fmla="*/ 0 w 3831348"/>
                <a:gd name="connsiteY0" fmla="*/ 2615950 h 2615949"/>
                <a:gd name="connsiteX1" fmla="*/ 2375099 w 3831348"/>
                <a:gd name="connsiteY1" fmla="*/ 1991358 h 2615949"/>
                <a:gd name="connsiteX2" fmla="*/ 3034984 w 3831348"/>
                <a:gd name="connsiteY2" fmla="*/ 358958 h 2615949"/>
                <a:gd name="connsiteX3" fmla="*/ 3831348 w 3831348"/>
                <a:gd name="connsiteY3" fmla="*/ 0 h 2615949"/>
                <a:gd name="connsiteX0" fmla="*/ 0 w 3831348"/>
                <a:gd name="connsiteY0" fmla="*/ 2615950 h 2617059"/>
                <a:gd name="connsiteX1" fmla="*/ 2375099 w 3831348"/>
                <a:gd name="connsiteY1" fmla="*/ 1991358 h 2617059"/>
                <a:gd name="connsiteX2" fmla="*/ 3034984 w 3831348"/>
                <a:gd name="connsiteY2" fmla="*/ 358958 h 2617059"/>
                <a:gd name="connsiteX3" fmla="*/ 3831348 w 3831348"/>
                <a:gd name="connsiteY3" fmla="*/ 0 h 2617059"/>
                <a:gd name="connsiteX0" fmla="*/ 0 w 3831348"/>
                <a:gd name="connsiteY0" fmla="*/ 2615950 h 2615950"/>
                <a:gd name="connsiteX1" fmla="*/ 2514629 w 3831348"/>
                <a:gd name="connsiteY1" fmla="*/ 1787326 h 2615950"/>
                <a:gd name="connsiteX2" fmla="*/ 3034984 w 3831348"/>
                <a:gd name="connsiteY2" fmla="*/ 358958 h 2615950"/>
                <a:gd name="connsiteX3" fmla="*/ 3831348 w 3831348"/>
                <a:gd name="connsiteY3" fmla="*/ 0 h 2615950"/>
                <a:gd name="connsiteX0" fmla="*/ 0 w 3831348"/>
                <a:gd name="connsiteY0" fmla="*/ 2615950 h 2615950"/>
                <a:gd name="connsiteX1" fmla="*/ 2514629 w 3831348"/>
                <a:gd name="connsiteY1" fmla="*/ 1787326 h 2615950"/>
                <a:gd name="connsiteX2" fmla="*/ 3034984 w 3831348"/>
                <a:gd name="connsiteY2" fmla="*/ 358958 h 2615950"/>
                <a:gd name="connsiteX3" fmla="*/ 3831348 w 3831348"/>
                <a:gd name="connsiteY3" fmla="*/ 0 h 2615950"/>
                <a:gd name="connsiteX0" fmla="*/ 0 w 3831348"/>
                <a:gd name="connsiteY0" fmla="*/ 2615950 h 2626539"/>
                <a:gd name="connsiteX1" fmla="*/ 2514629 w 3831348"/>
                <a:gd name="connsiteY1" fmla="*/ 1787326 h 2626539"/>
                <a:gd name="connsiteX2" fmla="*/ 3034984 w 3831348"/>
                <a:gd name="connsiteY2" fmla="*/ 358958 h 2626539"/>
                <a:gd name="connsiteX3" fmla="*/ 3831348 w 3831348"/>
                <a:gd name="connsiteY3" fmla="*/ 0 h 2626539"/>
              </a:gdLst>
              <a:ahLst/>
              <a:cxnLst>
                <a:cxn ang="0">
                  <a:pos x="connsiteX0" y="connsiteY0"/>
                </a:cxn>
                <a:cxn ang="0">
                  <a:pos x="connsiteX1" y="connsiteY1"/>
                </a:cxn>
                <a:cxn ang="0">
                  <a:pos x="connsiteX2" y="connsiteY2"/>
                </a:cxn>
                <a:cxn ang="0">
                  <a:pos x="connsiteX3" y="connsiteY3"/>
                </a:cxn>
              </a:cxnLst>
              <a:rect l="l" t="t" r="r" b="b"/>
              <a:pathLst>
                <a:path w="3831348" h="2626539">
                  <a:moveTo>
                    <a:pt x="0" y="2615950"/>
                  </a:moveTo>
                  <a:cubicBezTo>
                    <a:pt x="2292222" y="2657882"/>
                    <a:pt x="2071386" y="2611645"/>
                    <a:pt x="2514629" y="1787326"/>
                  </a:cubicBezTo>
                  <a:cubicBezTo>
                    <a:pt x="2957872" y="963007"/>
                    <a:pt x="2815531" y="656846"/>
                    <a:pt x="3034984" y="358958"/>
                  </a:cubicBezTo>
                  <a:cubicBezTo>
                    <a:pt x="3254437" y="61070"/>
                    <a:pt x="3498214" y="43448"/>
                    <a:pt x="3831348" y="0"/>
                  </a:cubicBezTo>
                </a:path>
              </a:pathLst>
            </a:custGeom>
            <a:ln w="38100">
              <a:solidFill>
                <a:srgbClr val="81B8D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400"/>
            </a:p>
          </p:txBody>
        </p:sp>
        <p:sp>
          <p:nvSpPr>
            <p:cNvPr id="45" name="フリーフォーム: 図形 44">
              <a:extLst>
                <a:ext uri="{FF2B5EF4-FFF2-40B4-BE49-F238E27FC236}">
                  <a16:creationId xmlns:a16="http://schemas.microsoft.com/office/drawing/2014/main" id="{A5B54281-1A72-EE73-44BA-21DCF77D13D0}"/>
                </a:ext>
              </a:extLst>
            </p:cNvPr>
            <p:cNvSpPr/>
            <p:nvPr/>
          </p:nvSpPr>
          <p:spPr>
            <a:xfrm>
              <a:off x="6138832" y="2117469"/>
              <a:ext cx="5021889" cy="3103041"/>
            </a:xfrm>
            <a:custGeom>
              <a:avLst/>
              <a:gdLst>
                <a:gd name="connsiteX0" fmla="*/ 0 w 4224759"/>
                <a:gd name="connsiteY0" fmla="*/ 0 h 2523281"/>
                <a:gd name="connsiteX1" fmla="*/ 0 w 4224759"/>
                <a:gd name="connsiteY1" fmla="*/ 2523281 h 2523281"/>
                <a:gd name="connsiteX2" fmla="*/ 4224759 w 4224759"/>
                <a:gd name="connsiteY2" fmla="*/ 2523281 h 2523281"/>
              </a:gdLst>
              <a:ahLst/>
              <a:cxnLst>
                <a:cxn ang="0">
                  <a:pos x="connsiteX0" y="connsiteY0"/>
                </a:cxn>
                <a:cxn ang="0">
                  <a:pos x="connsiteX1" y="connsiteY1"/>
                </a:cxn>
                <a:cxn ang="0">
                  <a:pos x="connsiteX2" y="connsiteY2"/>
                </a:cxn>
              </a:cxnLst>
              <a:rect l="l" t="t" r="r" b="b"/>
              <a:pathLst>
                <a:path w="4224759" h="2523281">
                  <a:moveTo>
                    <a:pt x="0" y="0"/>
                  </a:moveTo>
                  <a:lnTo>
                    <a:pt x="0" y="2523281"/>
                  </a:lnTo>
                  <a:lnTo>
                    <a:pt x="4224759" y="2523281"/>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6" name="タイトル 1">
              <a:extLst>
                <a:ext uri="{FF2B5EF4-FFF2-40B4-BE49-F238E27FC236}">
                  <a16:creationId xmlns:a16="http://schemas.microsoft.com/office/drawing/2014/main" id="{0EC499F8-5F4F-911D-FE47-CC62A3633F56}"/>
                </a:ext>
              </a:extLst>
            </p:cNvPr>
            <p:cNvSpPr txBox="1">
              <a:spLocks/>
            </p:cNvSpPr>
            <p:nvPr/>
          </p:nvSpPr>
          <p:spPr>
            <a:xfrm>
              <a:off x="8862252" y="5185201"/>
              <a:ext cx="1490538"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200"/>
                <a:t>投与用量</a:t>
              </a:r>
            </a:p>
          </p:txBody>
        </p:sp>
        <p:sp>
          <p:nvSpPr>
            <p:cNvPr id="47" name="楕円 46">
              <a:extLst>
                <a:ext uri="{FF2B5EF4-FFF2-40B4-BE49-F238E27FC236}">
                  <a16:creationId xmlns:a16="http://schemas.microsoft.com/office/drawing/2014/main" id="{6A5E9D2B-746E-1C71-EF57-3CC3DE95DF7E}"/>
                </a:ext>
              </a:extLst>
            </p:cNvPr>
            <p:cNvSpPr>
              <a:spLocks noChangeAspect="1"/>
            </p:cNvSpPr>
            <p:nvPr/>
          </p:nvSpPr>
          <p:spPr>
            <a:xfrm>
              <a:off x="6035209" y="5083394"/>
              <a:ext cx="180000"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8" name="楕円 47">
              <a:extLst>
                <a:ext uri="{FF2B5EF4-FFF2-40B4-BE49-F238E27FC236}">
                  <a16:creationId xmlns:a16="http://schemas.microsoft.com/office/drawing/2014/main" id="{B2311FE2-26C6-DFC7-DACC-64A0E413EBDB}"/>
                </a:ext>
              </a:extLst>
            </p:cNvPr>
            <p:cNvSpPr>
              <a:spLocks noChangeAspect="1"/>
            </p:cNvSpPr>
            <p:nvPr/>
          </p:nvSpPr>
          <p:spPr>
            <a:xfrm>
              <a:off x="6793209" y="5083394"/>
              <a:ext cx="180000"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9" name="楕円 48">
              <a:extLst>
                <a:ext uri="{FF2B5EF4-FFF2-40B4-BE49-F238E27FC236}">
                  <a16:creationId xmlns:a16="http://schemas.microsoft.com/office/drawing/2014/main" id="{DC463AEC-9EB4-997C-D5AC-EDDE921EA2CF}"/>
                </a:ext>
              </a:extLst>
            </p:cNvPr>
            <p:cNvSpPr>
              <a:spLocks noChangeAspect="1"/>
            </p:cNvSpPr>
            <p:nvPr/>
          </p:nvSpPr>
          <p:spPr>
            <a:xfrm>
              <a:off x="7590458" y="5083394"/>
              <a:ext cx="180000"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0" name="楕円 49">
              <a:extLst>
                <a:ext uri="{FF2B5EF4-FFF2-40B4-BE49-F238E27FC236}">
                  <a16:creationId xmlns:a16="http://schemas.microsoft.com/office/drawing/2014/main" id="{2CAB284B-F703-1CDF-4561-A36FDD881D2A}"/>
                </a:ext>
              </a:extLst>
            </p:cNvPr>
            <p:cNvSpPr>
              <a:spLocks noChangeAspect="1"/>
            </p:cNvSpPr>
            <p:nvPr/>
          </p:nvSpPr>
          <p:spPr>
            <a:xfrm>
              <a:off x="8535136" y="4888051"/>
              <a:ext cx="180000"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1" name="楕円 50">
              <a:extLst>
                <a:ext uri="{FF2B5EF4-FFF2-40B4-BE49-F238E27FC236}">
                  <a16:creationId xmlns:a16="http://schemas.microsoft.com/office/drawing/2014/main" id="{4A607562-0582-8FAD-C43C-4CE64AC5ACD4}"/>
                </a:ext>
              </a:extLst>
            </p:cNvPr>
            <p:cNvSpPr>
              <a:spLocks noChangeAspect="1"/>
            </p:cNvSpPr>
            <p:nvPr/>
          </p:nvSpPr>
          <p:spPr>
            <a:xfrm>
              <a:off x="9446692" y="3123373"/>
              <a:ext cx="180000"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2" name="楕円 51">
              <a:extLst>
                <a:ext uri="{FF2B5EF4-FFF2-40B4-BE49-F238E27FC236}">
                  <a16:creationId xmlns:a16="http://schemas.microsoft.com/office/drawing/2014/main" id="{94DEF857-9DD8-ED5B-C05D-53AEA1672BCE}"/>
                </a:ext>
              </a:extLst>
            </p:cNvPr>
            <p:cNvSpPr>
              <a:spLocks noChangeAspect="1"/>
            </p:cNvSpPr>
            <p:nvPr/>
          </p:nvSpPr>
          <p:spPr>
            <a:xfrm>
              <a:off x="9054422" y="4134010"/>
              <a:ext cx="180000"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3" name="楕円 52">
              <a:extLst>
                <a:ext uri="{FF2B5EF4-FFF2-40B4-BE49-F238E27FC236}">
                  <a16:creationId xmlns:a16="http://schemas.microsoft.com/office/drawing/2014/main" id="{84B2363B-CE47-7AF0-62DD-8EA6D23EE1D4}"/>
                </a:ext>
              </a:extLst>
            </p:cNvPr>
            <p:cNvSpPr>
              <a:spLocks noChangeAspect="1"/>
            </p:cNvSpPr>
            <p:nvPr/>
          </p:nvSpPr>
          <p:spPr>
            <a:xfrm>
              <a:off x="6319414" y="3151701"/>
              <a:ext cx="180001" cy="180000"/>
            </a:xfrm>
            <a:prstGeom prst="ellipse">
              <a:avLst/>
            </a:prstGeom>
            <a:solidFill>
              <a:schemeClr val="accent4">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4" name="タイトル 1">
              <a:extLst>
                <a:ext uri="{FF2B5EF4-FFF2-40B4-BE49-F238E27FC236}">
                  <a16:creationId xmlns:a16="http://schemas.microsoft.com/office/drawing/2014/main" id="{8897D1C5-02A8-C1DC-55F7-5E3FD61268BF}"/>
                </a:ext>
              </a:extLst>
            </p:cNvPr>
            <p:cNvSpPr txBox="1">
              <a:spLocks/>
            </p:cNvSpPr>
            <p:nvPr/>
          </p:nvSpPr>
          <p:spPr>
            <a:xfrm>
              <a:off x="9606011" y="3100437"/>
              <a:ext cx="1653608" cy="675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重大な影響</a:t>
              </a:r>
              <a:endParaRPr lang="en-US" altLang="ja-JP" sz="1100"/>
            </a:p>
            <a:p>
              <a:pPr algn="l"/>
              <a:r>
                <a:rPr lang="ja-JP" altLang="en-US" sz="1100"/>
                <a:t>死亡、重篤な</a:t>
              </a:r>
              <a:br>
                <a:rPr lang="en-US" altLang="ja-JP" sz="1100"/>
              </a:br>
              <a:r>
                <a:rPr lang="ja-JP" altLang="en-US" sz="1100"/>
                <a:t>体重減少・貧血</a:t>
              </a:r>
            </a:p>
          </p:txBody>
        </p:sp>
        <p:sp>
          <p:nvSpPr>
            <p:cNvPr id="55" name="タイトル 1">
              <a:extLst>
                <a:ext uri="{FF2B5EF4-FFF2-40B4-BE49-F238E27FC236}">
                  <a16:creationId xmlns:a16="http://schemas.microsoft.com/office/drawing/2014/main" id="{02F180E1-00EB-E3D4-0DCE-4FE2CBED9143}"/>
                </a:ext>
              </a:extLst>
            </p:cNvPr>
            <p:cNvSpPr txBox="1">
              <a:spLocks/>
            </p:cNvSpPr>
            <p:nvPr/>
          </p:nvSpPr>
          <p:spPr>
            <a:xfrm>
              <a:off x="9168504" y="4103478"/>
              <a:ext cx="1653609" cy="67554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中程度の影響</a:t>
              </a:r>
              <a:endParaRPr lang="en-US" altLang="ja-JP" sz="1100"/>
            </a:p>
            <a:p>
              <a:pPr algn="l"/>
              <a:r>
                <a:rPr lang="ja-JP" altLang="en-US" sz="1100"/>
                <a:t>中毒</a:t>
              </a:r>
              <a:br>
                <a:rPr lang="en-US" altLang="ja-JP" sz="1100"/>
              </a:br>
              <a:r>
                <a:rPr lang="ja-JP" altLang="en-US" sz="1100"/>
                <a:t>体重減少・貧血</a:t>
              </a:r>
            </a:p>
          </p:txBody>
        </p:sp>
        <p:sp>
          <p:nvSpPr>
            <p:cNvPr id="57" name="タイトル 1">
              <a:extLst>
                <a:ext uri="{FF2B5EF4-FFF2-40B4-BE49-F238E27FC236}">
                  <a16:creationId xmlns:a16="http://schemas.microsoft.com/office/drawing/2014/main" id="{6427EFCD-F2A6-E211-373B-1E68931F4EA0}"/>
                </a:ext>
              </a:extLst>
            </p:cNvPr>
            <p:cNvSpPr txBox="1">
              <a:spLocks/>
            </p:cNvSpPr>
            <p:nvPr/>
          </p:nvSpPr>
          <p:spPr>
            <a:xfrm>
              <a:off x="6542823" y="3025271"/>
              <a:ext cx="3989993" cy="47178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ある投与用量（</a:t>
              </a:r>
              <a:r>
                <a:rPr lang="en-US" altLang="ja-JP" sz="1100"/>
                <a:t>mg/kg</a:t>
              </a:r>
              <a:r>
                <a:rPr lang="ja-JP" altLang="en-US" sz="1100"/>
                <a:t>体重）の</a:t>
              </a:r>
              <a:br>
                <a:rPr lang="en-US" altLang="ja-JP" sz="1100"/>
              </a:br>
              <a:r>
                <a:rPr lang="ja-JP" altLang="en-US" sz="1100"/>
                <a:t>毒性試験結果</a:t>
              </a:r>
            </a:p>
          </p:txBody>
        </p:sp>
        <p:sp>
          <p:nvSpPr>
            <p:cNvPr id="58" name="タイトル 1">
              <a:extLst>
                <a:ext uri="{FF2B5EF4-FFF2-40B4-BE49-F238E27FC236}">
                  <a16:creationId xmlns:a16="http://schemas.microsoft.com/office/drawing/2014/main" id="{0B998C30-EB49-242C-42AD-F9B0FD3B2025}"/>
                </a:ext>
              </a:extLst>
            </p:cNvPr>
            <p:cNvSpPr txBox="1">
              <a:spLocks/>
            </p:cNvSpPr>
            <p:nvPr/>
          </p:nvSpPr>
          <p:spPr>
            <a:xfrm>
              <a:off x="5391535" y="2215546"/>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大</a:t>
              </a:r>
            </a:p>
          </p:txBody>
        </p:sp>
        <p:sp>
          <p:nvSpPr>
            <p:cNvPr id="59" name="タイトル 1">
              <a:extLst>
                <a:ext uri="{FF2B5EF4-FFF2-40B4-BE49-F238E27FC236}">
                  <a16:creationId xmlns:a16="http://schemas.microsoft.com/office/drawing/2014/main" id="{E9B74A63-3473-517B-C925-CD83C000B05D}"/>
                </a:ext>
              </a:extLst>
            </p:cNvPr>
            <p:cNvSpPr txBox="1">
              <a:spLocks/>
            </p:cNvSpPr>
            <p:nvPr/>
          </p:nvSpPr>
          <p:spPr>
            <a:xfrm>
              <a:off x="5391535" y="4587191"/>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小</a:t>
              </a:r>
            </a:p>
          </p:txBody>
        </p:sp>
        <p:sp>
          <p:nvSpPr>
            <p:cNvPr id="60" name="矢印: 上 59">
              <a:extLst>
                <a:ext uri="{FF2B5EF4-FFF2-40B4-BE49-F238E27FC236}">
                  <a16:creationId xmlns:a16="http://schemas.microsoft.com/office/drawing/2014/main" id="{C6B70C1F-0DE1-77A2-377A-9A9F46DAD4C4}"/>
                </a:ext>
              </a:extLst>
            </p:cNvPr>
            <p:cNvSpPr/>
            <p:nvPr/>
          </p:nvSpPr>
          <p:spPr>
            <a:xfrm>
              <a:off x="5657041" y="2698711"/>
              <a:ext cx="235789" cy="855749"/>
            </a:xfrm>
            <a:prstGeom prst="upArrow">
              <a:avLst/>
            </a:prstGeom>
            <a:gradFill>
              <a:gsLst>
                <a:gs pos="28000">
                  <a:schemeClr val="tx1"/>
                </a:gs>
                <a:gs pos="100000">
                  <a:schemeClr val="bg1">
                    <a:lumMod val="7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1" name="タイトル 1">
              <a:extLst>
                <a:ext uri="{FF2B5EF4-FFF2-40B4-BE49-F238E27FC236}">
                  <a16:creationId xmlns:a16="http://schemas.microsoft.com/office/drawing/2014/main" id="{694D0161-AF30-A55F-9A58-146236FA4EA8}"/>
                </a:ext>
              </a:extLst>
            </p:cNvPr>
            <p:cNvSpPr txBox="1">
              <a:spLocks/>
            </p:cNvSpPr>
            <p:nvPr/>
          </p:nvSpPr>
          <p:spPr>
            <a:xfrm>
              <a:off x="5353292" y="3394897"/>
              <a:ext cx="841368"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600"/>
                <a:t>影響</a:t>
              </a:r>
            </a:p>
          </p:txBody>
        </p:sp>
        <p:sp>
          <p:nvSpPr>
            <p:cNvPr id="62" name="矢印: 下 61">
              <a:extLst>
                <a:ext uri="{FF2B5EF4-FFF2-40B4-BE49-F238E27FC236}">
                  <a16:creationId xmlns:a16="http://schemas.microsoft.com/office/drawing/2014/main" id="{13CB6AA7-ACD6-77FC-8F67-44525453CF41}"/>
                </a:ext>
              </a:extLst>
            </p:cNvPr>
            <p:cNvSpPr/>
            <p:nvPr/>
          </p:nvSpPr>
          <p:spPr>
            <a:xfrm>
              <a:off x="5657041" y="3931825"/>
              <a:ext cx="235789" cy="855749"/>
            </a:xfrm>
            <a:prstGeom prst="downArrow">
              <a:avLst/>
            </a:prstGeom>
            <a:gradFill>
              <a:gsLst>
                <a:gs pos="25000">
                  <a:schemeClr val="bg1">
                    <a:lumMod val="50000"/>
                  </a:schemeClr>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3" name="タイトル 1">
              <a:extLst>
                <a:ext uri="{FF2B5EF4-FFF2-40B4-BE49-F238E27FC236}">
                  <a16:creationId xmlns:a16="http://schemas.microsoft.com/office/drawing/2014/main" id="{A5A96469-DBE2-485C-B294-B032957E4623}"/>
                </a:ext>
              </a:extLst>
            </p:cNvPr>
            <p:cNvSpPr txBox="1">
              <a:spLocks/>
            </p:cNvSpPr>
            <p:nvPr/>
          </p:nvSpPr>
          <p:spPr>
            <a:xfrm>
              <a:off x="7812452" y="5217810"/>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低</a:t>
              </a:r>
            </a:p>
          </p:txBody>
        </p:sp>
        <p:sp>
          <p:nvSpPr>
            <p:cNvPr id="64" name="タイトル 1">
              <a:extLst>
                <a:ext uri="{FF2B5EF4-FFF2-40B4-BE49-F238E27FC236}">
                  <a16:creationId xmlns:a16="http://schemas.microsoft.com/office/drawing/2014/main" id="{5D5E03A5-6AF9-F899-3999-30ADFC6D1873}"/>
                </a:ext>
              </a:extLst>
            </p:cNvPr>
            <p:cNvSpPr txBox="1">
              <a:spLocks/>
            </p:cNvSpPr>
            <p:nvPr/>
          </p:nvSpPr>
          <p:spPr>
            <a:xfrm>
              <a:off x="10637711" y="5185201"/>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100"/>
                <a:t>高</a:t>
              </a:r>
            </a:p>
          </p:txBody>
        </p:sp>
        <p:sp>
          <p:nvSpPr>
            <p:cNvPr id="68" name="タイトル 1">
              <a:extLst>
                <a:ext uri="{FF2B5EF4-FFF2-40B4-BE49-F238E27FC236}">
                  <a16:creationId xmlns:a16="http://schemas.microsoft.com/office/drawing/2014/main" id="{FFD9011C-14AB-F993-7D3C-6C38AD0CEF00}"/>
                </a:ext>
              </a:extLst>
            </p:cNvPr>
            <p:cNvSpPr txBox="1">
              <a:spLocks/>
            </p:cNvSpPr>
            <p:nvPr/>
          </p:nvSpPr>
          <p:spPr>
            <a:xfrm>
              <a:off x="5625419" y="5398717"/>
              <a:ext cx="1031896" cy="494634"/>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050"/>
                <a:t>対象群</a:t>
              </a:r>
              <a:endParaRPr lang="en-US" altLang="ja-JP" sz="1050"/>
            </a:p>
            <a:p>
              <a:r>
                <a:rPr lang="ja-JP" altLang="en-US" sz="900"/>
                <a:t>（比較用）</a:t>
              </a:r>
            </a:p>
          </p:txBody>
        </p:sp>
        <p:grpSp>
          <p:nvGrpSpPr>
            <p:cNvPr id="72" name="グループ化 71">
              <a:extLst>
                <a:ext uri="{FF2B5EF4-FFF2-40B4-BE49-F238E27FC236}">
                  <a16:creationId xmlns:a16="http://schemas.microsoft.com/office/drawing/2014/main" id="{09E24CA6-D417-6B82-2924-4C995BB23982}"/>
                </a:ext>
              </a:extLst>
            </p:cNvPr>
            <p:cNvGrpSpPr/>
            <p:nvPr/>
          </p:nvGrpSpPr>
          <p:grpSpPr>
            <a:xfrm rot="5400000">
              <a:off x="9502868" y="4260750"/>
              <a:ext cx="235791" cy="2551573"/>
              <a:chOff x="7924815" y="4297584"/>
              <a:chExt cx="198364" cy="2219716"/>
            </a:xfrm>
          </p:grpSpPr>
          <p:sp>
            <p:nvSpPr>
              <p:cNvPr id="73" name="矢印: 上 72">
                <a:extLst>
                  <a:ext uri="{FF2B5EF4-FFF2-40B4-BE49-F238E27FC236}">
                    <a16:creationId xmlns:a16="http://schemas.microsoft.com/office/drawing/2014/main" id="{319EC905-5585-C5ED-1DED-288E07DCD72F}"/>
                  </a:ext>
                </a:extLst>
              </p:cNvPr>
              <p:cNvSpPr/>
              <p:nvPr/>
            </p:nvSpPr>
            <p:spPr>
              <a:xfrm>
                <a:off x="7924815" y="4297584"/>
                <a:ext cx="198362" cy="654468"/>
              </a:xfrm>
              <a:prstGeom prst="upArrow">
                <a:avLst/>
              </a:prstGeom>
              <a:gradFill>
                <a:gsLst>
                  <a:gs pos="28000">
                    <a:schemeClr val="tx1"/>
                  </a:gs>
                  <a:gs pos="100000">
                    <a:schemeClr val="bg1">
                      <a:lumMod val="7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74" name="矢印: 下 73">
                <a:extLst>
                  <a:ext uri="{FF2B5EF4-FFF2-40B4-BE49-F238E27FC236}">
                    <a16:creationId xmlns:a16="http://schemas.microsoft.com/office/drawing/2014/main" id="{9E5C1FC7-EA04-33D0-DED5-99E5AC8E26FA}"/>
                  </a:ext>
                </a:extLst>
              </p:cNvPr>
              <p:cNvSpPr/>
              <p:nvPr/>
            </p:nvSpPr>
            <p:spPr>
              <a:xfrm>
                <a:off x="7924817" y="5862832"/>
                <a:ext cx="198362" cy="654468"/>
              </a:xfrm>
              <a:prstGeom prst="downArrow">
                <a:avLst/>
              </a:prstGeom>
              <a:gradFill>
                <a:gsLst>
                  <a:gs pos="25000">
                    <a:schemeClr val="bg1">
                      <a:lumMod val="50000"/>
                    </a:schemeClr>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sp>
        <p:nvSpPr>
          <p:cNvPr id="76" name="テキスト ボックス 75">
            <a:extLst>
              <a:ext uri="{FF2B5EF4-FFF2-40B4-BE49-F238E27FC236}">
                <a16:creationId xmlns:a16="http://schemas.microsoft.com/office/drawing/2014/main" id="{A037405B-B90F-18E2-A735-2B9CE474B13B}"/>
              </a:ext>
            </a:extLst>
          </p:cNvPr>
          <p:cNvSpPr txBox="1"/>
          <p:nvPr/>
        </p:nvSpPr>
        <p:spPr>
          <a:xfrm>
            <a:off x="292794" y="1967585"/>
            <a:ext cx="5312929" cy="1432572"/>
          </a:xfrm>
          <a:prstGeom prst="rect">
            <a:avLst/>
          </a:prstGeom>
          <a:noFill/>
        </p:spPr>
        <p:txBody>
          <a:bodyPr wrap="square" lIns="91440" tIns="45720" rIns="91440" bIns="45720" anchor="t">
            <a:spAutoFit/>
          </a:bodyPr>
          <a:lstStyle/>
          <a:p>
            <a:pPr marL="92075">
              <a:lnSpc>
                <a:spcPct val="125000"/>
              </a:lnSpc>
              <a:spcBef>
                <a:spcPts val="1000"/>
              </a:spcBef>
              <a:defRPr/>
            </a:pPr>
            <a:r>
              <a:rPr lang="ja-JP" altLang="en-US" sz="1600">
                <a:solidFill>
                  <a:prstClr val="black"/>
                </a:solidFill>
                <a:latin typeface="BIZ UDPゴシック"/>
                <a:ea typeface="BIZ UDPゴシック"/>
              </a:rPr>
              <a:t>　 </a:t>
            </a: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量−</a:t>
            </a:r>
            <a:r>
              <a:rPr kumimoji="1" lang="ja-JP" altLang="en-US" sz="1600" b="1" i="0" u="none" strike="noStrike" kern="1200" cap="none" spc="0" normalizeH="0" baseline="0" noProof="0">
                <a:ln>
                  <a:noFill/>
                </a:ln>
                <a:solidFill>
                  <a:prstClr val="black"/>
                </a:solidFill>
                <a:effectLst/>
                <a:uLnTx/>
                <a:uFillTx/>
                <a:latin typeface="BIZ UDPゴシック"/>
                <a:ea typeface="BIZ UDPゴシック"/>
                <a:cs typeface="+mn-cs"/>
              </a:rPr>
              <a:t>影響</a:t>
            </a: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関係</a:t>
            </a:r>
            <a:endParaRPr lang="ja-JP" altLang="en-US" sz="1600" b="0" i="0" u="none" strike="noStrike" kern="1200" cap="none" spc="0" normalizeH="0" baseline="0" noProof="0">
              <a:ln>
                <a:noFill/>
              </a:ln>
              <a:solidFill>
                <a:prstClr val="black"/>
              </a:solidFill>
              <a:effectLst/>
              <a:uLnTx/>
              <a:uFillTx/>
              <a:latin typeface="BIZ UDPゴシック"/>
              <a:ea typeface="BIZ UDPゴシック"/>
            </a:endParaRPr>
          </a:p>
          <a:p>
            <a:pPr marL="263525" marR="0" lvl="0" indent="0" algn="l"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化学物質や微生物のばく露量と、それにより</a:t>
            </a:r>
            <a:br>
              <a:rPr lang="en-US" altLang="ja-JP" sz="1600" b="0" i="0" u="none" strike="noStrike" kern="1200" cap="none" spc="0" normalizeH="0" baseline="0" noProof="0">
                <a:ln>
                  <a:noFill/>
                </a:ln>
                <a:effectLst/>
                <a:uLnTx/>
                <a:uFillTx/>
                <a:latin typeface="BIZ UDPゴシック"/>
                <a:ea typeface="BIZ UDPゴシック"/>
              </a:rPr>
            </a:br>
            <a:r>
              <a:rPr kumimoji="1" lang="ja-JP" altLang="en-US" sz="1600" b="1" i="0" u="none" strike="noStrike" kern="1200" cap="none" spc="0" normalizeH="0" baseline="0" noProof="0">
                <a:ln>
                  <a:noFill/>
                </a:ln>
                <a:solidFill>
                  <a:prstClr val="black"/>
                </a:solidFill>
                <a:effectLst/>
                <a:uLnTx/>
                <a:uFillTx/>
                <a:latin typeface="BIZ UDPゴシック"/>
                <a:ea typeface="BIZ UDPゴシック"/>
                <a:cs typeface="+mn-cs"/>
              </a:rPr>
              <a:t>生体がどのような影響を受けるか</a:t>
            </a: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の関係を表したもの</a:t>
            </a:r>
            <a:endParaRPr kumimoji="1" lang="en-US" altLang="ja-JP" sz="16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78" name="テキスト ボックス 77">
            <a:extLst>
              <a:ext uri="{FF2B5EF4-FFF2-40B4-BE49-F238E27FC236}">
                <a16:creationId xmlns:a16="http://schemas.microsoft.com/office/drawing/2014/main" id="{E686A4F8-245E-C60A-3F23-15AC95C9A61C}"/>
              </a:ext>
            </a:extLst>
          </p:cNvPr>
          <p:cNvSpPr txBox="1"/>
          <p:nvPr/>
        </p:nvSpPr>
        <p:spPr>
          <a:xfrm>
            <a:off x="6372849" y="1967585"/>
            <a:ext cx="4894537" cy="1124603"/>
          </a:xfrm>
          <a:prstGeom prst="rect">
            <a:avLst/>
          </a:prstGeom>
          <a:noFill/>
        </p:spPr>
        <p:txBody>
          <a:bodyPr wrap="square" lIns="91440" tIns="45720" rIns="91440" bIns="45720" anchor="t">
            <a:spAutoFit/>
          </a:bodyPr>
          <a:lstStyle/>
          <a:p>
            <a:pPr marL="92075">
              <a:lnSpc>
                <a:spcPct val="125000"/>
              </a:lnSpc>
              <a:spcBef>
                <a:spcPts val="1000"/>
              </a:spcBef>
              <a:defRPr/>
            </a:pPr>
            <a:r>
              <a:rPr lang="ja-JP" altLang="en-US" sz="1600">
                <a:solidFill>
                  <a:prstClr val="black"/>
                </a:solidFill>
                <a:latin typeface="BIZ UDPゴシック"/>
                <a:ea typeface="BIZ UDPゴシック"/>
              </a:rPr>
              <a:t>   </a:t>
            </a: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量−反応関係</a:t>
            </a:r>
          </a:p>
          <a:p>
            <a:pPr marL="263525" marR="0" lvl="0" indent="0" algn="l" defTabSz="914400" rtl="0" eaLnBrk="1" fontAlgn="auto" latinLnBrk="0" hangingPunct="1">
              <a:lnSpc>
                <a:spcPct val="125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化学物質や微生物のばく露量と、</a:t>
            </a:r>
            <a:r>
              <a:rPr kumimoji="1" lang="ja-JP" altLang="en-US" sz="1600" i="0" u="none" strike="noStrike" kern="1200" cap="none" spc="0" normalizeH="0" baseline="0" noProof="0">
                <a:ln>
                  <a:noFill/>
                </a:ln>
                <a:solidFill>
                  <a:prstClr val="black"/>
                </a:solidFill>
                <a:effectLst/>
                <a:uLnTx/>
                <a:uFillTx/>
                <a:latin typeface="BIZ UDPゴシック"/>
                <a:ea typeface="BIZ UDPゴシック"/>
                <a:cs typeface="+mn-cs"/>
              </a:rPr>
              <a:t>それにより</a:t>
            </a:r>
            <a:br>
              <a:rPr lang="en-US" altLang="ja-JP" sz="1600" i="0" u="none" strike="noStrike" kern="1200" cap="none" spc="0" normalizeH="0" baseline="0" noProof="0">
                <a:ln>
                  <a:noFill/>
                </a:ln>
                <a:effectLst/>
                <a:uLnTx/>
                <a:uFillTx/>
                <a:latin typeface="BIZ UDPゴシック"/>
                <a:ea typeface="BIZ UDPゴシック"/>
              </a:rPr>
            </a:br>
            <a:r>
              <a:rPr kumimoji="1" lang="ja-JP" altLang="en-US" sz="1600" b="1" i="0" u="none" strike="noStrike" kern="1200" cap="none" spc="0" normalizeH="0" baseline="0" noProof="0">
                <a:ln>
                  <a:noFill/>
                </a:ln>
                <a:solidFill>
                  <a:prstClr val="black"/>
                </a:solidFill>
                <a:effectLst/>
                <a:uLnTx/>
                <a:uFillTx/>
                <a:latin typeface="BIZ UDPゴシック"/>
                <a:ea typeface="BIZ UDPゴシック"/>
                <a:cs typeface="+mn-cs"/>
              </a:rPr>
              <a:t>影響を受ける個体の割合</a:t>
            </a: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の関係を表したもの</a:t>
            </a:r>
            <a:endParaRPr lang="ja-JP" altLang="en-US" sz="1600" b="0" i="0" u="none" strike="noStrike" kern="1200" cap="none" spc="0" normalizeH="0" baseline="0" noProof="0">
              <a:ln>
                <a:noFill/>
              </a:ln>
              <a:solidFill>
                <a:prstClr val="black"/>
              </a:solidFill>
              <a:effectLst/>
              <a:uLnTx/>
              <a:uFillTx/>
              <a:latin typeface="BIZ UDPゴシック"/>
              <a:ea typeface="BIZ UDPゴシック"/>
            </a:endParaRPr>
          </a:p>
        </p:txBody>
      </p:sp>
      <p:sp>
        <p:nvSpPr>
          <p:cNvPr id="79" name="四角形: 角を丸くする 78">
            <a:extLst>
              <a:ext uri="{FF2B5EF4-FFF2-40B4-BE49-F238E27FC236}">
                <a16:creationId xmlns:a16="http://schemas.microsoft.com/office/drawing/2014/main" id="{D3A1EDD1-C76D-8C18-15AC-39A4CBFCF6AF}"/>
              </a:ext>
            </a:extLst>
          </p:cNvPr>
          <p:cNvSpPr/>
          <p:nvPr/>
        </p:nvSpPr>
        <p:spPr>
          <a:xfrm>
            <a:off x="6698047" y="3044682"/>
            <a:ext cx="2207439" cy="45719"/>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四角形: 角を丸くする 80">
            <a:extLst>
              <a:ext uri="{FF2B5EF4-FFF2-40B4-BE49-F238E27FC236}">
                <a16:creationId xmlns:a16="http://schemas.microsoft.com/office/drawing/2014/main" id="{6474EA02-B298-9B1A-76F1-C806E7F01FD4}"/>
              </a:ext>
            </a:extLst>
          </p:cNvPr>
          <p:cNvSpPr/>
          <p:nvPr/>
        </p:nvSpPr>
        <p:spPr>
          <a:xfrm>
            <a:off x="675148" y="3019454"/>
            <a:ext cx="2938101" cy="45719"/>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四角形: 角を丸くする 81">
            <a:extLst>
              <a:ext uri="{FF2B5EF4-FFF2-40B4-BE49-F238E27FC236}">
                <a16:creationId xmlns:a16="http://schemas.microsoft.com/office/drawing/2014/main" id="{6BB89149-920A-2BA5-5360-7A386C23D938}"/>
              </a:ext>
            </a:extLst>
          </p:cNvPr>
          <p:cNvSpPr/>
          <p:nvPr/>
        </p:nvSpPr>
        <p:spPr>
          <a:xfrm>
            <a:off x="1960362" y="3842897"/>
            <a:ext cx="528443" cy="45719"/>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四角形: 角を丸くする 82">
            <a:extLst>
              <a:ext uri="{FF2B5EF4-FFF2-40B4-BE49-F238E27FC236}">
                <a16:creationId xmlns:a16="http://schemas.microsoft.com/office/drawing/2014/main" id="{F849E7CA-F7C7-C85D-4721-3960FA38737F}"/>
              </a:ext>
            </a:extLst>
          </p:cNvPr>
          <p:cNvSpPr/>
          <p:nvPr/>
        </p:nvSpPr>
        <p:spPr>
          <a:xfrm>
            <a:off x="7851713" y="3842897"/>
            <a:ext cx="528443" cy="45719"/>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5" name="直線コネクタ 84">
            <a:extLst>
              <a:ext uri="{FF2B5EF4-FFF2-40B4-BE49-F238E27FC236}">
                <a16:creationId xmlns:a16="http://schemas.microsoft.com/office/drawing/2014/main" id="{E0B13922-C8BB-3A1E-2BD6-945CD2A8E046}"/>
              </a:ext>
            </a:extLst>
          </p:cNvPr>
          <p:cNvCxnSpPr/>
          <p:nvPr/>
        </p:nvCxnSpPr>
        <p:spPr>
          <a:xfrm>
            <a:off x="6096000" y="1967585"/>
            <a:ext cx="0" cy="4127049"/>
          </a:xfrm>
          <a:prstGeom prst="line">
            <a:avLst/>
          </a:prstGeom>
          <a:ln>
            <a:solidFill>
              <a:schemeClr val="bg1">
                <a:lumMod val="65000"/>
              </a:schemeClr>
            </a:solidFill>
          </a:ln>
        </p:spPr>
        <p:style>
          <a:lnRef idx="2">
            <a:schemeClr val="accent1"/>
          </a:lnRef>
          <a:fillRef idx="0">
            <a:schemeClr val="accent1"/>
          </a:fillRef>
          <a:effectRef idx="1">
            <a:schemeClr val="accent1"/>
          </a:effectRef>
          <a:fontRef idx="minor">
            <a:schemeClr val="tx1"/>
          </a:fontRef>
        </p:style>
      </p:cxnSp>
      <p:sp>
        <p:nvSpPr>
          <p:cNvPr id="27" name="正方形/長方形 26">
            <a:extLst>
              <a:ext uri="{FF2B5EF4-FFF2-40B4-BE49-F238E27FC236}">
                <a16:creationId xmlns:a16="http://schemas.microsoft.com/office/drawing/2014/main" id="{26C1C032-DFAD-8B97-7E85-7D5AB68D3DD3}"/>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4" name="四角形: 角を丸くする 3">
            <a:extLst>
              <a:ext uri="{FF2B5EF4-FFF2-40B4-BE49-F238E27FC236}">
                <a16:creationId xmlns:a16="http://schemas.microsoft.com/office/drawing/2014/main" id="{A05C1451-D909-0E72-111D-03369B1210AD}"/>
              </a:ext>
            </a:extLst>
          </p:cNvPr>
          <p:cNvSpPr/>
          <p:nvPr/>
        </p:nvSpPr>
        <p:spPr>
          <a:xfrm>
            <a:off x="2504143" y="104808"/>
            <a:ext cx="1693751"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en-US" altLang="ja-JP" sz="2000"/>
              <a:t>POD</a:t>
            </a:r>
            <a:endParaRPr kumimoji="1" lang="ja-JP" altLang="en-US" sz="2000"/>
          </a:p>
        </p:txBody>
      </p:sp>
    </p:spTree>
    <p:extLst>
      <p:ext uri="{BB962C8B-B14F-4D97-AF65-F5344CB8AC3E}">
        <p14:creationId xmlns:p14="http://schemas.microsoft.com/office/powerpoint/2010/main" val="3799035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四角形: 角を丸くする 73">
            <a:extLst>
              <a:ext uri="{FF2B5EF4-FFF2-40B4-BE49-F238E27FC236}">
                <a16:creationId xmlns:a16="http://schemas.microsoft.com/office/drawing/2014/main" id="{C6E83824-9A03-8F81-75AD-735637D00469}"/>
              </a:ext>
            </a:extLst>
          </p:cNvPr>
          <p:cNvSpPr/>
          <p:nvPr/>
        </p:nvSpPr>
        <p:spPr>
          <a:xfrm>
            <a:off x="5486828" y="894413"/>
            <a:ext cx="6111936" cy="3935957"/>
          </a:xfrm>
          <a:prstGeom prst="round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四角形: 角を丸くする 75">
            <a:extLst>
              <a:ext uri="{FF2B5EF4-FFF2-40B4-BE49-F238E27FC236}">
                <a16:creationId xmlns:a16="http://schemas.microsoft.com/office/drawing/2014/main" id="{03884F19-411D-9C2F-24BB-C1E14B259AA9}"/>
              </a:ext>
            </a:extLst>
          </p:cNvPr>
          <p:cNvSpPr/>
          <p:nvPr/>
        </p:nvSpPr>
        <p:spPr>
          <a:xfrm>
            <a:off x="5641745" y="1027447"/>
            <a:ext cx="5823424" cy="3672000"/>
          </a:xfrm>
          <a:prstGeom prst="roundRect">
            <a:avLst>
              <a:gd name="adj" fmla="val 1516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矢印: 下 74">
            <a:extLst>
              <a:ext uri="{FF2B5EF4-FFF2-40B4-BE49-F238E27FC236}">
                <a16:creationId xmlns:a16="http://schemas.microsoft.com/office/drawing/2014/main" id="{33D59CEA-B11A-FD4D-4082-C12D8514D5FF}"/>
              </a:ext>
            </a:extLst>
          </p:cNvPr>
          <p:cNvSpPr/>
          <p:nvPr/>
        </p:nvSpPr>
        <p:spPr>
          <a:xfrm>
            <a:off x="6443347" y="4809984"/>
            <a:ext cx="528411" cy="319322"/>
          </a:xfrm>
          <a:prstGeom prst="downArrow">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リーフォーム: 図形 10">
            <a:extLst>
              <a:ext uri="{FF2B5EF4-FFF2-40B4-BE49-F238E27FC236}">
                <a16:creationId xmlns:a16="http://schemas.microsoft.com/office/drawing/2014/main" id="{2A9F8792-D1AA-930D-C99B-90AA944E4741}"/>
              </a:ext>
            </a:extLst>
          </p:cNvPr>
          <p:cNvSpPr/>
          <p:nvPr/>
        </p:nvSpPr>
        <p:spPr>
          <a:xfrm>
            <a:off x="6491361" y="1905976"/>
            <a:ext cx="3766257" cy="2158068"/>
          </a:xfrm>
          <a:custGeom>
            <a:avLst/>
            <a:gdLst>
              <a:gd name="connsiteX0" fmla="*/ 0 w 3784922"/>
              <a:gd name="connsiteY0" fmla="*/ 2615879 h 2615879"/>
              <a:gd name="connsiteX1" fmla="*/ 1932973 w 3784922"/>
              <a:gd name="connsiteY1" fmla="*/ 2349661 h 2615879"/>
              <a:gd name="connsiteX2" fmla="*/ 2615879 w 3784922"/>
              <a:gd name="connsiteY2" fmla="*/ 1284790 h 2615879"/>
              <a:gd name="connsiteX3" fmla="*/ 2974694 w 3784922"/>
              <a:gd name="connsiteY3" fmla="*/ 416689 h 2615879"/>
              <a:gd name="connsiteX4" fmla="*/ 3784922 w 3784922"/>
              <a:gd name="connsiteY4" fmla="*/ 0 h 2615879"/>
              <a:gd name="connsiteX0" fmla="*/ 0 w 3784922"/>
              <a:gd name="connsiteY0" fmla="*/ 2615879 h 2618605"/>
              <a:gd name="connsiteX1" fmla="*/ 1932973 w 3784922"/>
              <a:gd name="connsiteY1" fmla="*/ 2349661 h 2618605"/>
              <a:gd name="connsiteX2" fmla="*/ 2974694 w 3784922"/>
              <a:gd name="connsiteY2" fmla="*/ 416689 h 2618605"/>
              <a:gd name="connsiteX3" fmla="*/ 3784922 w 3784922"/>
              <a:gd name="connsiteY3" fmla="*/ 0 h 2618605"/>
              <a:gd name="connsiteX0" fmla="*/ 0 w 4213185"/>
              <a:gd name="connsiteY0" fmla="*/ 2673753 h 2676479"/>
              <a:gd name="connsiteX1" fmla="*/ 1932973 w 4213185"/>
              <a:gd name="connsiteY1" fmla="*/ 2407535 h 2676479"/>
              <a:gd name="connsiteX2" fmla="*/ 2974694 w 4213185"/>
              <a:gd name="connsiteY2" fmla="*/ 474563 h 2676479"/>
              <a:gd name="connsiteX3" fmla="*/ 4213185 w 4213185"/>
              <a:gd name="connsiteY3" fmla="*/ 0 h 2676479"/>
              <a:gd name="connsiteX0" fmla="*/ 0 w 4213185"/>
              <a:gd name="connsiteY0" fmla="*/ 2673753 h 2676479"/>
              <a:gd name="connsiteX1" fmla="*/ 1932973 w 4213185"/>
              <a:gd name="connsiteY1" fmla="*/ 2407535 h 2676479"/>
              <a:gd name="connsiteX2" fmla="*/ 2974694 w 4213185"/>
              <a:gd name="connsiteY2" fmla="*/ 474563 h 2676479"/>
              <a:gd name="connsiteX3" fmla="*/ 4213185 w 4213185"/>
              <a:gd name="connsiteY3" fmla="*/ 0 h 2676479"/>
              <a:gd name="connsiteX0" fmla="*/ 0 w 4213185"/>
              <a:gd name="connsiteY0" fmla="*/ 2673753 h 2673754"/>
              <a:gd name="connsiteX1" fmla="*/ 2204278 w 4213185"/>
              <a:gd name="connsiteY1" fmla="*/ 2372854 h 2673754"/>
              <a:gd name="connsiteX2" fmla="*/ 2974694 w 4213185"/>
              <a:gd name="connsiteY2" fmla="*/ 474563 h 2673754"/>
              <a:gd name="connsiteX3" fmla="*/ 4213185 w 4213185"/>
              <a:gd name="connsiteY3" fmla="*/ 0 h 2673754"/>
              <a:gd name="connsiteX0" fmla="*/ 0 w 4213185"/>
              <a:gd name="connsiteY0" fmla="*/ 2673753 h 2673753"/>
              <a:gd name="connsiteX1" fmla="*/ 2214326 w 4213185"/>
              <a:gd name="connsiteY1" fmla="*/ 2268810 h 2673753"/>
              <a:gd name="connsiteX2" fmla="*/ 2974694 w 4213185"/>
              <a:gd name="connsiteY2" fmla="*/ 474563 h 2673753"/>
              <a:gd name="connsiteX3" fmla="*/ 4213185 w 4213185"/>
              <a:gd name="connsiteY3" fmla="*/ 0 h 2673753"/>
              <a:gd name="connsiteX0" fmla="*/ 0 w 4213185"/>
              <a:gd name="connsiteY0" fmla="*/ 2673753 h 2674190"/>
              <a:gd name="connsiteX1" fmla="*/ 2214326 w 4213185"/>
              <a:gd name="connsiteY1" fmla="*/ 2268810 h 2674190"/>
              <a:gd name="connsiteX2" fmla="*/ 2974694 w 4213185"/>
              <a:gd name="connsiteY2" fmla="*/ 474563 h 2674190"/>
              <a:gd name="connsiteX3" fmla="*/ 4213185 w 4213185"/>
              <a:gd name="connsiteY3" fmla="*/ 0 h 2674190"/>
              <a:gd name="connsiteX0" fmla="*/ 0 w 4213185"/>
              <a:gd name="connsiteY0" fmla="*/ 2673753 h 2697150"/>
              <a:gd name="connsiteX1" fmla="*/ 2214326 w 4213185"/>
              <a:gd name="connsiteY1" fmla="*/ 2268810 h 2697150"/>
              <a:gd name="connsiteX2" fmla="*/ 2974694 w 4213185"/>
              <a:gd name="connsiteY2" fmla="*/ 474563 h 2697150"/>
              <a:gd name="connsiteX3" fmla="*/ 4213185 w 4213185"/>
              <a:gd name="connsiteY3" fmla="*/ 0 h 2697150"/>
              <a:gd name="connsiteX0" fmla="*/ 0 w 4213185"/>
              <a:gd name="connsiteY0" fmla="*/ 2673753 h 2673753"/>
              <a:gd name="connsiteX1" fmla="*/ 2324858 w 4213185"/>
              <a:gd name="connsiteY1" fmla="*/ 2095402 h 2673753"/>
              <a:gd name="connsiteX2" fmla="*/ 2974694 w 4213185"/>
              <a:gd name="connsiteY2" fmla="*/ 474563 h 2673753"/>
              <a:gd name="connsiteX3" fmla="*/ 4213185 w 4213185"/>
              <a:gd name="connsiteY3" fmla="*/ 0 h 2673753"/>
              <a:gd name="connsiteX0" fmla="*/ 0 w 4213185"/>
              <a:gd name="connsiteY0" fmla="*/ 2673753 h 2690702"/>
              <a:gd name="connsiteX1" fmla="*/ 2324858 w 4213185"/>
              <a:gd name="connsiteY1" fmla="*/ 2095402 h 2690702"/>
              <a:gd name="connsiteX2" fmla="*/ 2974694 w 4213185"/>
              <a:gd name="connsiteY2" fmla="*/ 474563 h 2690702"/>
              <a:gd name="connsiteX3" fmla="*/ 4213185 w 4213185"/>
              <a:gd name="connsiteY3" fmla="*/ 0 h 2690702"/>
              <a:gd name="connsiteX0" fmla="*/ 0 w 4213185"/>
              <a:gd name="connsiteY0" fmla="*/ 2673753 h 2695826"/>
              <a:gd name="connsiteX1" fmla="*/ 2324858 w 4213185"/>
              <a:gd name="connsiteY1" fmla="*/ 2095402 h 2695826"/>
              <a:gd name="connsiteX2" fmla="*/ 2974694 w 4213185"/>
              <a:gd name="connsiteY2" fmla="*/ 474563 h 2695826"/>
              <a:gd name="connsiteX3" fmla="*/ 4213185 w 4213185"/>
              <a:gd name="connsiteY3" fmla="*/ 0 h 2695826"/>
              <a:gd name="connsiteX0" fmla="*/ 0 w 4213185"/>
              <a:gd name="connsiteY0" fmla="*/ 2673753 h 2673844"/>
              <a:gd name="connsiteX1" fmla="*/ 2435390 w 4213185"/>
              <a:gd name="connsiteY1" fmla="*/ 1979798 h 2673844"/>
              <a:gd name="connsiteX2" fmla="*/ 2974694 w 4213185"/>
              <a:gd name="connsiteY2" fmla="*/ 474563 h 2673844"/>
              <a:gd name="connsiteX3" fmla="*/ 4213185 w 4213185"/>
              <a:gd name="connsiteY3" fmla="*/ 0 h 2673844"/>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355003 w 4213185"/>
              <a:gd name="connsiteY1" fmla="*/ 2153205 h 2673753"/>
              <a:gd name="connsiteX2" fmla="*/ 3034984 w 4213185"/>
              <a:gd name="connsiteY2" fmla="*/ 416761 h 2673753"/>
              <a:gd name="connsiteX3" fmla="*/ 4213185 w 4213185"/>
              <a:gd name="connsiteY3" fmla="*/ 0 h 2673753"/>
              <a:gd name="connsiteX0" fmla="*/ 0 w 4213185"/>
              <a:gd name="connsiteY0" fmla="*/ 2673753 h 2673753"/>
              <a:gd name="connsiteX1" fmla="*/ 2314809 w 4213185"/>
              <a:gd name="connsiteY1" fmla="*/ 2164766 h 2673753"/>
              <a:gd name="connsiteX2" fmla="*/ 3034984 w 4213185"/>
              <a:gd name="connsiteY2" fmla="*/ 416761 h 2673753"/>
              <a:gd name="connsiteX3" fmla="*/ 4213185 w 4213185"/>
              <a:gd name="connsiteY3" fmla="*/ 0 h 2673753"/>
              <a:gd name="connsiteX0" fmla="*/ 0 w 4213185"/>
              <a:gd name="connsiteY0" fmla="*/ 2673753 h 2673753"/>
              <a:gd name="connsiteX1" fmla="*/ 2314809 w 4213185"/>
              <a:gd name="connsiteY1" fmla="*/ 2164766 h 2673753"/>
              <a:gd name="connsiteX2" fmla="*/ 3034984 w 4213185"/>
              <a:gd name="connsiteY2" fmla="*/ 416761 h 2673753"/>
              <a:gd name="connsiteX3" fmla="*/ 4213185 w 4213185"/>
              <a:gd name="connsiteY3" fmla="*/ 0 h 2673753"/>
              <a:gd name="connsiteX0" fmla="*/ 0 w 4213185"/>
              <a:gd name="connsiteY0" fmla="*/ 2673753 h 2673753"/>
              <a:gd name="connsiteX1" fmla="*/ 2375099 w 4213185"/>
              <a:gd name="connsiteY1" fmla="*/ 2049161 h 2673753"/>
              <a:gd name="connsiteX2" fmla="*/ 3034984 w 4213185"/>
              <a:gd name="connsiteY2" fmla="*/ 416761 h 2673753"/>
              <a:gd name="connsiteX3" fmla="*/ 4213185 w 4213185"/>
              <a:gd name="connsiteY3" fmla="*/ 0 h 2673753"/>
              <a:gd name="connsiteX0" fmla="*/ 0 w 4213185"/>
              <a:gd name="connsiteY0" fmla="*/ 2673753 h 2673753"/>
              <a:gd name="connsiteX1" fmla="*/ 2375099 w 4213185"/>
              <a:gd name="connsiteY1" fmla="*/ 2049161 h 2673753"/>
              <a:gd name="connsiteX2" fmla="*/ 3034984 w 4213185"/>
              <a:gd name="connsiteY2" fmla="*/ 416761 h 2673753"/>
              <a:gd name="connsiteX3" fmla="*/ 4213185 w 4213185"/>
              <a:gd name="connsiteY3" fmla="*/ 0 h 2673753"/>
              <a:gd name="connsiteX0" fmla="*/ 0 w 3831348"/>
              <a:gd name="connsiteY0" fmla="*/ 2615950 h 2615950"/>
              <a:gd name="connsiteX1" fmla="*/ 2375099 w 3831348"/>
              <a:gd name="connsiteY1" fmla="*/ 1991358 h 2615950"/>
              <a:gd name="connsiteX2" fmla="*/ 3034984 w 3831348"/>
              <a:gd name="connsiteY2" fmla="*/ 358958 h 2615950"/>
              <a:gd name="connsiteX3" fmla="*/ 3831348 w 3831348"/>
              <a:gd name="connsiteY3" fmla="*/ 0 h 2615950"/>
              <a:gd name="connsiteX0" fmla="*/ 0 w 3831348"/>
              <a:gd name="connsiteY0" fmla="*/ 2615950 h 2615950"/>
              <a:gd name="connsiteX1" fmla="*/ 2375099 w 3831348"/>
              <a:gd name="connsiteY1" fmla="*/ 1991358 h 2615950"/>
              <a:gd name="connsiteX2" fmla="*/ 3034984 w 3831348"/>
              <a:gd name="connsiteY2" fmla="*/ 358958 h 2615950"/>
              <a:gd name="connsiteX3" fmla="*/ 3831348 w 3831348"/>
              <a:gd name="connsiteY3" fmla="*/ 0 h 2615950"/>
              <a:gd name="connsiteX0" fmla="*/ 0 w 3831348"/>
              <a:gd name="connsiteY0" fmla="*/ 2615950 h 2634593"/>
              <a:gd name="connsiteX1" fmla="*/ 2375099 w 3831348"/>
              <a:gd name="connsiteY1" fmla="*/ 1991358 h 2634593"/>
              <a:gd name="connsiteX2" fmla="*/ 3034984 w 3831348"/>
              <a:gd name="connsiteY2" fmla="*/ 358958 h 2634593"/>
              <a:gd name="connsiteX3" fmla="*/ 3831348 w 3831348"/>
              <a:gd name="connsiteY3" fmla="*/ 0 h 2634593"/>
              <a:gd name="connsiteX0" fmla="*/ 0 w 3831348"/>
              <a:gd name="connsiteY0" fmla="*/ 2615950 h 2620264"/>
              <a:gd name="connsiteX1" fmla="*/ 2375099 w 3831348"/>
              <a:gd name="connsiteY1" fmla="*/ 1991358 h 2620264"/>
              <a:gd name="connsiteX2" fmla="*/ 3034984 w 3831348"/>
              <a:gd name="connsiteY2" fmla="*/ 358958 h 2620264"/>
              <a:gd name="connsiteX3" fmla="*/ 3831348 w 3831348"/>
              <a:gd name="connsiteY3" fmla="*/ 0 h 2620264"/>
              <a:gd name="connsiteX0" fmla="*/ 0 w 3831348"/>
              <a:gd name="connsiteY0" fmla="*/ 2615950 h 2620264"/>
              <a:gd name="connsiteX1" fmla="*/ 2375099 w 3831348"/>
              <a:gd name="connsiteY1" fmla="*/ 1991358 h 2620264"/>
              <a:gd name="connsiteX2" fmla="*/ 3034984 w 3831348"/>
              <a:gd name="connsiteY2" fmla="*/ 358958 h 2620264"/>
              <a:gd name="connsiteX3" fmla="*/ 3831348 w 3831348"/>
              <a:gd name="connsiteY3" fmla="*/ 0 h 2620264"/>
              <a:gd name="connsiteX0" fmla="*/ 0 w 3831348"/>
              <a:gd name="connsiteY0" fmla="*/ 2615950 h 2621957"/>
              <a:gd name="connsiteX1" fmla="*/ 2375099 w 3831348"/>
              <a:gd name="connsiteY1" fmla="*/ 1991358 h 2621957"/>
              <a:gd name="connsiteX2" fmla="*/ 3034984 w 3831348"/>
              <a:gd name="connsiteY2" fmla="*/ 358958 h 2621957"/>
              <a:gd name="connsiteX3" fmla="*/ 3831348 w 3831348"/>
              <a:gd name="connsiteY3" fmla="*/ 0 h 2621957"/>
              <a:gd name="connsiteX0" fmla="*/ 0 w 3831348"/>
              <a:gd name="connsiteY0" fmla="*/ 2615950 h 2615949"/>
              <a:gd name="connsiteX1" fmla="*/ 2375099 w 3831348"/>
              <a:gd name="connsiteY1" fmla="*/ 1991358 h 2615949"/>
              <a:gd name="connsiteX2" fmla="*/ 3034984 w 3831348"/>
              <a:gd name="connsiteY2" fmla="*/ 358958 h 2615949"/>
              <a:gd name="connsiteX3" fmla="*/ 3831348 w 3831348"/>
              <a:gd name="connsiteY3" fmla="*/ 0 h 2615949"/>
              <a:gd name="connsiteX0" fmla="*/ 0 w 3831348"/>
              <a:gd name="connsiteY0" fmla="*/ 2615950 h 2617059"/>
              <a:gd name="connsiteX1" fmla="*/ 2375099 w 3831348"/>
              <a:gd name="connsiteY1" fmla="*/ 1991358 h 2617059"/>
              <a:gd name="connsiteX2" fmla="*/ 3034984 w 3831348"/>
              <a:gd name="connsiteY2" fmla="*/ 358958 h 2617059"/>
              <a:gd name="connsiteX3" fmla="*/ 3831348 w 3831348"/>
              <a:gd name="connsiteY3" fmla="*/ 0 h 2617059"/>
              <a:gd name="connsiteX0" fmla="*/ 0 w 3831348"/>
              <a:gd name="connsiteY0" fmla="*/ 2615950 h 2615950"/>
              <a:gd name="connsiteX1" fmla="*/ 2514629 w 3831348"/>
              <a:gd name="connsiteY1" fmla="*/ 1787326 h 2615950"/>
              <a:gd name="connsiteX2" fmla="*/ 3034984 w 3831348"/>
              <a:gd name="connsiteY2" fmla="*/ 358958 h 2615950"/>
              <a:gd name="connsiteX3" fmla="*/ 3831348 w 3831348"/>
              <a:gd name="connsiteY3" fmla="*/ 0 h 2615950"/>
              <a:gd name="connsiteX0" fmla="*/ 0 w 3831348"/>
              <a:gd name="connsiteY0" fmla="*/ 2615950 h 2615950"/>
              <a:gd name="connsiteX1" fmla="*/ 2514629 w 3831348"/>
              <a:gd name="connsiteY1" fmla="*/ 1787326 h 2615950"/>
              <a:gd name="connsiteX2" fmla="*/ 3034984 w 3831348"/>
              <a:gd name="connsiteY2" fmla="*/ 358958 h 2615950"/>
              <a:gd name="connsiteX3" fmla="*/ 3831348 w 3831348"/>
              <a:gd name="connsiteY3" fmla="*/ 0 h 2615950"/>
              <a:gd name="connsiteX0" fmla="*/ 0 w 3831348"/>
              <a:gd name="connsiteY0" fmla="*/ 2615950 h 2626539"/>
              <a:gd name="connsiteX1" fmla="*/ 2514629 w 3831348"/>
              <a:gd name="connsiteY1" fmla="*/ 1787326 h 2626539"/>
              <a:gd name="connsiteX2" fmla="*/ 3034984 w 3831348"/>
              <a:gd name="connsiteY2" fmla="*/ 358958 h 2626539"/>
              <a:gd name="connsiteX3" fmla="*/ 3831348 w 3831348"/>
              <a:gd name="connsiteY3" fmla="*/ 0 h 2626539"/>
            </a:gdLst>
            <a:ahLst/>
            <a:cxnLst>
              <a:cxn ang="0">
                <a:pos x="connsiteX0" y="connsiteY0"/>
              </a:cxn>
              <a:cxn ang="0">
                <a:pos x="connsiteX1" y="connsiteY1"/>
              </a:cxn>
              <a:cxn ang="0">
                <a:pos x="connsiteX2" y="connsiteY2"/>
              </a:cxn>
              <a:cxn ang="0">
                <a:pos x="connsiteX3" y="connsiteY3"/>
              </a:cxn>
            </a:cxnLst>
            <a:rect l="l" t="t" r="r" b="b"/>
            <a:pathLst>
              <a:path w="3831348" h="2626539">
                <a:moveTo>
                  <a:pt x="0" y="2615950"/>
                </a:moveTo>
                <a:cubicBezTo>
                  <a:pt x="2292222" y="2657882"/>
                  <a:pt x="2071386" y="2611645"/>
                  <a:pt x="2514629" y="1787326"/>
                </a:cubicBezTo>
                <a:cubicBezTo>
                  <a:pt x="2957872" y="963007"/>
                  <a:pt x="2815531" y="656846"/>
                  <a:pt x="3034984" y="358958"/>
                </a:cubicBezTo>
                <a:cubicBezTo>
                  <a:pt x="3254437" y="61070"/>
                  <a:pt x="3498214" y="43448"/>
                  <a:pt x="3831348" y="0"/>
                </a:cubicBezTo>
              </a:path>
            </a:pathLst>
          </a:custGeom>
          <a:ln w="38100">
            <a:solidFill>
              <a:schemeClr val="accent6">
                <a:lumMod val="40000"/>
                <a:lumOff val="6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A193F837-7A9A-157C-4DF5-5E8004BE9802}"/>
              </a:ext>
            </a:extLst>
          </p:cNvPr>
          <p:cNvSpPr>
            <a:spLocks noGrp="1"/>
          </p:cNvSpPr>
          <p:nvPr>
            <p:ph type="title"/>
          </p:nvPr>
        </p:nvSpPr>
        <p:spPr>
          <a:xfrm>
            <a:off x="1203960" y="88944"/>
            <a:ext cx="10506126" cy="568312"/>
          </a:xfrm>
        </p:spPr>
        <p:txBody>
          <a:bodyPr/>
          <a:lstStyle/>
          <a:p>
            <a:r>
              <a:rPr kumimoji="1" lang="ja-JP" altLang="en-US"/>
              <a:t>無毒性量（</a:t>
            </a:r>
            <a:r>
              <a:rPr kumimoji="1" lang="en-US" altLang="ja-JP"/>
              <a:t>NOAEL</a:t>
            </a:r>
            <a:r>
              <a:rPr kumimoji="1" lang="ja-JP" altLang="en-US"/>
              <a:t>：</a:t>
            </a:r>
            <a:r>
              <a:rPr kumimoji="1" lang="en-US" altLang="ja-JP" sz="2400"/>
              <a:t>No-Observed-Adverse-Effect Level</a:t>
            </a:r>
            <a:r>
              <a:rPr kumimoji="1" lang="ja-JP" altLang="en-US"/>
              <a:t>）</a:t>
            </a:r>
          </a:p>
        </p:txBody>
      </p:sp>
      <p:sp>
        <p:nvSpPr>
          <p:cNvPr id="3" name="コンテンツ プレースホルダー 2">
            <a:extLst>
              <a:ext uri="{FF2B5EF4-FFF2-40B4-BE49-F238E27FC236}">
                <a16:creationId xmlns:a16="http://schemas.microsoft.com/office/drawing/2014/main" id="{5196757D-908B-A775-236B-59C9D79B2248}"/>
              </a:ext>
            </a:extLst>
          </p:cNvPr>
          <p:cNvSpPr>
            <a:spLocks noGrp="1"/>
          </p:cNvSpPr>
          <p:nvPr>
            <p:ph idx="1"/>
          </p:nvPr>
        </p:nvSpPr>
        <p:spPr>
          <a:xfrm>
            <a:off x="453082" y="947064"/>
            <a:ext cx="5031367" cy="5519052"/>
          </a:xfrm>
        </p:spPr>
        <p:txBody>
          <a:bodyPr/>
          <a:lstStyle/>
          <a:p>
            <a:pPr marL="92075" indent="0">
              <a:buNone/>
            </a:pPr>
            <a:r>
              <a:rPr kumimoji="1" lang="ja-JP" altLang="en-US" sz="1800"/>
              <a:t>ある物質について何段階かの異なる投与量を用いて行われた毒性試験において、有害影響が認められなかった最大投与量のこと</a:t>
            </a:r>
            <a:endParaRPr lang="en-US" altLang="ja-JP" sz="1800"/>
          </a:p>
          <a:p>
            <a:pPr marL="92075" indent="0">
              <a:buNone/>
            </a:pPr>
            <a:endParaRPr lang="en-US" altLang="ja-JP" sz="400"/>
          </a:p>
          <a:p>
            <a:pPr marL="92075" indent="0">
              <a:buNone/>
            </a:pPr>
            <a:r>
              <a:rPr lang="ja-JP" altLang="en-US" sz="1400"/>
              <a:t>全て</a:t>
            </a:r>
            <a:r>
              <a:rPr kumimoji="1" lang="ja-JP" altLang="en-US" sz="1400"/>
              <a:t>の毒性について用量反応関係を確認する</a:t>
            </a:r>
            <a:br>
              <a:rPr kumimoji="1" lang="en-US" altLang="ja-JP" sz="1400"/>
            </a:br>
            <a:r>
              <a:rPr kumimoji="1" lang="ja-JP" altLang="en-US" sz="1400"/>
              <a:t>全ての無毒性量の中で最も小さい値を</a:t>
            </a:r>
            <a:br>
              <a:rPr kumimoji="1" lang="en-US" altLang="ja-JP" sz="1400"/>
            </a:br>
            <a:r>
              <a:rPr kumimoji="1" lang="ja-JP" altLang="en-US" sz="1400"/>
              <a:t>その物質の無毒性量とする</a:t>
            </a:r>
          </a:p>
        </p:txBody>
      </p:sp>
      <p:sp>
        <p:nvSpPr>
          <p:cNvPr id="5" name="フリーフォーム: 図形 4">
            <a:extLst>
              <a:ext uri="{FF2B5EF4-FFF2-40B4-BE49-F238E27FC236}">
                <a16:creationId xmlns:a16="http://schemas.microsoft.com/office/drawing/2014/main" id="{FD197919-F8E5-509F-F669-66640869542F}"/>
              </a:ext>
            </a:extLst>
          </p:cNvPr>
          <p:cNvSpPr/>
          <p:nvPr/>
        </p:nvSpPr>
        <p:spPr>
          <a:xfrm>
            <a:off x="6491362" y="1470373"/>
            <a:ext cx="4224759" cy="2610492"/>
          </a:xfrm>
          <a:custGeom>
            <a:avLst/>
            <a:gdLst>
              <a:gd name="connsiteX0" fmla="*/ 0 w 4224759"/>
              <a:gd name="connsiteY0" fmla="*/ 0 h 2523281"/>
              <a:gd name="connsiteX1" fmla="*/ 0 w 4224759"/>
              <a:gd name="connsiteY1" fmla="*/ 2523281 h 2523281"/>
              <a:gd name="connsiteX2" fmla="*/ 4224759 w 4224759"/>
              <a:gd name="connsiteY2" fmla="*/ 2523281 h 2523281"/>
            </a:gdLst>
            <a:ahLst/>
            <a:cxnLst>
              <a:cxn ang="0">
                <a:pos x="connsiteX0" y="connsiteY0"/>
              </a:cxn>
              <a:cxn ang="0">
                <a:pos x="connsiteX1" y="connsiteY1"/>
              </a:cxn>
              <a:cxn ang="0">
                <a:pos x="connsiteX2" y="connsiteY2"/>
              </a:cxn>
            </a:cxnLst>
            <a:rect l="l" t="t" r="r" b="b"/>
            <a:pathLst>
              <a:path w="4224759" h="2523281">
                <a:moveTo>
                  <a:pt x="0" y="0"/>
                </a:moveTo>
                <a:lnTo>
                  <a:pt x="0" y="2523281"/>
                </a:lnTo>
                <a:lnTo>
                  <a:pt x="4224759" y="2523281"/>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263DC984-F416-010B-1FA2-37A84DED2A98}"/>
              </a:ext>
            </a:extLst>
          </p:cNvPr>
          <p:cNvSpPr txBox="1">
            <a:spLocks/>
          </p:cNvSpPr>
          <p:nvPr/>
        </p:nvSpPr>
        <p:spPr>
          <a:xfrm>
            <a:off x="8782490" y="4051160"/>
            <a:ext cx="1253943" cy="56831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600"/>
              <a:t>投与用量</a:t>
            </a:r>
          </a:p>
        </p:txBody>
      </p:sp>
      <p:sp>
        <p:nvSpPr>
          <p:cNvPr id="16" name="楕円 15">
            <a:extLst>
              <a:ext uri="{FF2B5EF4-FFF2-40B4-BE49-F238E27FC236}">
                <a16:creationId xmlns:a16="http://schemas.microsoft.com/office/drawing/2014/main" id="{2D4B3826-96D8-2F2B-26AF-AD1B2D42758B}"/>
              </a:ext>
            </a:extLst>
          </p:cNvPr>
          <p:cNvSpPr/>
          <p:nvPr/>
        </p:nvSpPr>
        <p:spPr>
          <a:xfrm>
            <a:off x="6370375" y="3931701"/>
            <a:ext cx="238918" cy="238918"/>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784CF902-0E0E-68B4-4B95-31004547D2FD}"/>
              </a:ext>
            </a:extLst>
          </p:cNvPr>
          <p:cNvSpPr/>
          <p:nvPr/>
        </p:nvSpPr>
        <p:spPr>
          <a:xfrm>
            <a:off x="7008056" y="3931701"/>
            <a:ext cx="238918" cy="238918"/>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34973414-DD8C-3F82-6778-DBA962CBFDE8}"/>
              </a:ext>
            </a:extLst>
          </p:cNvPr>
          <p:cNvSpPr/>
          <p:nvPr/>
        </p:nvSpPr>
        <p:spPr>
          <a:xfrm>
            <a:off x="7678757" y="3931701"/>
            <a:ext cx="238918" cy="238918"/>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C59B3423-BEFA-190F-5D03-1841138E3476}"/>
              </a:ext>
            </a:extLst>
          </p:cNvPr>
          <p:cNvSpPr/>
          <p:nvPr/>
        </p:nvSpPr>
        <p:spPr>
          <a:xfrm>
            <a:off x="8386706" y="3767365"/>
            <a:ext cx="238918" cy="238918"/>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a:extLst>
              <a:ext uri="{FF2B5EF4-FFF2-40B4-BE49-F238E27FC236}">
                <a16:creationId xmlns:a16="http://schemas.microsoft.com/office/drawing/2014/main" id="{E7D986AD-600D-9AB9-7FFE-DDA815A62D27}"/>
              </a:ext>
            </a:extLst>
          </p:cNvPr>
          <p:cNvSpPr/>
          <p:nvPr/>
        </p:nvSpPr>
        <p:spPr>
          <a:xfrm>
            <a:off x="9240349" y="2282796"/>
            <a:ext cx="238918" cy="238918"/>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a:extLst>
              <a:ext uri="{FF2B5EF4-FFF2-40B4-BE49-F238E27FC236}">
                <a16:creationId xmlns:a16="http://schemas.microsoft.com/office/drawing/2014/main" id="{6B8C9686-5324-86A6-6037-393B5ADD4D57}"/>
              </a:ext>
            </a:extLst>
          </p:cNvPr>
          <p:cNvSpPr/>
          <p:nvPr/>
        </p:nvSpPr>
        <p:spPr>
          <a:xfrm>
            <a:off x="8910344" y="3133014"/>
            <a:ext cx="238918" cy="238918"/>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45A07FFE-1C9B-4B38-E641-BCB1F8C44F57}"/>
              </a:ext>
            </a:extLst>
          </p:cNvPr>
          <p:cNvSpPr/>
          <p:nvPr/>
        </p:nvSpPr>
        <p:spPr>
          <a:xfrm>
            <a:off x="7137704" y="1479127"/>
            <a:ext cx="238918" cy="238918"/>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タイトル 1">
            <a:extLst>
              <a:ext uri="{FF2B5EF4-FFF2-40B4-BE49-F238E27FC236}">
                <a16:creationId xmlns:a16="http://schemas.microsoft.com/office/drawing/2014/main" id="{B7443AC5-7E63-DC32-1864-D05D989617AE}"/>
              </a:ext>
            </a:extLst>
          </p:cNvPr>
          <p:cNvSpPr txBox="1">
            <a:spLocks/>
          </p:cNvSpPr>
          <p:nvPr/>
        </p:nvSpPr>
        <p:spPr>
          <a:xfrm>
            <a:off x="9850321" y="2169633"/>
            <a:ext cx="1491615" cy="56831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死亡率の増加</a:t>
            </a:r>
            <a:endParaRPr lang="en-US" altLang="ja-JP" sz="1100"/>
          </a:p>
          <a:p>
            <a:pPr algn="l"/>
            <a:r>
              <a:rPr lang="ja-JP" altLang="en-US" sz="1100"/>
              <a:t>重篤な</a:t>
            </a:r>
            <a:br>
              <a:rPr lang="en-US" altLang="ja-JP" sz="1100"/>
            </a:br>
            <a:r>
              <a:rPr lang="ja-JP" altLang="en-US" sz="1100"/>
              <a:t>体重減少・貧血</a:t>
            </a:r>
          </a:p>
        </p:txBody>
      </p:sp>
      <p:sp>
        <p:nvSpPr>
          <p:cNvPr id="25" name="タイトル 1">
            <a:extLst>
              <a:ext uri="{FF2B5EF4-FFF2-40B4-BE49-F238E27FC236}">
                <a16:creationId xmlns:a16="http://schemas.microsoft.com/office/drawing/2014/main" id="{CA5734B7-D6EE-9EBA-E65B-470664484736}"/>
              </a:ext>
            </a:extLst>
          </p:cNvPr>
          <p:cNvSpPr txBox="1">
            <a:spLocks/>
          </p:cNvSpPr>
          <p:nvPr/>
        </p:nvSpPr>
        <p:spPr>
          <a:xfrm>
            <a:off x="9584991" y="2980891"/>
            <a:ext cx="1642818" cy="56831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100"/>
              <a:t>中程度の</a:t>
            </a:r>
            <a:br>
              <a:rPr lang="en-US" altLang="ja-JP" sz="1100"/>
            </a:br>
            <a:r>
              <a:rPr lang="ja-JP" altLang="en-US" sz="1100"/>
              <a:t>体重減少・貧血</a:t>
            </a:r>
          </a:p>
        </p:txBody>
      </p:sp>
      <p:sp>
        <p:nvSpPr>
          <p:cNvPr id="26" name="タイトル 1">
            <a:extLst>
              <a:ext uri="{FF2B5EF4-FFF2-40B4-BE49-F238E27FC236}">
                <a16:creationId xmlns:a16="http://schemas.microsoft.com/office/drawing/2014/main" id="{628EB3D6-F9ED-CD35-EF80-B35208B8F8FF}"/>
              </a:ext>
            </a:extLst>
          </p:cNvPr>
          <p:cNvSpPr txBox="1">
            <a:spLocks/>
          </p:cNvSpPr>
          <p:nvPr/>
        </p:nvSpPr>
        <p:spPr>
          <a:xfrm>
            <a:off x="9012930" y="3624763"/>
            <a:ext cx="1642818" cy="56831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400"/>
              <a:t>軽度な体重減少</a:t>
            </a:r>
          </a:p>
        </p:txBody>
      </p:sp>
      <p:sp>
        <p:nvSpPr>
          <p:cNvPr id="27" name="タイトル 1">
            <a:extLst>
              <a:ext uri="{FF2B5EF4-FFF2-40B4-BE49-F238E27FC236}">
                <a16:creationId xmlns:a16="http://schemas.microsoft.com/office/drawing/2014/main" id="{AFE02470-9226-0A84-0355-49ACFA034867}"/>
              </a:ext>
            </a:extLst>
          </p:cNvPr>
          <p:cNvSpPr txBox="1">
            <a:spLocks/>
          </p:cNvSpPr>
          <p:nvPr/>
        </p:nvSpPr>
        <p:spPr>
          <a:xfrm>
            <a:off x="7359464" y="1382286"/>
            <a:ext cx="3766257" cy="38015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400"/>
              <a:t>ある投与用量（</a:t>
            </a:r>
            <a:r>
              <a:rPr lang="en-US" altLang="ja-JP" sz="1400"/>
              <a:t>mg/kg</a:t>
            </a:r>
            <a:r>
              <a:rPr lang="ja-JP" altLang="en-US" sz="1400"/>
              <a:t>体重）の毒性試験結果</a:t>
            </a:r>
          </a:p>
        </p:txBody>
      </p:sp>
      <p:sp>
        <p:nvSpPr>
          <p:cNvPr id="32" name="タイトル 1">
            <a:extLst>
              <a:ext uri="{FF2B5EF4-FFF2-40B4-BE49-F238E27FC236}">
                <a16:creationId xmlns:a16="http://schemas.microsoft.com/office/drawing/2014/main" id="{6B42126B-1A5A-BF22-99DC-AAB7DC725939}"/>
              </a:ext>
            </a:extLst>
          </p:cNvPr>
          <p:cNvSpPr txBox="1">
            <a:spLocks/>
          </p:cNvSpPr>
          <p:nvPr/>
        </p:nvSpPr>
        <p:spPr>
          <a:xfrm>
            <a:off x="7899326" y="4078593"/>
            <a:ext cx="643470" cy="56831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400"/>
              <a:t>低</a:t>
            </a:r>
          </a:p>
        </p:txBody>
      </p:sp>
      <p:sp>
        <p:nvSpPr>
          <p:cNvPr id="34" name="タイトル 1">
            <a:extLst>
              <a:ext uri="{FF2B5EF4-FFF2-40B4-BE49-F238E27FC236}">
                <a16:creationId xmlns:a16="http://schemas.microsoft.com/office/drawing/2014/main" id="{13B4969C-73B9-179B-3BFC-14D765EDD938}"/>
              </a:ext>
            </a:extLst>
          </p:cNvPr>
          <p:cNvSpPr txBox="1">
            <a:spLocks/>
          </p:cNvSpPr>
          <p:nvPr/>
        </p:nvSpPr>
        <p:spPr>
          <a:xfrm>
            <a:off x="10276128" y="4051160"/>
            <a:ext cx="643470" cy="56831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400"/>
              <a:t>高</a:t>
            </a:r>
          </a:p>
        </p:txBody>
      </p:sp>
      <p:sp>
        <p:nvSpPr>
          <p:cNvPr id="36" name="矢印: 左 35">
            <a:extLst>
              <a:ext uri="{FF2B5EF4-FFF2-40B4-BE49-F238E27FC236}">
                <a16:creationId xmlns:a16="http://schemas.microsoft.com/office/drawing/2014/main" id="{D2B6F613-3E0F-CE5A-E2E1-F6546AB4DABF}"/>
              </a:ext>
            </a:extLst>
          </p:cNvPr>
          <p:cNvSpPr/>
          <p:nvPr/>
        </p:nvSpPr>
        <p:spPr>
          <a:xfrm>
            <a:off x="9488856" y="2348553"/>
            <a:ext cx="371087" cy="118697"/>
          </a:xfrm>
          <a:prstGeom prst="left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矢印: 左 44">
            <a:extLst>
              <a:ext uri="{FF2B5EF4-FFF2-40B4-BE49-F238E27FC236}">
                <a16:creationId xmlns:a16="http://schemas.microsoft.com/office/drawing/2014/main" id="{919BBF3B-F6EB-84FD-F86D-7EFA6B33DDB8}"/>
              </a:ext>
            </a:extLst>
          </p:cNvPr>
          <p:cNvSpPr/>
          <p:nvPr/>
        </p:nvSpPr>
        <p:spPr>
          <a:xfrm>
            <a:off x="8670506" y="3859926"/>
            <a:ext cx="371087" cy="118697"/>
          </a:xfrm>
          <a:prstGeom prst="left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矢印: 左 45">
            <a:extLst>
              <a:ext uri="{FF2B5EF4-FFF2-40B4-BE49-F238E27FC236}">
                <a16:creationId xmlns:a16="http://schemas.microsoft.com/office/drawing/2014/main" id="{47603309-9C48-7A1F-23D4-4131D92734A7}"/>
              </a:ext>
            </a:extLst>
          </p:cNvPr>
          <p:cNvSpPr/>
          <p:nvPr/>
        </p:nvSpPr>
        <p:spPr>
          <a:xfrm>
            <a:off x="9171856" y="3222262"/>
            <a:ext cx="371087" cy="118697"/>
          </a:xfrm>
          <a:prstGeom prst="left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四角形: 角を丸くする 46">
            <a:extLst>
              <a:ext uri="{FF2B5EF4-FFF2-40B4-BE49-F238E27FC236}">
                <a16:creationId xmlns:a16="http://schemas.microsoft.com/office/drawing/2014/main" id="{42A726AB-5E2C-0B78-FB89-A9EB364F9EBF}"/>
              </a:ext>
            </a:extLst>
          </p:cNvPr>
          <p:cNvSpPr/>
          <p:nvPr/>
        </p:nvSpPr>
        <p:spPr>
          <a:xfrm>
            <a:off x="8021953" y="2365868"/>
            <a:ext cx="968425" cy="496524"/>
          </a:xfrm>
          <a:prstGeom prst="round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a:t>最小毒性量</a:t>
            </a:r>
            <a:endParaRPr kumimoji="1" lang="en-US" altLang="ja-JP" sz="900"/>
          </a:p>
          <a:p>
            <a:pPr algn="ctr"/>
            <a:r>
              <a:rPr lang="ja-JP" altLang="en-US" sz="900"/>
              <a:t>（</a:t>
            </a:r>
            <a:r>
              <a:rPr lang="en-US" altLang="ja-JP" sz="900"/>
              <a:t>LOAEL</a:t>
            </a:r>
            <a:r>
              <a:rPr lang="ja-JP" altLang="en-US" sz="900"/>
              <a:t>）</a:t>
            </a:r>
            <a:endParaRPr kumimoji="1" lang="ja-JP" altLang="en-US" sz="900"/>
          </a:p>
        </p:txBody>
      </p:sp>
      <p:sp>
        <p:nvSpPr>
          <p:cNvPr id="48" name="四角形: 角を丸くする 47">
            <a:extLst>
              <a:ext uri="{FF2B5EF4-FFF2-40B4-BE49-F238E27FC236}">
                <a16:creationId xmlns:a16="http://schemas.microsoft.com/office/drawing/2014/main" id="{6E01DF8A-81C8-226D-3AF1-F83E6C38A3B2}"/>
              </a:ext>
            </a:extLst>
          </p:cNvPr>
          <p:cNvSpPr/>
          <p:nvPr/>
        </p:nvSpPr>
        <p:spPr>
          <a:xfrm>
            <a:off x="7187368" y="3063129"/>
            <a:ext cx="1223486" cy="630687"/>
          </a:xfrm>
          <a:prstGeom prst="roundRect">
            <a:avLst/>
          </a:prstGeom>
          <a:solidFill>
            <a:srgbClr val="59A2C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a:t>無</a:t>
            </a:r>
            <a:r>
              <a:rPr kumimoji="1" lang="ja-JP" altLang="en-US" sz="1600"/>
              <a:t>毒性量</a:t>
            </a:r>
            <a:endParaRPr kumimoji="1" lang="en-US" altLang="ja-JP" sz="1100"/>
          </a:p>
          <a:p>
            <a:pPr algn="ctr"/>
            <a:r>
              <a:rPr lang="ja-JP" altLang="en-US" sz="1100"/>
              <a:t>（</a:t>
            </a:r>
            <a:r>
              <a:rPr lang="en-US" altLang="ja-JP" sz="1100"/>
              <a:t>NOAEL</a:t>
            </a:r>
            <a:r>
              <a:rPr lang="ja-JP" altLang="en-US" sz="1100"/>
              <a:t>）</a:t>
            </a:r>
            <a:endParaRPr kumimoji="1" lang="ja-JP" altLang="en-US" sz="1100"/>
          </a:p>
        </p:txBody>
      </p:sp>
      <p:cxnSp>
        <p:nvCxnSpPr>
          <p:cNvPr id="50" name="直線コネクタ 49">
            <a:extLst>
              <a:ext uri="{FF2B5EF4-FFF2-40B4-BE49-F238E27FC236}">
                <a16:creationId xmlns:a16="http://schemas.microsoft.com/office/drawing/2014/main" id="{1BDB4930-AC9B-1D6B-216C-A092A617B320}"/>
              </a:ext>
            </a:extLst>
          </p:cNvPr>
          <p:cNvCxnSpPr>
            <a:cxnSpLocks/>
            <a:stCxn id="47" idx="2"/>
            <a:endCxn id="19" idx="0"/>
          </p:cNvCxnSpPr>
          <p:nvPr/>
        </p:nvCxnSpPr>
        <p:spPr>
          <a:xfrm flipH="1">
            <a:off x="8506165" y="2862392"/>
            <a:ext cx="1" cy="904973"/>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12ABDCE6-D33B-550B-A3BF-74C8EED177BB}"/>
              </a:ext>
            </a:extLst>
          </p:cNvPr>
          <p:cNvCxnSpPr>
            <a:cxnSpLocks/>
            <a:stCxn id="48" idx="2"/>
            <a:endCxn id="18" idx="0"/>
          </p:cNvCxnSpPr>
          <p:nvPr/>
        </p:nvCxnSpPr>
        <p:spPr>
          <a:xfrm flipH="1">
            <a:off x="7798216" y="3693816"/>
            <a:ext cx="895" cy="237885"/>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56" name="タイトル 1">
            <a:extLst>
              <a:ext uri="{FF2B5EF4-FFF2-40B4-BE49-F238E27FC236}">
                <a16:creationId xmlns:a16="http://schemas.microsoft.com/office/drawing/2014/main" id="{3E42C4ED-1B7B-DCDC-F8C4-970C3401D708}"/>
              </a:ext>
            </a:extLst>
          </p:cNvPr>
          <p:cNvSpPr txBox="1">
            <a:spLocks/>
          </p:cNvSpPr>
          <p:nvPr/>
        </p:nvSpPr>
        <p:spPr>
          <a:xfrm>
            <a:off x="6059443" y="4230785"/>
            <a:ext cx="868102" cy="41612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200"/>
              <a:t>対象群</a:t>
            </a:r>
            <a:endParaRPr lang="en-US" altLang="ja-JP" sz="1200"/>
          </a:p>
          <a:p>
            <a:r>
              <a:rPr lang="ja-JP" altLang="en-US" sz="1050"/>
              <a:t>（比較用）</a:t>
            </a:r>
          </a:p>
        </p:txBody>
      </p:sp>
      <p:sp>
        <p:nvSpPr>
          <p:cNvPr id="57" name="タイトル 1">
            <a:extLst>
              <a:ext uri="{FF2B5EF4-FFF2-40B4-BE49-F238E27FC236}">
                <a16:creationId xmlns:a16="http://schemas.microsoft.com/office/drawing/2014/main" id="{61CBD14D-E03B-2836-218E-695A9F640BB2}"/>
              </a:ext>
            </a:extLst>
          </p:cNvPr>
          <p:cNvSpPr txBox="1">
            <a:spLocks/>
          </p:cNvSpPr>
          <p:nvPr/>
        </p:nvSpPr>
        <p:spPr>
          <a:xfrm>
            <a:off x="6848335" y="4230785"/>
            <a:ext cx="1270987" cy="35287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200"/>
              <a:t>対象群と差なし</a:t>
            </a:r>
          </a:p>
        </p:txBody>
      </p:sp>
      <p:sp>
        <p:nvSpPr>
          <p:cNvPr id="58" name="矢印: 左 57">
            <a:extLst>
              <a:ext uri="{FF2B5EF4-FFF2-40B4-BE49-F238E27FC236}">
                <a16:creationId xmlns:a16="http://schemas.microsoft.com/office/drawing/2014/main" id="{41541BC2-F193-00F3-01B6-B4177F01F522}"/>
              </a:ext>
            </a:extLst>
          </p:cNvPr>
          <p:cNvSpPr/>
          <p:nvPr/>
        </p:nvSpPr>
        <p:spPr>
          <a:xfrm rot="5400000">
            <a:off x="7056769" y="4201562"/>
            <a:ext cx="123885" cy="118697"/>
          </a:xfrm>
          <a:prstGeom prst="left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矢印: 左 58">
            <a:extLst>
              <a:ext uri="{FF2B5EF4-FFF2-40B4-BE49-F238E27FC236}">
                <a16:creationId xmlns:a16="http://schemas.microsoft.com/office/drawing/2014/main" id="{88EEA84D-E7E8-1E23-D661-AC99F3164428}"/>
              </a:ext>
            </a:extLst>
          </p:cNvPr>
          <p:cNvSpPr/>
          <p:nvPr/>
        </p:nvSpPr>
        <p:spPr>
          <a:xfrm rot="5400000">
            <a:off x="7740092" y="4201562"/>
            <a:ext cx="123885" cy="118697"/>
          </a:xfrm>
          <a:prstGeom prst="left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5" name="グループ化 64">
            <a:extLst>
              <a:ext uri="{FF2B5EF4-FFF2-40B4-BE49-F238E27FC236}">
                <a16:creationId xmlns:a16="http://schemas.microsoft.com/office/drawing/2014/main" id="{9867EA4B-D023-44E1-2848-DE0D4D07A195}"/>
              </a:ext>
            </a:extLst>
          </p:cNvPr>
          <p:cNvGrpSpPr/>
          <p:nvPr/>
        </p:nvGrpSpPr>
        <p:grpSpPr>
          <a:xfrm rot="5400000">
            <a:off x="9321420" y="3273449"/>
            <a:ext cx="198364" cy="2146559"/>
            <a:chOff x="7924815" y="4297584"/>
            <a:chExt cx="198364" cy="2219716"/>
          </a:xfrm>
        </p:grpSpPr>
        <p:sp>
          <p:nvSpPr>
            <p:cNvPr id="63" name="矢印: 上 62">
              <a:extLst>
                <a:ext uri="{FF2B5EF4-FFF2-40B4-BE49-F238E27FC236}">
                  <a16:creationId xmlns:a16="http://schemas.microsoft.com/office/drawing/2014/main" id="{CF946C62-5BFF-EEDD-7F8B-C30FA3086E10}"/>
                </a:ext>
              </a:extLst>
            </p:cNvPr>
            <p:cNvSpPr/>
            <p:nvPr/>
          </p:nvSpPr>
          <p:spPr>
            <a:xfrm>
              <a:off x="7924815" y="4297584"/>
              <a:ext cx="198362" cy="654468"/>
            </a:xfrm>
            <a:prstGeom prst="upArrow">
              <a:avLst/>
            </a:prstGeom>
            <a:gradFill>
              <a:gsLst>
                <a:gs pos="28000">
                  <a:schemeClr val="tx1"/>
                </a:gs>
                <a:gs pos="100000">
                  <a:schemeClr val="bg1">
                    <a:lumMod val="7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矢印: 下 63">
              <a:extLst>
                <a:ext uri="{FF2B5EF4-FFF2-40B4-BE49-F238E27FC236}">
                  <a16:creationId xmlns:a16="http://schemas.microsoft.com/office/drawing/2014/main" id="{A6FFC340-A70F-27B2-A1B4-FC71A3073083}"/>
                </a:ext>
              </a:extLst>
            </p:cNvPr>
            <p:cNvSpPr/>
            <p:nvPr/>
          </p:nvSpPr>
          <p:spPr>
            <a:xfrm>
              <a:off x="7924817" y="5862832"/>
              <a:ext cx="198362" cy="654468"/>
            </a:xfrm>
            <a:prstGeom prst="downArrow">
              <a:avLst/>
            </a:prstGeom>
            <a:gradFill>
              <a:gsLst>
                <a:gs pos="25000">
                  <a:schemeClr val="bg1">
                    <a:lumMod val="50000"/>
                  </a:schemeClr>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6" name="タイトル 1">
            <a:extLst>
              <a:ext uri="{FF2B5EF4-FFF2-40B4-BE49-F238E27FC236}">
                <a16:creationId xmlns:a16="http://schemas.microsoft.com/office/drawing/2014/main" id="{CA08D28D-23C4-1961-DD0A-03414ABD1AA4}"/>
              </a:ext>
            </a:extLst>
          </p:cNvPr>
          <p:cNvSpPr txBox="1">
            <a:spLocks/>
          </p:cNvSpPr>
          <p:nvPr/>
        </p:nvSpPr>
        <p:spPr>
          <a:xfrm>
            <a:off x="5641745" y="5982441"/>
            <a:ext cx="5921800" cy="56831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600"/>
              <a:t>全ての毒性で無毒性量を評価、その中で最も小さい無毒性量が</a:t>
            </a:r>
            <a:endParaRPr lang="en-US" altLang="ja-JP" sz="1600"/>
          </a:p>
          <a:p>
            <a:br>
              <a:rPr lang="en-US" altLang="ja-JP" sz="500"/>
            </a:br>
            <a:r>
              <a:rPr lang="ja-JP" altLang="en-US" sz="1600"/>
              <a:t>その物質の無毒性量</a:t>
            </a:r>
            <a:r>
              <a:rPr lang="ja-JP" altLang="en-US" sz="1400"/>
              <a:t>（</a:t>
            </a:r>
            <a:r>
              <a:rPr lang="en-US" altLang="ja-JP" sz="1400"/>
              <a:t>NOAEL</a:t>
            </a:r>
            <a:r>
              <a:rPr lang="ja-JP" altLang="en-US" sz="1400"/>
              <a:t>）</a:t>
            </a:r>
            <a:endParaRPr lang="ja-JP" altLang="en-US" sz="1600"/>
          </a:p>
        </p:txBody>
      </p:sp>
      <p:graphicFrame>
        <p:nvGraphicFramePr>
          <p:cNvPr id="71" name="表 70">
            <a:extLst>
              <a:ext uri="{FF2B5EF4-FFF2-40B4-BE49-F238E27FC236}">
                <a16:creationId xmlns:a16="http://schemas.microsoft.com/office/drawing/2014/main" id="{58554E43-C051-44FC-C7BD-CA9F9C5B566D}"/>
              </a:ext>
            </a:extLst>
          </p:cNvPr>
          <p:cNvGraphicFramePr>
            <a:graphicFrameLocks noGrp="1"/>
          </p:cNvGraphicFramePr>
          <p:nvPr>
            <p:extLst>
              <p:ext uri="{D42A27DB-BD31-4B8C-83A1-F6EECF244321}">
                <p14:modId xmlns:p14="http://schemas.microsoft.com/office/powerpoint/2010/main" val="1720293453"/>
              </p:ext>
            </p:extLst>
          </p:nvPr>
        </p:nvGraphicFramePr>
        <p:xfrm>
          <a:off x="6114949" y="5149692"/>
          <a:ext cx="4825348" cy="741680"/>
        </p:xfrm>
        <a:graphic>
          <a:graphicData uri="http://schemas.openxmlformats.org/drawingml/2006/table">
            <a:tbl>
              <a:tblPr firstRow="1" bandRow="1">
                <a:tableStyleId>{616DA210-FB5B-4158-B5E0-FEB733F419BA}</a:tableStyleId>
              </a:tblPr>
              <a:tblGrid>
                <a:gridCol w="1206337">
                  <a:extLst>
                    <a:ext uri="{9D8B030D-6E8A-4147-A177-3AD203B41FA5}">
                      <a16:colId xmlns:a16="http://schemas.microsoft.com/office/drawing/2014/main" val="725416764"/>
                    </a:ext>
                  </a:extLst>
                </a:gridCol>
                <a:gridCol w="1206337">
                  <a:extLst>
                    <a:ext uri="{9D8B030D-6E8A-4147-A177-3AD203B41FA5}">
                      <a16:colId xmlns:a16="http://schemas.microsoft.com/office/drawing/2014/main" val="37022070"/>
                    </a:ext>
                  </a:extLst>
                </a:gridCol>
                <a:gridCol w="1206337">
                  <a:extLst>
                    <a:ext uri="{9D8B030D-6E8A-4147-A177-3AD203B41FA5}">
                      <a16:colId xmlns:a16="http://schemas.microsoft.com/office/drawing/2014/main" val="2241178372"/>
                    </a:ext>
                  </a:extLst>
                </a:gridCol>
                <a:gridCol w="1206337">
                  <a:extLst>
                    <a:ext uri="{9D8B030D-6E8A-4147-A177-3AD203B41FA5}">
                      <a16:colId xmlns:a16="http://schemas.microsoft.com/office/drawing/2014/main" val="3941307964"/>
                    </a:ext>
                  </a:extLst>
                </a:gridCol>
              </a:tblGrid>
              <a:tr h="370840">
                <a:tc>
                  <a:txBody>
                    <a:bodyPr/>
                    <a:lstStyle/>
                    <a:p>
                      <a:pPr algn="ctr"/>
                      <a:r>
                        <a:rPr kumimoji="1" lang="ja-JP" altLang="en-US" sz="1400"/>
                        <a:t>毒性</a:t>
                      </a:r>
                      <a:r>
                        <a:rPr kumimoji="1" lang="en-US" altLang="ja-JP" sz="1400"/>
                        <a:t>A</a:t>
                      </a:r>
                      <a:endParaRPr kumimoji="1" lang="ja-JP" altLang="en-US" sz="1400"/>
                    </a:p>
                  </a:txBody>
                  <a:tcPr>
                    <a:solidFill>
                      <a:schemeClr val="bg1">
                        <a:lumMod val="95000"/>
                      </a:schemeClr>
                    </a:solidFill>
                  </a:tcPr>
                </a:tc>
                <a:tc>
                  <a:txBody>
                    <a:bodyPr/>
                    <a:lstStyle/>
                    <a:p>
                      <a:pPr algn="ctr"/>
                      <a:r>
                        <a:rPr kumimoji="1" lang="ja-JP" altLang="en-US" sz="1400"/>
                        <a:t>毒性</a:t>
                      </a:r>
                      <a:r>
                        <a:rPr kumimoji="1" lang="en-US" altLang="ja-JP" sz="1400"/>
                        <a:t>B</a:t>
                      </a:r>
                      <a:endParaRPr kumimoji="1" lang="ja-JP" altLang="en-US" sz="1400"/>
                    </a:p>
                  </a:txBody>
                  <a:tcPr>
                    <a:solidFill>
                      <a:schemeClr val="bg1">
                        <a:lumMod val="95000"/>
                      </a:schemeClr>
                    </a:solidFill>
                  </a:tcPr>
                </a:tc>
                <a:tc>
                  <a:txBody>
                    <a:bodyPr/>
                    <a:lstStyle/>
                    <a:p>
                      <a:pPr algn="ctr"/>
                      <a:r>
                        <a:rPr kumimoji="1" lang="ja-JP" altLang="en-US" sz="1400"/>
                        <a:t>毒性</a:t>
                      </a:r>
                      <a:r>
                        <a:rPr kumimoji="1" lang="en-US" altLang="ja-JP" sz="1400"/>
                        <a:t>C</a:t>
                      </a:r>
                      <a:endParaRPr kumimoji="1" lang="ja-JP" altLang="en-US" sz="1400"/>
                    </a:p>
                  </a:txBody>
                  <a:tcPr>
                    <a:solidFill>
                      <a:schemeClr val="bg1">
                        <a:lumMod val="95000"/>
                      </a:schemeClr>
                    </a:solidFill>
                  </a:tcPr>
                </a:tc>
                <a:tc>
                  <a:txBody>
                    <a:bodyPr/>
                    <a:lstStyle/>
                    <a:p>
                      <a:pPr algn="l"/>
                      <a:r>
                        <a:rPr kumimoji="1" lang="en-US" altLang="ja-JP" sz="1800"/>
                        <a:t>…</a:t>
                      </a:r>
                      <a:endParaRPr kumimoji="1" lang="ja-JP" altLang="en-US" sz="1800"/>
                    </a:p>
                  </a:txBody>
                  <a:tcPr>
                    <a:solidFill>
                      <a:schemeClr val="bg1">
                        <a:lumMod val="95000"/>
                      </a:schemeClr>
                    </a:solidFill>
                  </a:tcPr>
                </a:tc>
                <a:extLst>
                  <a:ext uri="{0D108BD9-81ED-4DB2-BD59-A6C34878D82A}">
                    <a16:rowId xmlns:a16="http://schemas.microsoft.com/office/drawing/2014/main" val="3379988492"/>
                  </a:ext>
                </a:extLst>
              </a:tr>
              <a:tr h="370840">
                <a:tc>
                  <a:txBody>
                    <a:bodyPr/>
                    <a:lstStyle/>
                    <a:p>
                      <a:pPr algn="ctr"/>
                      <a:r>
                        <a:rPr kumimoji="1" lang="en-US" altLang="ja-JP" sz="1300"/>
                        <a:t>NOAEL</a:t>
                      </a:r>
                      <a:r>
                        <a:rPr kumimoji="1" lang="ja-JP" altLang="en-US" sz="1300"/>
                        <a:t> </a:t>
                      </a:r>
                      <a:r>
                        <a:rPr kumimoji="1" lang="en-US" altLang="ja-JP" sz="1300"/>
                        <a:t>A</a:t>
                      </a:r>
                      <a:endParaRPr kumimoji="1" lang="ja-JP" altLang="en-US" sz="1300"/>
                    </a:p>
                  </a:txBody>
                  <a:tcPr anchor="ctr">
                    <a:solidFill>
                      <a:schemeClr val="bg1">
                        <a:alpha val="20000"/>
                      </a:schemeClr>
                    </a:solidFill>
                  </a:tcPr>
                </a:tc>
                <a:tc>
                  <a:txBody>
                    <a:bodyPr/>
                    <a:lstStyle/>
                    <a:p>
                      <a:pPr algn="ctr"/>
                      <a:r>
                        <a:rPr kumimoji="1" lang="en-US" altLang="ja-JP" sz="1300"/>
                        <a:t>NOAEL</a:t>
                      </a:r>
                      <a:r>
                        <a:rPr kumimoji="1" lang="ja-JP" altLang="en-US" sz="1300"/>
                        <a:t> </a:t>
                      </a:r>
                      <a:r>
                        <a:rPr kumimoji="1" lang="en-US" altLang="ja-JP" sz="1300"/>
                        <a:t>B</a:t>
                      </a:r>
                      <a:endParaRPr kumimoji="1" lang="ja-JP" altLang="en-US" sz="1300"/>
                    </a:p>
                  </a:txBody>
                  <a:tcPr anchor="ctr">
                    <a:solidFill>
                      <a:schemeClr val="bg1">
                        <a:alpha val="20000"/>
                      </a:schemeClr>
                    </a:solidFill>
                  </a:tcPr>
                </a:tc>
                <a:tc>
                  <a:txBody>
                    <a:bodyPr/>
                    <a:lstStyle/>
                    <a:p>
                      <a:pPr algn="ctr"/>
                      <a:r>
                        <a:rPr kumimoji="1" lang="en-US" altLang="ja-JP" sz="1300"/>
                        <a:t>NOAEL</a:t>
                      </a:r>
                      <a:r>
                        <a:rPr kumimoji="1" lang="ja-JP" altLang="en-US" sz="1300"/>
                        <a:t> </a:t>
                      </a:r>
                      <a:r>
                        <a:rPr kumimoji="1" lang="en-US" altLang="ja-JP" sz="1300"/>
                        <a:t>C</a:t>
                      </a:r>
                      <a:endParaRPr kumimoji="1" lang="ja-JP" altLang="en-US" sz="1300"/>
                    </a:p>
                  </a:txBody>
                  <a:tcPr anchor="ctr">
                    <a:solidFill>
                      <a:schemeClr val="bg1">
                        <a:alpha val="20000"/>
                      </a:schemeClr>
                    </a:solidFill>
                  </a:tcPr>
                </a:tc>
                <a:tc>
                  <a:txBody>
                    <a:bodyPr/>
                    <a:lstStyle/>
                    <a:p>
                      <a:r>
                        <a:rPr kumimoji="1" lang="ja-JP" altLang="en-US" sz="1400" dirty="0"/>
                        <a:t>・・・</a:t>
                      </a:r>
                    </a:p>
                  </a:txBody>
                  <a:tcPr>
                    <a:solidFill>
                      <a:schemeClr val="bg1">
                        <a:alpha val="20000"/>
                      </a:schemeClr>
                    </a:solidFill>
                  </a:tcPr>
                </a:tc>
                <a:extLst>
                  <a:ext uri="{0D108BD9-81ED-4DB2-BD59-A6C34878D82A}">
                    <a16:rowId xmlns:a16="http://schemas.microsoft.com/office/drawing/2014/main" val="1099008197"/>
                  </a:ext>
                </a:extLst>
              </a:tr>
            </a:tbl>
          </a:graphicData>
        </a:graphic>
      </p:graphicFrame>
      <p:sp>
        <p:nvSpPr>
          <p:cNvPr id="6" name="正方形/長方形 5">
            <a:extLst>
              <a:ext uri="{FF2B5EF4-FFF2-40B4-BE49-F238E27FC236}">
                <a16:creationId xmlns:a16="http://schemas.microsoft.com/office/drawing/2014/main" id="{35E0A78C-2328-4AEC-3C1F-7EB25191CCD6}"/>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4" name="四角形: 角を丸くする 3">
            <a:extLst>
              <a:ext uri="{FF2B5EF4-FFF2-40B4-BE49-F238E27FC236}">
                <a16:creationId xmlns:a16="http://schemas.microsoft.com/office/drawing/2014/main" id="{070F306C-75E2-68A7-9D23-C4D9375A8348}"/>
              </a:ext>
            </a:extLst>
          </p:cNvPr>
          <p:cNvSpPr/>
          <p:nvPr/>
        </p:nvSpPr>
        <p:spPr>
          <a:xfrm>
            <a:off x="453082" y="114968"/>
            <a:ext cx="1122185"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en-US" altLang="ja-JP" sz="2000"/>
              <a:t>POD</a:t>
            </a:r>
            <a:endParaRPr kumimoji="1" lang="ja-JP" altLang="en-US" sz="2000"/>
          </a:p>
        </p:txBody>
      </p:sp>
      <p:sp>
        <p:nvSpPr>
          <p:cNvPr id="7" name="四角形: 角を丸くする 6">
            <a:extLst>
              <a:ext uri="{FF2B5EF4-FFF2-40B4-BE49-F238E27FC236}">
                <a16:creationId xmlns:a16="http://schemas.microsoft.com/office/drawing/2014/main" id="{01CF8AA6-0147-31F7-EC79-1DA7A47AB449}"/>
              </a:ext>
            </a:extLst>
          </p:cNvPr>
          <p:cNvSpPr/>
          <p:nvPr/>
        </p:nvSpPr>
        <p:spPr>
          <a:xfrm>
            <a:off x="9305896" y="6247743"/>
            <a:ext cx="1921913" cy="45719"/>
          </a:xfrm>
          <a:prstGeom prst="round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a:extLst>
              <a:ext uri="{FF2B5EF4-FFF2-40B4-BE49-F238E27FC236}">
                <a16:creationId xmlns:a16="http://schemas.microsoft.com/office/drawing/2014/main" id="{F9774065-37E9-0661-3D5C-42247B530228}"/>
              </a:ext>
            </a:extLst>
          </p:cNvPr>
          <p:cNvSpPr txBox="1">
            <a:spLocks/>
          </p:cNvSpPr>
          <p:nvPr/>
        </p:nvSpPr>
        <p:spPr>
          <a:xfrm>
            <a:off x="5862684" y="1552882"/>
            <a:ext cx="643470" cy="568312"/>
          </a:xfrm>
          <a:prstGeom prst="rect">
            <a:avLst/>
          </a:prstGeom>
        </p:spPr>
        <p:txBody>
          <a:bodyPr vert="horz" lIns="91440" tIns="45720" rIns="91440" bIns="45720"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a:t>大</a:t>
            </a:r>
          </a:p>
        </p:txBody>
      </p:sp>
      <p:sp>
        <p:nvSpPr>
          <p:cNvPr id="9" name="タイトル 1">
            <a:extLst>
              <a:ext uri="{FF2B5EF4-FFF2-40B4-BE49-F238E27FC236}">
                <a16:creationId xmlns:a16="http://schemas.microsoft.com/office/drawing/2014/main" id="{A4EB5AED-84A7-5944-EC08-FDAA02F9BC29}"/>
              </a:ext>
            </a:extLst>
          </p:cNvPr>
          <p:cNvSpPr txBox="1">
            <a:spLocks/>
          </p:cNvSpPr>
          <p:nvPr/>
        </p:nvSpPr>
        <p:spPr>
          <a:xfrm>
            <a:off x="5862684" y="3548073"/>
            <a:ext cx="643470" cy="568312"/>
          </a:xfrm>
          <a:prstGeom prst="rect">
            <a:avLst/>
          </a:prstGeom>
        </p:spPr>
        <p:txBody>
          <a:bodyPr vert="horz" lIns="91440" tIns="45720" rIns="91440" bIns="45720"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a:t>小</a:t>
            </a:r>
          </a:p>
        </p:txBody>
      </p:sp>
      <p:sp>
        <p:nvSpPr>
          <p:cNvPr id="10" name="矢印: 上 9">
            <a:extLst>
              <a:ext uri="{FF2B5EF4-FFF2-40B4-BE49-F238E27FC236}">
                <a16:creationId xmlns:a16="http://schemas.microsoft.com/office/drawing/2014/main" id="{EBA8468A-0302-A998-3219-0BD7E3B69997}"/>
              </a:ext>
            </a:extLst>
          </p:cNvPr>
          <p:cNvSpPr/>
          <p:nvPr/>
        </p:nvSpPr>
        <p:spPr>
          <a:xfrm>
            <a:off x="6086046" y="1959354"/>
            <a:ext cx="198362" cy="719915"/>
          </a:xfrm>
          <a:prstGeom prst="upArrow">
            <a:avLst/>
          </a:prstGeom>
          <a:gradFill>
            <a:gsLst>
              <a:gs pos="28000">
                <a:schemeClr val="tx1"/>
              </a:gs>
              <a:gs pos="100000">
                <a:schemeClr val="bg1">
                  <a:lumMod val="7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2" name="タイトル 1">
            <a:extLst>
              <a:ext uri="{FF2B5EF4-FFF2-40B4-BE49-F238E27FC236}">
                <a16:creationId xmlns:a16="http://schemas.microsoft.com/office/drawing/2014/main" id="{A8619BEA-2C8E-5567-5779-11CC228F8EA7}"/>
              </a:ext>
            </a:extLst>
          </p:cNvPr>
          <p:cNvSpPr txBox="1">
            <a:spLocks/>
          </p:cNvSpPr>
          <p:nvPr/>
        </p:nvSpPr>
        <p:spPr>
          <a:xfrm>
            <a:off x="5862684" y="2545033"/>
            <a:ext cx="643470" cy="568312"/>
          </a:xfrm>
          <a:prstGeom prst="rect">
            <a:avLst/>
          </a:prstGeom>
        </p:spPr>
        <p:txBody>
          <a:bodyPr vert="horz" lIns="91440" tIns="45720" rIns="91440" bIns="45720"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600"/>
              <a:t>影響</a:t>
            </a:r>
          </a:p>
        </p:txBody>
      </p:sp>
      <p:sp>
        <p:nvSpPr>
          <p:cNvPr id="13" name="矢印: 下 12">
            <a:extLst>
              <a:ext uri="{FF2B5EF4-FFF2-40B4-BE49-F238E27FC236}">
                <a16:creationId xmlns:a16="http://schemas.microsoft.com/office/drawing/2014/main" id="{171E0301-51B7-3964-5E2F-1CCEE56AB71C}"/>
              </a:ext>
            </a:extLst>
          </p:cNvPr>
          <p:cNvSpPr/>
          <p:nvPr/>
        </p:nvSpPr>
        <p:spPr>
          <a:xfrm>
            <a:off x="6086046" y="2996734"/>
            <a:ext cx="198362" cy="719915"/>
          </a:xfrm>
          <a:prstGeom prst="downArrow">
            <a:avLst/>
          </a:prstGeom>
          <a:gradFill>
            <a:gsLst>
              <a:gs pos="25000">
                <a:schemeClr val="bg1">
                  <a:lumMod val="50000"/>
                </a:schemeClr>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2437890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AE890A-6AEC-562F-20F2-F5221FE6B9E1}"/>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33884BB4-B713-CB85-4A5B-BE5D761C6779}"/>
              </a:ext>
            </a:extLst>
          </p:cNvPr>
          <p:cNvSpPr>
            <a:spLocks noGrp="1"/>
          </p:cNvSpPr>
          <p:nvPr>
            <p:ph type="title"/>
          </p:nvPr>
        </p:nvSpPr>
        <p:spPr>
          <a:xfrm>
            <a:off x="1158240" y="88944"/>
            <a:ext cx="10551846" cy="568312"/>
          </a:xfrm>
        </p:spPr>
        <p:txBody>
          <a:bodyPr/>
          <a:lstStyle/>
          <a:p>
            <a:r>
              <a:rPr kumimoji="1" lang="ja-JP" altLang="en-US"/>
              <a:t>最小毒性量（</a:t>
            </a:r>
            <a:r>
              <a:rPr kumimoji="1" lang="en-US" altLang="ja-JP"/>
              <a:t>LOAEL</a:t>
            </a:r>
            <a:r>
              <a:rPr kumimoji="1" lang="ja-JP" altLang="en-US"/>
              <a:t>：</a:t>
            </a:r>
            <a:r>
              <a:rPr lang="en-US" altLang="ja-JP" sz="2000"/>
              <a:t>Lowest-Observed-Adverse-Effect Level</a:t>
            </a:r>
            <a:r>
              <a:rPr kumimoji="1" lang="ja-JP" altLang="en-US"/>
              <a:t>）</a:t>
            </a:r>
          </a:p>
        </p:txBody>
      </p:sp>
      <p:sp>
        <p:nvSpPr>
          <p:cNvPr id="3" name="コンテンツ プレースホルダー 2">
            <a:extLst>
              <a:ext uri="{FF2B5EF4-FFF2-40B4-BE49-F238E27FC236}">
                <a16:creationId xmlns:a16="http://schemas.microsoft.com/office/drawing/2014/main" id="{B6423882-C56B-7C0E-93EB-B8BF69E56DBC}"/>
              </a:ext>
            </a:extLst>
          </p:cNvPr>
          <p:cNvSpPr>
            <a:spLocks noGrp="1"/>
          </p:cNvSpPr>
          <p:nvPr>
            <p:ph idx="1"/>
          </p:nvPr>
        </p:nvSpPr>
        <p:spPr>
          <a:xfrm>
            <a:off x="453082" y="947064"/>
            <a:ext cx="5031367" cy="5519052"/>
          </a:xfrm>
        </p:spPr>
        <p:txBody>
          <a:bodyPr vert="horz" lIns="91440" tIns="45720" rIns="91440" bIns="45720" rtlCol="0" anchor="t">
            <a:normAutofit/>
          </a:bodyPr>
          <a:lstStyle/>
          <a:p>
            <a:pPr marL="92075" indent="0">
              <a:buNone/>
            </a:pPr>
            <a:r>
              <a:rPr kumimoji="1" lang="ja-JP" altLang="en-US" sz="1800"/>
              <a:t>ある物質について何段階かの異なる投与量を用いて行われた毒性試験において、毒性学的な有害影響が認められた最小投与量のこと</a:t>
            </a:r>
            <a:endParaRPr kumimoji="1" lang="en-US" altLang="ja-JP" sz="1800"/>
          </a:p>
          <a:p>
            <a:pPr marL="92075" indent="0">
              <a:buNone/>
            </a:pPr>
            <a:endParaRPr lang="ja-JP" altLang="en-US" sz="1800"/>
          </a:p>
          <a:p>
            <a:pPr marL="92075" indent="0">
              <a:buNone/>
            </a:pPr>
            <a:r>
              <a:rPr lang="ja-JP" sz="1400"/>
              <a:t>試験において</a:t>
            </a:r>
            <a:r>
              <a:rPr lang="ja-JP" altLang="en-US" sz="1400"/>
              <a:t>、</a:t>
            </a:r>
            <a:r>
              <a:rPr lang="ja-JP" sz="1400"/>
              <a:t>無毒性量（</a:t>
            </a:r>
            <a:r>
              <a:rPr lang="en-US" altLang="ja-JP" sz="1400"/>
              <a:t>N</a:t>
            </a:r>
            <a:r>
              <a:rPr lang="ja-JP" sz="1400"/>
              <a:t>O</a:t>
            </a:r>
            <a:r>
              <a:rPr lang="en-US" altLang="ja-JP" sz="1400"/>
              <a:t>AEL</a:t>
            </a:r>
            <a:r>
              <a:rPr lang="ja-JP" sz="1400"/>
              <a:t>）が確認されなかった</a:t>
            </a:r>
            <a:r>
              <a:rPr lang="ja-JP" altLang="en-US" sz="1400"/>
              <a:t>場</a:t>
            </a:r>
            <a:r>
              <a:rPr lang="ja-JP" sz="1400"/>
              <a:t>合</a:t>
            </a:r>
            <a:r>
              <a:rPr lang="ja-JP" altLang="en-US" sz="1400"/>
              <a:t>、最小毒性量（LOAEL）がPODとして使用されることがある。</a:t>
            </a:r>
          </a:p>
          <a:p>
            <a:pPr marL="92075" indent="0">
              <a:buNone/>
            </a:pPr>
            <a:endParaRPr lang="en-US" altLang="ja-JP" sz="400"/>
          </a:p>
        </p:txBody>
      </p:sp>
      <p:sp>
        <p:nvSpPr>
          <p:cNvPr id="13" name="タイトル 1">
            <a:extLst>
              <a:ext uri="{FF2B5EF4-FFF2-40B4-BE49-F238E27FC236}">
                <a16:creationId xmlns:a16="http://schemas.microsoft.com/office/drawing/2014/main" id="{4664C727-95B9-4FAB-974D-21B0943B5538}"/>
              </a:ext>
            </a:extLst>
          </p:cNvPr>
          <p:cNvSpPr txBox="1">
            <a:spLocks/>
          </p:cNvSpPr>
          <p:nvPr/>
        </p:nvSpPr>
        <p:spPr>
          <a:xfrm>
            <a:off x="7388903" y="1585537"/>
            <a:ext cx="2443577" cy="56831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800" b="1"/>
              <a:t>用量</a:t>
            </a:r>
            <a:r>
              <a:rPr lang="en-US" altLang="ja-JP" sz="1800" b="1"/>
              <a:t>-</a:t>
            </a:r>
            <a:r>
              <a:rPr lang="ja-JP" altLang="en-US" sz="1800" b="1"/>
              <a:t>反応曲線</a:t>
            </a:r>
          </a:p>
        </p:txBody>
      </p:sp>
      <p:sp>
        <p:nvSpPr>
          <p:cNvPr id="11" name="フリーフォーム: 図形 10">
            <a:extLst>
              <a:ext uri="{FF2B5EF4-FFF2-40B4-BE49-F238E27FC236}">
                <a16:creationId xmlns:a16="http://schemas.microsoft.com/office/drawing/2014/main" id="{E2C14EE0-F2D7-8C05-8243-6AAC00FF226C}"/>
              </a:ext>
            </a:extLst>
          </p:cNvPr>
          <p:cNvSpPr/>
          <p:nvPr/>
        </p:nvSpPr>
        <p:spPr>
          <a:xfrm>
            <a:off x="6138831" y="2635262"/>
            <a:ext cx="4476877" cy="2565253"/>
          </a:xfrm>
          <a:custGeom>
            <a:avLst/>
            <a:gdLst>
              <a:gd name="connsiteX0" fmla="*/ 0 w 3784922"/>
              <a:gd name="connsiteY0" fmla="*/ 2615879 h 2615879"/>
              <a:gd name="connsiteX1" fmla="*/ 1932973 w 3784922"/>
              <a:gd name="connsiteY1" fmla="*/ 2349661 h 2615879"/>
              <a:gd name="connsiteX2" fmla="*/ 2615879 w 3784922"/>
              <a:gd name="connsiteY2" fmla="*/ 1284790 h 2615879"/>
              <a:gd name="connsiteX3" fmla="*/ 2974694 w 3784922"/>
              <a:gd name="connsiteY3" fmla="*/ 416689 h 2615879"/>
              <a:gd name="connsiteX4" fmla="*/ 3784922 w 3784922"/>
              <a:gd name="connsiteY4" fmla="*/ 0 h 2615879"/>
              <a:gd name="connsiteX0" fmla="*/ 0 w 3784922"/>
              <a:gd name="connsiteY0" fmla="*/ 2615879 h 2618605"/>
              <a:gd name="connsiteX1" fmla="*/ 1932973 w 3784922"/>
              <a:gd name="connsiteY1" fmla="*/ 2349661 h 2618605"/>
              <a:gd name="connsiteX2" fmla="*/ 2974694 w 3784922"/>
              <a:gd name="connsiteY2" fmla="*/ 416689 h 2618605"/>
              <a:gd name="connsiteX3" fmla="*/ 3784922 w 3784922"/>
              <a:gd name="connsiteY3" fmla="*/ 0 h 2618605"/>
              <a:gd name="connsiteX0" fmla="*/ 0 w 4213185"/>
              <a:gd name="connsiteY0" fmla="*/ 2673753 h 2676479"/>
              <a:gd name="connsiteX1" fmla="*/ 1932973 w 4213185"/>
              <a:gd name="connsiteY1" fmla="*/ 2407535 h 2676479"/>
              <a:gd name="connsiteX2" fmla="*/ 2974694 w 4213185"/>
              <a:gd name="connsiteY2" fmla="*/ 474563 h 2676479"/>
              <a:gd name="connsiteX3" fmla="*/ 4213185 w 4213185"/>
              <a:gd name="connsiteY3" fmla="*/ 0 h 2676479"/>
              <a:gd name="connsiteX0" fmla="*/ 0 w 4213185"/>
              <a:gd name="connsiteY0" fmla="*/ 2673753 h 2676479"/>
              <a:gd name="connsiteX1" fmla="*/ 1932973 w 4213185"/>
              <a:gd name="connsiteY1" fmla="*/ 2407535 h 2676479"/>
              <a:gd name="connsiteX2" fmla="*/ 2974694 w 4213185"/>
              <a:gd name="connsiteY2" fmla="*/ 474563 h 2676479"/>
              <a:gd name="connsiteX3" fmla="*/ 4213185 w 4213185"/>
              <a:gd name="connsiteY3" fmla="*/ 0 h 2676479"/>
              <a:gd name="connsiteX0" fmla="*/ 0 w 4213185"/>
              <a:gd name="connsiteY0" fmla="*/ 2673753 h 2673754"/>
              <a:gd name="connsiteX1" fmla="*/ 2204278 w 4213185"/>
              <a:gd name="connsiteY1" fmla="*/ 2372854 h 2673754"/>
              <a:gd name="connsiteX2" fmla="*/ 2974694 w 4213185"/>
              <a:gd name="connsiteY2" fmla="*/ 474563 h 2673754"/>
              <a:gd name="connsiteX3" fmla="*/ 4213185 w 4213185"/>
              <a:gd name="connsiteY3" fmla="*/ 0 h 2673754"/>
              <a:gd name="connsiteX0" fmla="*/ 0 w 4213185"/>
              <a:gd name="connsiteY0" fmla="*/ 2673753 h 2673753"/>
              <a:gd name="connsiteX1" fmla="*/ 2214326 w 4213185"/>
              <a:gd name="connsiteY1" fmla="*/ 2268810 h 2673753"/>
              <a:gd name="connsiteX2" fmla="*/ 2974694 w 4213185"/>
              <a:gd name="connsiteY2" fmla="*/ 474563 h 2673753"/>
              <a:gd name="connsiteX3" fmla="*/ 4213185 w 4213185"/>
              <a:gd name="connsiteY3" fmla="*/ 0 h 2673753"/>
              <a:gd name="connsiteX0" fmla="*/ 0 w 4213185"/>
              <a:gd name="connsiteY0" fmla="*/ 2673753 h 2674190"/>
              <a:gd name="connsiteX1" fmla="*/ 2214326 w 4213185"/>
              <a:gd name="connsiteY1" fmla="*/ 2268810 h 2674190"/>
              <a:gd name="connsiteX2" fmla="*/ 2974694 w 4213185"/>
              <a:gd name="connsiteY2" fmla="*/ 474563 h 2674190"/>
              <a:gd name="connsiteX3" fmla="*/ 4213185 w 4213185"/>
              <a:gd name="connsiteY3" fmla="*/ 0 h 2674190"/>
              <a:gd name="connsiteX0" fmla="*/ 0 w 4213185"/>
              <a:gd name="connsiteY0" fmla="*/ 2673753 h 2697150"/>
              <a:gd name="connsiteX1" fmla="*/ 2214326 w 4213185"/>
              <a:gd name="connsiteY1" fmla="*/ 2268810 h 2697150"/>
              <a:gd name="connsiteX2" fmla="*/ 2974694 w 4213185"/>
              <a:gd name="connsiteY2" fmla="*/ 474563 h 2697150"/>
              <a:gd name="connsiteX3" fmla="*/ 4213185 w 4213185"/>
              <a:gd name="connsiteY3" fmla="*/ 0 h 2697150"/>
              <a:gd name="connsiteX0" fmla="*/ 0 w 4213185"/>
              <a:gd name="connsiteY0" fmla="*/ 2673753 h 2673753"/>
              <a:gd name="connsiteX1" fmla="*/ 2324858 w 4213185"/>
              <a:gd name="connsiteY1" fmla="*/ 2095402 h 2673753"/>
              <a:gd name="connsiteX2" fmla="*/ 2974694 w 4213185"/>
              <a:gd name="connsiteY2" fmla="*/ 474563 h 2673753"/>
              <a:gd name="connsiteX3" fmla="*/ 4213185 w 4213185"/>
              <a:gd name="connsiteY3" fmla="*/ 0 h 2673753"/>
              <a:gd name="connsiteX0" fmla="*/ 0 w 4213185"/>
              <a:gd name="connsiteY0" fmla="*/ 2673753 h 2690702"/>
              <a:gd name="connsiteX1" fmla="*/ 2324858 w 4213185"/>
              <a:gd name="connsiteY1" fmla="*/ 2095402 h 2690702"/>
              <a:gd name="connsiteX2" fmla="*/ 2974694 w 4213185"/>
              <a:gd name="connsiteY2" fmla="*/ 474563 h 2690702"/>
              <a:gd name="connsiteX3" fmla="*/ 4213185 w 4213185"/>
              <a:gd name="connsiteY3" fmla="*/ 0 h 2690702"/>
              <a:gd name="connsiteX0" fmla="*/ 0 w 4213185"/>
              <a:gd name="connsiteY0" fmla="*/ 2673753 h 2695826"/>
              <a:gd name="connsiteX1" fmla="*/ 2324858 w 4213185"/>
              <a:gd name="connsiteY1" fmla="*/ 2095402 h 2695826"/>
              <a:gd name="connsiteX2" fmla="*/ 2974694 w 4213185"/>
              <a:gd name="connsiteY2" fmla="*/ 474563 h 2695826"/>
              <a:gd name="connsiteX3" fmla="*/ 4213185 w 4213185"/>
              <a:gd name="connsiteY3" fmla="*/ 0 h 2695826"/>
              <a:gd name="connsiteX0" fmla="*/ 0 w 4213185"/>
              <a:gd name="connsiteY0" fmla="*/ 2673753 h 2673844"/>
              <a:gd name="connsiteX1" fmla="*/ 2435390 w 4213185"/>
              <a:gd name="connsiteY1" fmla="*/ 1979798 h 2673844"/>
              <a:gd name="connsiteX2" fmla="*/ 2974694 w 4213185"/>
              <a:gd name="connsiteY2" fmla="*/ 474563 h 2673844"/>
              <a:gd name="connsiteX3" fmla="*/ 4213185 w 4213185"/>
              <a:gd name="connsiteY3" fmla="*/ 0 h 2673844"/>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435390 w 4213185"/>
              <a:gd name="connsiteY1" fmla="*/ 1979798 h 2673753"/>
              <a:gd name="connsiteX2" fmla="*/ 3034984 w 4213185"/>
              <a:gd name="connsiteY2" fmla="*/ 416761 h 2673753"/>
              <a:gd name="connsiteX3" fmla="*/ 4213185 w 4213185"/>
              <a:gd name="connsiteY3" fmla="*/ 0 h 2673753"/>
              <a:gd name="connsiteX0" fmla="*/ 0 w 4213185"/>
              <a:gd name="connsiteY0" fmla="*/ 2673753 h 2673753"/>
              <a:gd name="connsiteX1" fmla="*/ 2355003 w 4213185"/>
              <a:gd name="connsiteY1" fmla="*/ 2153205 h 2673753"/>
              <a:gd name="connsiteX2" fmla="*/ 3034984 w 4213185"/>
              <a:gd name="connsiteY2" fmla="*/ 416761 h 2673753"/>
              <a:gd name="connsiteX3" fmla="*/ 4213185 w 4213185"/>
              <a:gd name="connsiteY3" fmla="*/ 0 h 2673753"/>
              <a:gd name="connsiteX0" fmla="*/ 0 w 4213185"/>
              <a:gd name="connsiteY0" fmla="*/ 2673753 h 2673753"/>
              <a:gd name="connsiteX1" fmla="*/ 2314809 w 4213185"/>
              <a:gd name="connsiteY1" fmla="*/ 2164766 h 2673753"/>
              <a:gd name="connsiteX2" fmla="*/ 3034984 w 4213185"/>
              <a:gd name="connsiteY2" fmla="*/ 416761 h 2673753"/>
              <a:gd name="connsiteX3" fmla="*/ 4213185 w 4213185"/>
              <a:gd name="connsiteY3" fmla="*/ 0 h 2673753"/>
              <a:gd name="connsiteX0" fmla="*/ 0 w 4213185"/>
              <a:gd name="connsiteY0" fmla="*/ 2673753 h 2673753"/>
              <a:gd name="connsiteX1" fmla="*/ 2314809 w 4213185"/>
              <a:gd name="connsiteY1" fmla="*/ 2164766 h 2673753"/>
              <a:gd name="connsiteX2" fmla="*/ 3034984 w 4213185"/>
              <a:gd name="connsiteY2" fmla="*/ 416761 h 2673753"/>
              <a:gd name="connsiteX3" fmla="*/ 4213185 w 4213185"/>
              <a:gd name="connsiteY3" fmla="*/ 0 h 2673753"/>
              <a:gd name="connsiteX0" fmla="*/ 0 w 4213185"/>
              <a:gd name="connsiteY0" fmla="*/ 2673753 h 2673753"/>
              <a:gd name="connsiteX1" fmla="*/ 2375099 w 4213185"/>
              <a:gd name="connsiteY1" fmla="*/ 2049161 h 2673753"/>
              <a:gd name="connsiteX2" fmla="*/ 3034984 w 4213185"/>
              <a:gd name="connsiteY2" fmla="*/ 416761 h 2673753"/>
              <a:gd name="connsiteX3" fmla="*/ 4213185 w 4213185"/>
              <a:gd name="connsiteY3" fmla="*/ 0 h 2673753"/>
              <a:gd name="connsiteX0" fmla="*/ 0 w 4213185"/>
              <a:gd name="connsiteY0" fmla="*/ 2673753 h 2673753"/>
              <a:gd name="connsiteX1" fmla="*/ 2375099 w 4213185"/>
              <a:gd name="connsiteY1" fmla="*/ 2049161 h 2673753"/>
              <a:gd name="connsiteX2" fmla="*/ 3034984 w 4213185"/>
              <a:gd name="connsiteY2" fmla="*/ 416761 h 2673753"/>
              <a:gd name="connsiteX3" fmla="*/ 4213185 w 4213185"/>
              <a:gd name="connsiteY3" fmla="*/ 0 h 2673753"/>
              <a:gd name="connsiteX0" fmla="*/ 0 w 3831348"/>
              <a:gd name="connsiteY0" fmla="*/ 2615950 h 2615950"/>
              <a:gd name="connsiteX1" fmla="*/ 2375099 w 3831348"/>
              <a:gd name="connsiteY1" fmla="*/ 1991358 h 2615950"/>
              <a:gd name="connsiteX2" fmla="*/ 3034984 w 3831348"/>
              <a:gd name="connsiteY2" fmla="*/ 358958 h 2615950"/>
              <a:gd name="connsiteX3" fmla="*/ 3831348 w 3831348"/>
              <a:gd name="connsiteY3" fmla="*/ 0 h 2615950"/>
              <a:gd name="connsiteX0" fmla="*/ 0 w 3831348"/>
              <a:gd name="connsiteY0" fmla="*/ 2615950 h 2615950"/>
              <a:gd name="connsiteX1" fmla="*/ 2375099 w 3831348"/>
              <a:gd name="connsiteY1" fmla="*/ 1991358 h 2615950"/>
              <a:gd name="connsiteX2" fmla="*/ 3034984 w 3831348"/>
              <a:gd name="connsiteY2" fmla="*/ 358958 h 2615950"/>
              <a:gd name="connsiteX3" fmla="*/ 3831348 w 3831348"/>
              <a:gd name="connsiteY3" fmla="*/ 0 h 2615950"/>
              <a:gd name="connsiteX0" fmla="*/ 0 w 3831348"/>
              <a:gd name="connsiteY0" fmla="*/ 2615950 h 2634593"/>
              <a:gd name="connsiteX1" fmla="*/ 2375099 w 3831348"/>
              <a:gd name="connsiteY1" fmla="*/ 1991358 h 2634593"/>
              <a:gd name="connsiteX2" fmla="*/ 3034984 w 3831348"/>
              <a:gd name="connsiteY2" fmla="*/ 358958 h 2634593"/>
              <a:gd name="connsiteX3" fmla="*/ 3831348 w 3831348"/>
              <a:gd name="connsiteY3" fmla="*/ 0 h 2634593"/>
              <a:gd name="connsiteX0" fmla="*/ 0 w 3831348"/>
              <a:gd name="connsiteY0" fmla="*/ 2615950 h 2620264"/>
              <a:gd name="connsiteX1" fmla="*/ 2375099 w 3831348"/>
              <a:gd name="connsiteY1" fmla="*/ 1991358 h 2620264"/>
              <a:gd name="connsiteX2" fmla="*/ 3034984 w 3831348"/>
              <a:gd name="connsiteY2" fmla="*/ 358958 h 2620264"/>
              <a:gd name="connsiteX3" fmla="*/ 3831348 w 3831348"/>
              <a:gd name="connsiteY3" fmla="*/ 0 h 2620264"/>
              <a:gd name="connsiteX0" fmla="*/ 0 w 3831348"/>
              <a:gd name="connsiteY0" fmla="*/ 2615950 h 2620264"/>
              <a:gd name="connsiteX1" fmla="*/ 2375099 w 3831348"/>
              <a:gd name="connsiteY1" fmla="*/ 1991358 h 2620264"/>
              <a:gd name="connsiteX2" fmla="*/ 3034984 w 3831348"/>
              <a:gd name="connsiteY2" fmla="*/ 358958 h 2620264"/>
              <a:gd name="connsiteX3" fmla="*/ 3831348 w 3831348"/>
              <a:gd name="connsiteY3" fmla="*/ 0 h 2620264"/>
              <a:gd name="connsiteX0" fmla="*/ 0 w 3831348"/>
              <a:gd name="connsiteY0" fmla="*/ 2615950 h 2621957"/>
              <a:gd name="connsiteX1" fmla="*/ 2375099 w 3831348"/>
              <a:gd name="connsiteY1" fmla="*/ 1991358 h 2621957"/>
              <a:gd name="connsiteX2" fmla="*/ 3034984 w 3831348"/>
              <a:gd name="connsiteY2" fmla="*/ 358958 h 2621957"/>
              <a:gd name="connsiteX3" fmla="*/ 3831348 w 3831348"/>
              <a:gd name="connsiteY3" fmla="*/ 0 h 2621957"/>
              <a:gd name="connsiteX0" fmla="*/ 0 w 3831348"/>
              <a:gd name="connsiteY0" fmla="*/ 2615950 h 2615949"/>
              <a:gd name="connsiteX1" fmla="*/ 2375099 w 3831348"/>
              <a:gd name="connsiteY1" fmla="*/ 1991358 h 2615949"/>
              <a:gd name="connsiteX2" fmla="*/ 3034984 w 3831348"/>
              <a:gd name="connsiteY2" fmla="*/ 358958 h 2615949"/>
              <a:gd name="connsiteX3" fmla="*/ 3831348 w 3831348"/>
              <a:gd name="connsiteY3" fmla="*/ 0 h 2615949"/>
              <a:gd name="connsiteX0" fmla="*/ 0 w 3831348"/>
              <a:gd name="connsiteY0" fmla="*/ 2615950 h 2617059"/>
              <a:gd name="connsiteX1" fmla="*/ 2375099 w 3831348"/>
              <a:gd name="connsiteY1" fmla="*/ 1991358 h 2617059"/>
              <a:gd name="connsiteX2" fmla="*/ 3034984 w 3831348"/>
              <a:gd name="connsiteY2" fmla="*/ 358958 h 2617059"/>
              <a:gd name="connsiteX3" fmla="*/ 3831348 w 3831348"/>
              <a:gd name="connsiteY3" fmla="*/ 0 h 2617059"/>
              <a:gd name="connsiteX0" fmla="*/ 0 w 3831348"/>
              <a:gd name="connsiteY0" fmla="*/ 2615950 h 2615950"/>
              <a:gd name="connsiteX1" fmla="*/ 2514629 w 3831348"/>
              <a:gd name="connsiteY1" fmla="*/ 1787326 h 2615950"/>
              <a:gd name="connsiteX2" fmla="*/ 3034984 w 3831348"/>
              <a:gd name="connsiteY2" fmla="*/ 358958 h 2615950"/>
              <a:gd name="connsiteX3" fmla="*/ 3831348 w 3831348"/>
              <a:gd name="connsiteY3" fmla="*/ 0 h 2615950"/>
              <a:gd name="connsiteX0" fmla="*/ 0 w 3831348"/>
              <a:gd name="connsiteY0" fmla="*/ 2615950 h 2615950"/>
              <a:gd name="connsiteX1" fmla="*/ 2514629 w 3831348"/>
              <a:gd name="connsiteY1" fmla="*/ 1787326 h 2615950"/>
              <a:gd name="connsiteX2" fmla="*/ 3034984 w 3831348"/>
              <a:gd name="connsiteY2" fmla="*/ 358958 h 2615950"/>
              <a:gd name="connsiteX3" fmla="*/ 3831348 w 3831348"/>
              <a:gd name="connsiteY3" fmla="*/ 0 h 2615950"/>
              <a:gd name="connsiteX0" fmla="*/ 0 w 3831348"/>
              <a:gd name="connsiteY0" fmla="*/ 2615950 h 2626539"/>
              <a:gd name="connsiteX1" fmla="*/ 2514629 w 3831348"/>
              <a:gd name="connsiteY1" fmla="*/ 1787326 h 2626539"/>
              <a:gd name="connsiteX2" fmla="*/ 3034984 w 3831348"/>
              <a:gd name="connsiteY2" fmla="*/ 358958 h 2626539"/>
              <a:gd name="connsiteX3" fmla="*/ 3831348 w 3831348"/>
              <a:gd name="connsiteY3" fmla="*/ 0 h 2626539"/>
            </a:gdLst>
            <a:ahLst/>
            <a:cxnLst>
              <a:cxn ang="0">
                <a:pos x="connsiteX0" y="connsiteY0"/>
              </a:cxn>
              <a:cxn ang="0">
                <a:pos x="connsiteX1" y="connsiteY1"/>
              </a:cxn>
              <a:cxn ang="0">
                <a:pos x="connsiteX2" y="connsiteY2"/>
              </a:cxn>
              <a:cxn ang="0">
                <a:pos x="connsiteX3" y="connsiteY3"/>
              </a:cxn>
            </a:cxnLst>
            <a:rect l="l" t="t" r="r" b="b"/>
            <a:pathLst>
              <a:path w="3831348" h="2626539">
                <a:moveTo>
                  <a:pt x="0" y="2615950"/>
                </a:moveTo>
                <a:cubicBezTo>
                  <a:pt x="2292222" y="2657882"/>
                  <a:pt x="2071386" y="2611645"/>
                  <a:pt x="2514629" y="1787326"/>
                </a:cubicBezTo>
                <a:cubicBezTo>
                  <a:pt x="2957872" y="963007"/>
                  <a:pt x="2815531" y="656846"/>
                  <a:pt x="3034984" y="358958"/>
                </a:cubicBezTo>
                <a:cubicBezTo>
                  <a:pt x="3254437" y="61070"/>
                  <a:pt x="3498214" y="43448"/>
                  <a:pt x="3831348" y="0"/>
                </a:cubicBezTo>
              </a:path>
            </a:pathLst>
          </a:custGeom>
          <a:ln w="38100">
            <a:solidFill>
              <a:schemeClr val="accent6">
                <a:lumMod val="40000"/>
                <a:lumOff val="6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フリーフォーム: 図形 4">
            <a:extLst>
              <a:ext uri="{FF2B5EF4-FFF2-40B4-BE49-F238E27FC236}">
                <a16:creationId xmlns:a16="http://schemas.microsoft.com/office/drawing/2014/main" id="{396B7B42-4487-E86A-CC45-866E28703594}"/>
              </a:ext>
            </a:extLst>
          </p:cNvPr>
          <p:cNvSpPr/>
          <p:nvPr/>
        </p:nvSpPr>
        <p:spPr>
          <a:xfrm>
            <a:off x="6138832" y="2117469"/>
            <a:ext cx="5021889" cy="3103041"/>
          </a:xfrm>
          <a:custGeom>
            <a:avLst/>
            <a:gdLst>
              <a:gd name="connsiteX0" fmla="*/ 0 w 4224759"/>
              <a:gd name="connsiteY0" fmla="*/ 0 h 2523281"/>
              <a:gd name="connsiteX1" fmla="*/ 0 w 4224759"/>
              <a:gd name="connsiteY1" fmla="*/ 2523281 h 2523281"/>
              <a:gd name="connsiteX2" fmla="*/ 4224759 w 4224759"/>
              <a:gd name="connsiteY2" fmla="*/ 2523281 h 2523281"/>
            </a:gdLst>
            <a:ahLst/>
            <a:cxnLst>
              <a:cxn ang="0">
                <a:pos x="connsiteX0" y="connsiteY0"/>
              </a:cxn>
              <a:cxn ang="0">
                <a:pos x="connsiteX1" y="connsiteY1"/>
              </a:cxn>
              <a:cxn ang="0">
                <a:pos x="connsiteX2" y="connsiteY2"/>
              </a:cxn>
            </a:cxnLst>
            <a:rect l="l" t="t" r="r" b="b"/>
            <a:pathLst>
              <a:path w="4224759" h="2523281">
                <a:moveTo>
                  <a:pt x="0" y="0"/>
                </a:moveTo>
                <a:lnTo>
                  <a:pt x="0" y="2523281"/>
                </a:lnTo>
                <a:lnTo>
                  <a:pt x="4224759" y="2523281"/>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タイトル 1">
            <a:extLst>
              <a:ext uri="{FF2B5EF4-FFF2-40B4-BE49-F238E27FC236}">
                <a16:creationId xmlns:a16="http://schemas.microsoft.com/office/drawing/2014/main" id="{72B0E8D4-7383-6372-DE4A-AF96027A494B}"/>
              </a:ext>
            </a:extLst>
          </p:cNvPr>
          <p:cNvSpPr txBox="1">
            <a:spLocks/>
          </p:cNvSpPr>
          <p:nvPr/>
        </p:nvSpPr>
        <p:spPr>
          <a:xfrm>
            <a:off x="8862252" y="5185201"/>
            <a:ext cx="1490538"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600"/>
              <a:t>投与用量</a:t>
            </a:r>
          </a:p>
        </p:txBody>
      </p:sp>
      <p:sp>
        <p:nvSpPr>
          <p:cNvPr id="16" name="楕円 15">
            <a:extLst>
              <a:ext uri="{FF2B5EF4-FFF2-40B4-BE49-F238E27FC236}">
                <a16:creationId xmlns:a16="http://schemas.microsoft.com/office/drawing/2014/main" id="{56F9A321-12BA-A292-CB29-1A7D7D9812F3}"/>
              </a:ext>
            </a:extLst>
          </p:cNvPr>
          <p:cNvSpPr>
            <a:spLocks noChangeAspect="1"/>
          </p:cNvSpPr>
          <p:nvPr/>
        </p:nvSpPr>
        <p:spPr>
          <a:xfrm>
            <a:off x="6035209" y="5083394"/>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864727E1-0012-5382-A96C-6F3E36B13EA4}"/>
              </a:ext>
            </a:extLst>
          </p:cNvPr>
          <p:cNvSpPr>
            <a:spLocks noChangeAspect="1"/>
          </p:cNvSpPr>
          <p:nvPr/>
        </p:nvSpPr>
        <p:spPr>
          <a:xfrm>
            <a:off x="6793209" y="5083394"/>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7E688242-C1C9-5B72-0C1E-2B48EB6F1B93}"/>
              </a:ext>
            </a:extLst>
          </p:cNvPr>
          <p:cNvSpPr>
            <a:spLocks noChangeAspect="1"/>
          </p:cNvSpPr>
          <p:nvPr/>
        </p:nvSpPr>
        <p:spPr>
          <a:xfrm>
            <a:off x="7590458" y="5083394"/>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楕円 18">
            <a:extLst>
              <a:ext uri="{FF2B5EF4-FFF2-40B4-BE49-F238E27FC236}">
                <a16:creationId xmlns:a16="http://schemas.microsoft.com/office/drawing/2014/main" id="{4E642641-9172-9CF8-AC3A-1B840D9C6580}"/>
              </a:ext>
            </a:extLst>
          </p:cNvPr>
          <p:cNvSpPr>
            <a:spLocks noChangeAspect="1"/>
          </p:cNvSpPr>
          <p:nvPr/>
        </p:nvSpPr>
        <p:spPr>
          <a:xfrm>
            <a:off x="8442143" y="4938851"/>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a:extLst>
              <a:ext uri="{FF2B5EF4-FFF2-40B4-BE49-F238E27FC236}">
                <a16:creationId xmlns:a16="http://schemas.microsoft.com/office/drawing/2014/main" id="{FBB407BF-703A-D84C-C68C-6D9C82D1EBEA}"/>
              </a:ext>
            </a:extLst>
          </p:cNvPr>
          <p:cNvSpPr>
            <a:spLocks noChangeAspect="1"/>
          </p:cNvSpPr>
          <p:nvPr/>
        </p:nvSpPr>
        <p:spPr>
          <a:xfrm>
            <a:off x="9446692" y="3123373"/>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a:extLst>
              <a:ext uri="{FF2B5EF4-FFF2-40B4-BE49-F238E27FC236}">
                <a16:creationId xmlns:a16="http://schemas.microsoft.com/office/drawing/2014/main" id="{7731993D-D61F-5D1C-435A-8B145F7DF1B5}"/>
              </a:ext>
            </a:extLst>
          </p:cNvPr>
          <p:cNvSpPr>
            <a:spLocks noChangeAspect="1"/>
          </p:cNvSpPr>
          <p:nvPr/>
        </p:nvSpPr>
        <p:spPr>
          <a:xfrm>
            <a:off x="9054422" y="4134010"/>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7F9F0876-5498-CA46-1634-54ECA363290D}"/>
              </a:ext>
            </a:extLst>
          </p:cNvPr>
          <p:cNvSpPr>
            <a:spLocks noChangeAspect="1"/>
          </p:cNvSpPr>
          <p:nvPr/>
        </p:nvSpPr>
        <p:spPr>
          <a:xfrm>
            <a:off x="6947319" y="2168067"/>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タイトル 1">
            <a:extLst>
              <a:ext uri="{FF2B5EF4-FFF2-40B4-BE49-F238E27FC236}">
                <a16:creationId xmlns:a16="http://schemas.microsoft.com/office/drawing/2014/main" id="{BB74E768-E29C-8BDB-2443-64A4794C5E8E}"/>
              </a:ext>
            </a:extLst>
          </p:cNvPr>
          <p:cNvSpPr txBox="1">
            <a:spLocks/>
          </p:cNvSpPr>
          <p:nvPr/>
        </p:nvSpPr>
        <p:spPr>
          <a:xfrm>
            <a:off x="10131562" y="2948666"/>
            <a:ext cx="1501413"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400"/>
              <a:t>死亡率の増加</a:t>
            </a:r>
            <a:endParaRPr lang="en-US" altLang="ja-JP" sz="1400"/>
          </a:p>
          <a:p>
            <a:pPr algn="l"/>
            <a:r>
              <a:rPr lang="ja-JP" altLang="en-US" sz="1400"/>
              <a:t>重篤な</a:t>
            </a:r>
            <a:br>
              <a:rPr lang="en-US" altLang="ja-JP" sz="1400"/>
            </a:br>
            <a:r>
              <a:rPr lang="ja-JP" altLang="en-US" sz="1400"/>
              <a:t>体重減少・貧血</a:t>
            </a:r>
          </a:p>
        </p:txBody>
      </p:sp>
      <p:sp>
        <p:nvSpPr>
          <p:cNvPr id="25" name="タイトル 1">
            <a:extLst>
              <a:ext uri="{FF2B5EF4-FFF2-40B4-BE49-F238E27FC236}">
                <a16:creationId xmlns:a16="http://schemas.microsoft.com/office/drawing/2014/main" id="{E2F976E5-4990-F089-7A4F-7AAF5C15FF60}"/>
              </a:ext>
            </a:extLst>
          </p:cNvPr>
          <p:cNvSpPr txBox="1">
            <a:spLocks/>
          </p:cNvSpPr>
          <p:nvPr/>
        </p:nvSpPr>
        <p:spPr>
          <a:xfrm>
            <a:off x="9816169" y="3912993"/>
            <a:ext cx="1653609"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400"/>
              <a:t>中程度の</a:t>
            </a:r>
            <a:br>
              <a:rPr lang="en-US" altLang="ja-JP" sz="1400"/>
            </a:br>
            <a:r>
              <a:rPr lang="ja-JP" altLang="en-US" sz="1400"/>
              <a:t>体重減少・貧血</a:t>
            </a:r>
          </a:p>
        </p:txBody>
      </p:sp>
      <p:sp>
        <p:nvSpPr>
          <p:cNvPr id="26" name="タイトル 1">
            <a:extLst>
              <a:ext uri="{FF2B5EF4-FFF2-40B4-BE49-F238E27FC236}">
                <a16:creationId xmlns:a16="http://schemas.microsoft.com/office/drawing/2014/main" id="{30104A32-B391-26FA-D2BE-05460F56CBB4}"/>
              </a:ext>
            </a:extLst>
          </p:cNvPr>
          <p:cNvSpPr txBox="1">
            <a:spLocks/>
          </p:cNvSpPr>
          <p:nvPr/>
        </p:nvSpPr>
        <p:spPr>
          <a:xfrm>
            <a:off x="9136172" y="4678351"/>
            <a:ext cx="1952786"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400"/>
              <a:t>軽度な体重減少</a:t>
            </a:r>
          </a:p>
        </p:txBody>
      </p:sp>
      <p:sp>
        <p:nvSpPr>
          <p:cNvPr id="27" name="タイトル 1">
            <a:extLst>
              <a:ext uri="{FF2B5EF4-FFF2-40B4-BE49-F238E27FC236}">
                <a16:creationId xmlns:a16="http://schemas.microsoft.com/office/drawing/2014/main" id="{0214F3BE-4306-B380-D839-3AE1723EEDBC}"/>
              </a:ext>
            </a:extLst>
          </p:cNvPr>
          <p:cNvSpPr txBox="1">
            <a:spLocks/>
          </p:cNvSpPr>
          <p:nvPr/>
        </p:nvSpPr>
        <p:spPr>
          <a:xfrm>
            <a:off x="7170728" y="2012762"/>
            <a:ext cx="3989993" cy="471787"/>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400"/>
              <a:t>ある投与用量（</a:t>
            </a:r>
            <a:r>
              <a:rPr lang="en-US" altLang="ja-JP" sz="1400"/>
              <a:t>mg/kg</a:t>
            </a:r>
            <a:r>
              <a:rPr lang="ja-JP" altLang="en-US" sz="1400"/>
              <a:t>体重）の毒性試験結果</a:t>
            </a:r>
          </a:p>
        </p:txBody>
      </p:sp>
      <p:sp>
        <p:nvSpPr>
          <p:cNvPr id="32" name="タイトル 1">
            <a:extLst>
              <a:ext uri="{FF2B5EF4-FFF2-40B4-BE49-F238E27FC236}">
                <a16:creationId xmlns:a16="http://schemas.microsoft.com/office/drawing/2014/main" id="{09EE2804-5B5B-1FC0-0391-BBC259F72C7F}"/>
              </a:ext>
            </a:extLst>
          </p:cNvPr>
          <p:cNvSpPr txBox="1">
            <a:spLocks/>
          </p:cNvSpPr>
          <p:nvPr/>
        </p:nvSpPr>
        <p:spPr>
          <a:xfrm>
            <a:off x="7812452" y="5217810"/>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400"/>
              <a:t>低</a:t>
            </a:r>
          </a:p>
        </p:txBody>
      </p:sp>
      <p:sp>
        <p:nvSpPr>
          <p:cNvPr id="34" name="タイトル 1">
            <a:extLst>
              <a:ext uri="{FF2B5EF4-FFF2-40B4-BE49-F238E27FC236}">
                <a16:creationId xmlns:a16="http://schemas.microsoft.com/office/drawing/2014/main" id="{AE5FB501-EBC9-C36B-C3E7-6C5775B9382E}"/>
              </a:ext>
            </a:extLst>
          </p:cNvPr>
          <p:cNvSpPr txBox="1">
            <a:spLocks/>
          </p:cNvSpPr>
          <p:nvPr/>
        </p:nvSpPr>
        <p:spPr>
          <a:xfrm>
            <a:off x="10637711" y="5185201"/>
            <a:ext cx="764880" cy="675541"/>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400"/>
              <a:t>高</a:t>
            </a:r>
          </a:p>
        </p:txBody>
      </p:sp>
      <p:sp>
        <p:nvSpPr>
          <p:cNvPr id="36" name="矢印: 左 35">
            <a:extLst>
              <a:ext uri="{FF2B5EF4-FFF2-40B4-BE49-F238E27FC236}">
                <a16:creationId xmlns:a16="http://schemas.microsoft.com/office/drawing/2014/main" id="{8FF56E29-194D-9358-09A4-7AFC7EF840A0}"/>
              </a:ext>
            </a:extLst>
          </p:cNvPr>
          <p:cNvSpPr/>
          <p:nvPr/>
        </p:nvSpPr>
        <p:spPr>
          <a:xfrm>
            <a:off x="9701896" y="3161345"/>
            <a:ext cx="441104" cy="141093"/>
          </a:xfrm>
          <a:prstGeom prst="left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矢印: 左 44">
            <a:extLst>
              <a:ext uri="{FF2B5EF4-FFF2-40B4-BE49-F238E27FC236}">
                <a16:creationId xmlns:a16="http://schemas.microsoft.com/office/drawing/2014/main" id="{D28016C8-CAD9-0A8D-88BD-579DECB3D564}"/>
              </a:ext>
            </a:extLst>
          </p:cNvPr>
          <p:cNvSpPr/>
          <p:nvPr/>
        </p:nvSpPr>
        <p:spPr>
          <a:xfrm>
            <a:off x="8729139" y="4957884"/>
            <a:ext cx="441104" cy="141093"/>
          </a:xfrm>
          <a:prstGeom prst="left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矢印: 左 45">
            <a:extLst>
              <a:ext uri="{FF2B5EF4-FFF2-40B4-BE49-F238E27FC236}">
                <a16:creationId xmlns:a16="http://schemas.microsoft.com/office/drawing/2014/main" id="{833CBE1B-A739-675F-9253-505A4BC35EF5}"/>
              </a:ext>
            </a:extLst>
          </p:cNvPr>
          <p:cNvSpPr/>
          <p:nvPr/>
        </p:nvSpPr>
        <p:spPr>
          <a:xfrm>
            <a:off x="9325084" y="4199906"/>
            <a:ext cx="441104" cy="141093"/>
          </a:xfrm>
          <a:prstGeom prst="left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四角形: 角を丸くする 46">
            <a:extLst>
              <a:ext uri="{FF2B5EF4-FFF2-40B4-BE49-F238E27FC236}">
                <a16:creationId xmlns:a16="http://schemas.microsoft.com/office/drawing/2014/main" id="{4DB67105-7F15-02C5-387C-B8F80B1320C5}"/>
              </a:ext>
            </a:extLst>
          </p:cNvPr>
          <p:cNvSpPr/>
          <p:nvPr/>
        </p:nvSpPr>
        <p:spPr>
          <a:xfrm>
            <a:off x="7779106" y="3053142"/>
            <a:ext cx="1501413" cy="769793"/>
          </a:xfrm>
          <a:prstGeom prst="round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t>最小毒性量</a:t>
            </a:r>
            <a:endParaRPr kumimoji="1" lang="en-US" altLang="ja-JP" sz="1100"/>
          </a:p>
          <a:p>
            <a:pPr algn="ctr"/>
            <a:endParaRPr lang="en-US" altLang="ja-JP" sz="200"/>
          </a:p>
          <a:p>
            <a:pPr algn="ctr"/>
            <a:r>
              <a:rPr lang="ja-JP" altLang="en-US" sz="1400"/>
              <a:t>（</a:t>
            </a:r>
            <a:r>
              <a:rPr lang="en-US" altLang="ja-JP" sz="1400"/>
              <a:t>LOAEL</a:t>
            </a:r>
            <a:r>
              <a:rPr lang="ja-JP" altLang="en-US" sz="1400"/>
              <a:t>）</a:t>
            </a:r>
            <a:endParaRPr kumimoji="1" lang="ja-JP" altLang="en-US" sz="1400"/>
          </a:p>
        </p:txBody>
      </p:sp>
      <p:sp>
        <p:nvSpPr>
          <p:cNvPr id="48" name="四角形: 角を丸くする 47">
            <a:extLst>
              <a:ext uri="{FF2B5EF4-FFF2-40B4-BE49-F238E27FC236}">
                <a16:creationId xmlns:a16="http://schemas.microsoft.com/office/drawing/2014/main" id="{AC98449A-C57A-F8BF-D45A-65BCA86FD0CC}"/>
              </a:ext>
            </a:extLst>
          </p:cNvPr>
          <p:cNvSpPr/>
          <p:nvPr/>
        </p:nvSpPr>
        <p:spPr>
          <a:xfrm>
            <a:off x="7098354" y="4082008"/>
            <a:ext cx="1151148" cy="539452"/>
          </a:xfrm>
          <a:prstGeom prst="roundRect">
            <a:avLst/>
          </a:prstGeom>
          <a:solidFill>
            <a:srgbClr val="59A2C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a:t>無</a:t>
            </a:r>
            <a:r>
              <a:rPr kumimoji="1" lang="ja-JP" altLang="en-US" sz="1400"/>
              <a:t>毒性量</a:t>
            </a:r>
            <a:endParaRPr kumimoji="1" lang="en-US" altLang="ja-JP" sz="1050"/>
          </a:p>
          <a:p>
            <a:pPr algn="ctr"/>
            <a:r>
              <a:rPr lang="ja-JP" altLang="en-US" sz="1050"/>
              <a:t>（</a:t>
            </a:r>
            <a:r>
              <a:rPr lang="en-US" altLang="ja-JP" sz="1050"/>
              <a:t>NOAEL</a:t>
            </a:r>
            <a:r>
              <a:rPr lang="ja-JP" altLang="en-US" sz="1050"/>
              <a:t>）</a:t>
            </a:r>
            <a:endParaRPr kumimoji="1" lang="ja-JP" altLang="en-US" sz="1050"/>
          </a:p>
        </p:txBody>
      </p:sp>
      <p:cxnSp>
        <p:nvCxnSpPr>
          <p:cNvPr id="50" name="直線コネクタ 49">
            <a:extLst>
              <a:ext uri="{FF2B5EF4-FFF2-40B4-BE49-F238E27FC236}">
                <a16:creationId xmlns:a16="http://schemas.microsoft.com/office/drawing/2014/main" id="{79C2C2AE-ACDD-39E2-FBF3-02413A19FD3F}"/>
              </a:ext>
            </a:extLst>
          </p:cNvPr>
          <p:cNvCxnSpPr>
            <a:cxnSpLocks/>
            <a:stCxn id="47" idx="2"/>
            <a:endCxn id="19" idx="0"/>
          </p:cNvCxnSpPr>
          <p:nvPr/>
        </p:nvCxnSpPr>
        <p:spPr>
          <a:xfrm>
            <a:off x="8529813" y="3822935"/>
            <a:ext cx="2330" cy="1115916"/>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cxnSp>
        <p:nvCxnSpPr>
          <p:cNvPr id="52" name="直線コネクタ 51">
            <a:extLst>
              <a:ext uri="{FF2B5EF4-FFF2-40B4-BE49-F238E27FC236}">
                <a16:creationId xmlns:a16="http://schemas.microsoft.com/office/drawing/2014/main" id="{E6EE5D47-FD04-A489-94A2-D4D69E11EBB8}"/>
              </a:ext>
            </a:extLst>
          </p:cNvPr>
          <p:cNvCxnSpPr>
            <a:cxnSpLocks/>
            <a:stCxn id="48" idx="2"/>
            <a:endCxn id="18" idx="0"/>
          </p:cNvCxnSpPr>
          <p:nvPr/>
        </p:nvCxnSpPr>
        <p:spPr>
          <a:xfrm>
            <a:off x="7673928" y="4621460"/>
            <a:ext cx="6530" cy="461934"/>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
        <p:nvSpPr>
          <p:cNvPr id="56" name="タイトル 1">
            <a:extLst>
              <a:ext uri="{FF2B5EF4-FFF2-40B4-BE49-F238E27FC236}">
                <a16:creationId xmlns:a16="http://schemas.microsoft.com/office/drawing/2014/main" id="{12FEACA5-4F69-0643-CCA9-54B58947D357}"/>
              </a:ext>
            </a:extLst>
          </p:cNvPr>
          <p:cNvSpPr txBox="1">
            <a:spLocks/>
          </p:cNvSpPr>
          <p:nvPr/>
        </p:nvSpPr>
        <p:spPr>
          <a:xfrm>
            <a:off x="5625419" y="5398717"/>
            <a:ext cx="1031896" cy="494634"/>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200"/>
              <a:t>対象群</a:t>
            </a:r>
            <a:endParaRPr lang="en-US" altLang="ja-JP" sz="1200"/>
          </a:p>
          <a:p>
            <a:r>
              <a:rPr lang="ja-JP" altLang="en-US" sz="1050"/>
              <a:t>（比較用）</a:t>
            </a:r>
          </a:p>
        </p:txBody>
      </p:sp>
      <p:sp>
        <p:nvSpPr>
          <p:cNvPr id="57" name="タイトル 1">
            <a:extLst>
              <a:ext uri="{FF2B5EF4-FFF2-40B4-BE49-F238E27FC236}">
                <a16:creationId xmlns:a16="http://schemas.microsoft.com/office/drawing/2014/main" id="{21DD86EF-EF8C-388A-FABF-080EF03413DE}"/>
              </a:ext>
            </a:extLst>
          </p:cNvPr>
          <p:cNvSpPr txBox="1">
            <a:spLocks/>
          </p:cNvSpPr>
          <p:nvPr/>
        </p:nvSpPr>
        <p:spPr>
          <a:xfrm>
            <a:off x="6563159" y="5398717"/>
            <a:ext cx="1510798" cy="419458"/>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200"/>
              <a:t>対象群と差なし</a:t>
            </a:r>
          </a:p>
        </p:txBody>
      </p:sp>
      <p:sp>
        <p:nvSpPr>
          <p:cNvPr id="58" name="矢印: 左 57">
            <a:extLst>
              <a:ext uri="{FF2B5EF4-FFF2-40B4-BE49-F238E27FC236}">
                <a16:creationId xmlns:a16="http://schemas.microsoft.com/office/drawing/2014/main" id="{C45E1B88-18C6-5A5B-EB2B-A1FE03FD6D0B}"/>
              </a:ext>
            </a:extLst>
          </p:cNvPr>
          <p:cNvSpPr/>
          <p:nvPr/>
        </p:nvSpPr>
        <p:spPr>
          <a:xfrm rot="5400000">
            <a:off x="6810921" y="5363980"/>
            <a:ext cx="147260" cy="141093"/>
          </a:xfrm>
          <a:prstGeom prst="left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矢印: 左 58">
            <a:extLst>
              <a:ext uri="{FF2B5EF4-FFF2-40B4-BE49-F238E27FC236}">
                <a16:creationId xmlns:a16="http://schemas.microsoft.com/office/drawing/2014/main" id="{52246A0B-EFDF-7860-8CF5-7155EC15D20F}"/>
              </a:ext>
            </a:extLst>
          </p:cNvPr>
          <p:cNvSpPr/>
          <p:nvPr/>
        </p:nvSpPr>
        <p:spPr>
          <a:xfrm rot="5400000">
            <a:off x="7623174" y="5363980"/>
            <a:ext cx="147260" cy="141093"/>
          </a:xfrm>
          <a:prstGeom prst="left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5" name="グループ化 64">
            <a:extLst>
              <a:ext uri="{FF2B5EF4-FFF2-40B4-BE49-F238E27FC236}">
                <a16:creationId xmlns:a16="http://schemas.microsoft.com/office/drawing/2014/main" id="{725DBCBC-F06C-8C7A-3FAD-EECAB8603FB1}"/>
              </a:ext>
            </a:extLst>
          </p:cNvPr>
          <p:cNvGrpSpPr/>
          <p:nvPr/>
        </p:nvGrpSpPr>
        <p:grpSpPr>
          <a:xfrm rot="5400000">
            <a:off x="9502868" y="4260750"/>
            <a:ext cx="235791" cy="2551573"/>
            <a:chOff x="7924815" y="4297584"/>
            <a:chExt cx="198364" cy="2219716"/>
          </a:xfrm>
        </p:grpSpPr>
        <p:sp>
          <p:nvSpPr>
            <p:cNvPr id="63" name="矢印: 上 62">
              <a:extLst>
                <a:ext uri="{FF2B5EF4-FFF2-40B4-BE49-F238E27FC236}">
                  <a16:creationId xmlns:a16="http://schemas.microsoft.com/office/drawing/2014/main" id="{D1021CC5-C524-0C85-F53F-9DCECD4100CA}"/>
                </a:ext>
              </a:extLst>
            </p:cNvPr>
            <p:cNvSpPr/>
            <p:nvPr/>
          </p:nvSpPr>
          <p:spPr>
            <a:xfrm>
              <a:off x="7924815" y="4297584"/>
              <a:ext cx="198362" cy="654468"/>
            </a:xfrm>
            <a:prstGeom prst="upArrow">
              <a:avLst/>
            </a:prstGeom>
            <a:gradFill>
              <a:gsLst>
                <a:gs pos="28000">
                  <a:schemeClr val="tx1"/>
                </a:gs>
                <a:gs pos="100000">
                  <a:schemeClr val="bg1">
                    <a:lumMod val="7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矢印: 下 63">
              <a:extLst>
                <a:ext uri="{FF2B5EF4-FFF2-40B4-BE49-F238E27FC236}">
                  <a16:creationId xmlns:a16="http://schemas.microsoft.com/office/drawing/2014/main" id="{CE2F7A8A-632C-5BBF-8C58-FF1E2FAA0B82}"/>
                </a:ext>
              </a:extLst>
            </p:cNvPr>
            <p:cNvSpPr/>
            <p:nvPr/>
          </p:nvSpPr>
          <p:spPr>
            <a:xfrm>
              <a:off x="7924817" y="5862832"/>
              <a:ext cx="198362" cy="654468"/>
            </a:xfrm>
            <a:prstGeom prst="downArrow">
              <a:avLst/>
            </a:prstGeom>
            <a:gradFill>
              <a:gsLst>
                <a:gs pos="25000">
                  <a:schemeClr val="bg1">
                    <a:lumMod val="50000"/>
                  </a:schemeClr>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正方形/長方形 5">
            <a:extLst>
              <a:ext uri="{FF2B5EF4-FFF2-40B4-BE49-F238E27FC236}">
                <a16:creationId xmlns:a16="http://schemas.microsoft.com/office/drawing/2014/main" id="{D8A4B124-8AFC-842E-AD64-7F73DFE76907}"/>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4" name="四角形: 角を丸くする 3">
            <a:extLst>
              <a:ext uri="{FF2B5EF4-FFF2-40B4-BE49-F238E27FC236}">
                <a16:creationId xmlns:a16="http://schemas.microsoft.com/office/drawing/2014/main" id="{CACFC9F6-6A75-5223-7EA9-2736CC2F2E05}"/>
              </a:ext>
            </a:extLst>
          </p:cNvPr>
          <p:cNvSpPr/>
          <p:nvPr/>
        </p:nvSpPr>
        <p:spPr>
          <a:xfrm>
            <a:off x="290945" y="88944"/>
            <a:ext cx="1226094"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en-US" altLang="ja-JP" sz="2000"/>
              <a:t>POD</a:t>
            </a:r>
            <a:endParaRPr kumimoji="1" lang="ja-JP" altLang="en-US" sz="2000"/>
          </a:p>
        </p:txBody>
      </p:sp>
      <p:sp>
        <p:nvSpPr>
          <p:cNvPr id="38" name="楕円 37">
            <a:extLst>
              <a:ext uri="{FF2B5EF4-FFF2-40B4-BE49-F238E27FC236}">
                <a16:creationId xmlns:a16="http://schemas.microsoft.com/office/drawing/2014/main" id="{56F9A321-12BA-A292-CB29-1A7D7D9812F3}"/>
              </a:ext>
            </a:extLst>
          </p:cNvPr>
          <p:cNvSpPr>
            <a:spLocks noChangeAspect="1"/>
          </p:cNvSpPr>
          <p:nvPr/>
        </p:nvSpPr>
        <p:spPr>
          <a:xfrm>
            <a:off x="6035209" y="5083394"/>
            <a:ext cx="180000" cy="180000"/>
          </a:xfrm>
          <a:prstGeom prst="ellipse">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39" name="タイトル 1">
            <a:extLst>
              <a:ext uri="{FF2B5EF4-FFF2-40B4-BE49-F238E27FC236}">
                <a16:creationId xmlns:a16="http://schemas.microsoft.com/office/drawing/2014/main" id="{212DC1DB-58DA-544B-E68C-0683905AC29F}"/>
              </a:ext>
            </a:extLst>
          </p:cNvPr>
          <p:cNvSpPr txBox="1">
            <a:spLocks/>
          </p:cNvSpPr>
          <p:nvPr/>
        </p:nvSpPr>
        <p:spPr>
          <a:xfrm>
            <a:off x="5391535" y="2215546"/>
            <a:ext cx="764880" cy="675541"/>
          </a:xfrm>
          <a:prstGeom prst="rect">
            <a:avLst/>
          </a:prstGeom>
        </p:spPr>
        <p:txBody>
          <a:bodyPr vert="horz" lIns="91440" tIns="45720" rIns="91440" bIns="45720"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a:t>大</a:t>
            </a:r>
          </a:p>
        </p:txBody>
      </p:sp>
      <p:sp>
        <p:nvSpPr>
          <p:cNvPr id="40" name="タイトル 1">
            <a:extLst>
              <a:ext uri="{FF2B5EF4-FFF2-40B4-BE49-F238E27FC236}">
                <a16:creationId xmlns:a16="http://schemas.microsoft.com/office/drawing/2014/main" id="{9E21E731-649C-2854-E903-06CD8A63507C}"/>
              </a:ext>
            </a:extLst>
          </p:cNvPr>
          <p:cNvSpPr txBox="1">
            <a:spLocks/>
          </p:cNvSpPr>
          <p:nvPr/>
        </p:nvSpPr>
        <p:spPr>
          <a:xfrm>
            <a:off x="5391535" y="4587191"/>
            <a:ext cx="764880" cy="675541"/>
          </a:xfrm>
          <a:prstGeom prst="rect">
            <a:avLst/>
          </a:prstGeom>
        </p:spPr>
        <p:txBody>
          <a:bodyPr vert="horz" lIns="91440" tIns="45720" rIns="91440" bIns="45720"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a:t>小</a:t>
            </a:r>
          </a:p>
        </p:txBody>
      </p:sp>
      <p:sp>
        <p:nvSpPr>
          <p:cNvPr id="41" name="矢印: 上 40">
            <a:extLst>
              <a:ext uri="{FF2B5EF4-FFF2-40B4-BE49-F238E27FC236}">
                <a16:creationId xmlns:a16="http://schemas.microsoft.com/office/drawing/2014/main" id="{E963864D-1B51-997A-990F-D20F9DD71856}"/>
              </a:ext>
            </a:extLst>
          </p:cNvPr>
          <p:cNvSpPr/>
          <p:nvPr/>
        </p:nvSpPr>
        <p:spPr>
          <a:xfrm>
            <a:off x="5657041" y="2698711"/>
            <a:ext cx="235789" cy="855749"/>
          </a:xfrm>
          <a:prstGeom prst="upArrow">
            <a:avLst/>
          </a:prstGeom>
          <a:gradFill>
            <a:gsLst>
              <a:gs pos="28000">
                <a:schemeClr val="tx1"/>
              </a:gs>
              <a:gs pos="100000">
                <a:schemeClr val="bg1">
                  <a:lumMod val="7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42" name="タイトル 1">
            <a:extLst>
              <a:ext uri="{FF2B5EF4-FFF2-40B4-BE49-F238E27FC236}">
                <a16:creationId xmlns:a16="http://schemas.microsoft.com/office/drawing/2014/main" id="{07584AA0-BAB7-4E22-38FB-6F798F2881E6}"/>
              </a:ext>
            </a:extLst>
          </p:cNvPr>
          <p:cNvSpPr txBox="1">
            <a:spLocks/>
          </p:cNvSpPr>
          <p:nvPr/>
        </p:nvSpPr>
        <p:spPr>
          <a:xfrm>
            <a:off x="5391535" y="3394897"/>
            <a:ext cx="764880" cy="675541"/>
          </a:xfrm>
          <a:prstGeom prst="rect">
            <a:avLst/>
          </a:prstGeom>
        </p:spPr>
        <p:txBody>
          <a:bodyPr vert="horz" lIns="91440" tIns="45720" rIns="91440" bIns="45720"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600"/>
              <a:t>影響</a:t>
            </a:r>
          </a:p>
        </p:txBody>
      </p:sp>
      <p:sp>
        <p:nvSpPr>
          <p:cNvPr id="43" name="矢印: 下 42">
            <a:extLst>
              <a:ext uri="{FF2B5EF4-FFF2-40B4-BE49-F238E27FC236}">
                <a16:creationId xmlns:a16="http://schemas.microsoft.com/office/drawing/2014/main" id="{E489A0CB-828B-3A7C-6CB9-5E9C05DB4101}"/>
              </a:ext>
            </a:extLst>
          </p:cNvPr>
          <p:cNvSpPr/>
          <p:nvPr/>
        </p:nvSpPr>
        <p:spPr>
          <a:xfrm>
            <a:off x="5657041" y="3931825"/>
            <a:ext cx="235789" cy="855749"/>
          </a:xfrm>
          <a:prstGeom prst="downArrow">
            <a:avLst/>
          </a:prstGeom>
          <a:gradFill>
            <a:gsLst>
              <a:gs pos="25000">
                <a:schemeClr val="bg1">
                  <a:lumMod val="50000"/>
                </a:schemeClr>
              </a:gs>
              <a:gs pos="100000">
                <a:schemeClr val="bg1">
                  <a:lumMod val="85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1236636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900570-C85A-D140-F77D-EC4081855E11}"/>
              </a:ext>
            </a:extLst>
          </p:cNvPr>
          <p:cNvSpPr>
            <a:spLocks noGrp="1"/>
          </p:cNvSpPr>
          <p:nvPr>
            <p:ph type="title"/>
          </p:nvPr>
        </p:nvSpPr>
        <p:spPr>
          <a:xfrm>
            <a:off x="1066800" y="88944"/>
            <a:ext cx="10643286" cy="568312"/>
          </a:xfrm>
        </p:spPr>
        <p:txBody>
          <a:bodyPr/>
          <a:lstStyle/>
          <a:p>
            <a:r>
              <a:rPr kumimoji="1" lang="ja-JP" altLang="en-US"/>
              <a:t>ベンチマークドーズ法</a:t>
            </a:r>
          </a:p>
        </p:txBody>
      </p:sp>
      <p:sp>
        <p:nvSpPr>
          <p:cNvPr id="3" name="コンテンツ プレースホルダー 2">
            <a:extLst>
              <a:ext uri="{FF2B5EF4-FFF2-40B4-BE49-F238E27FC236}">
                <a16:creationId xmlns:a16="http://schemas.microsoft.com/office/drawing/2014/main" id="{C2CCC72C-CDBE-9DAF-C803-CFFC70A62E16}"/>
              </a:ext>
            </a:extLst>
          </p:cNvPr>
          <p:cNvSpPr>
            <a:spLocks noGrp="1"/>
          </p:cNvSpPr>
          <p:nvPr>
            <p:ph idx="1"/>
          </p:nvPr>
        </p:nvSpPr>
        <p:spPr>
          <a:xfrm>
            <a:off x="453080" y="947064"/>
            <a:ext cx="5975603" cy="5519052"/>
          </a:xfrm>
        </p:spPr>
        <p:txBody>
          <a:bodyPr>
            <a:noAutofit/>
          </a:bodyPr>
          <a:lstStyle/>
          <a:p>
            <a:pPr marL="90488" indent="0">
              <a:buNone/>
            </a:pPr>
            <a:r>
              <a:rPr kumimoji="1" lang="ja-JP" altLang="en-US" sz="1800"/>
              <a:t>化学物質や要因の用量反応関係</a:t>
            </a:r>
            <a:r>
              <a:rPr kumimoji="1" lang="en-US" altLang="ja-JP" sz="1800" baseline="30000"/>
              <a:t>※</a:t>
            </a:r>
            <a:r>
              <a:rPr kumimoji="1" lang="ja-JP" altLang="en-US" sz="1800"/>
              <a:t>に、数理モデルを</a:t>
            </a:r>
            <a:br>
              <a:rPr kumimoji="1" lang="en-US" altLang="ja-JP" sz="1800"/>
            </a:br>
            <a:r>
              <a:rPr kumimoji="1" lang="ja-JP" altLang="en-US" sz="1800"/>
              <a:t>当てはめて得られた用量反応曲線を用いた評価方法</a:t>
            </a:r>
            <a:endParaRPr kumimoji="1" lang="en-US" altLang="ja-JP" sz="1800"/>
          </a:p>
          <a:p>
            <a:pPr marL="90488" indent="0">
              <a:buNone/>
            </a:pPr>
            <a:r>
              <a:rPr lang="ja-JP" altLang="en-US" sz="1800"/>
              <a:t>評価結果として得たベンチマークドーズ等を</a:t>
            </a:r>
            <a:br>
              <a:rPr lang="en-US" altLang="ja-JP" sz="1800"/>
            </a:br>
            <a:r>
              <a:rPr lang="en-US" altLang="ja-JP" sz="1800"/>
              <a:t>POD</a:t>
            </a:r>
            <a:r>
              <a:rPr lang="ja-JP" altLang="en-US" sz="1800"/>
              <a:t>として役立てる</a:t>
            </a:r>
            <a:endParaRPr kumimoji="1" lang="en-US" altLang="ja-JP" sz="1800"/>
          </a:p>
          <a:p>
            <a:pPr marL="450850" indent="-260350">
              <a:buNone/>
            </a:pPr>
            <a:r>
              <a:rPr kumimoji="1" lang="en-US" altLang="ja-JP" sz="1500"/>
              <a:t>※</a:t>
            </a:r>
            <a:r>
              <a:rPr kumimoji="1" lang="ja-JP" altLang="en-US" sz="1500"/>
              <a:t> ばく露量とその物質等がもたらす有害影響の発生頻度</a:t>
            </a:r>
            <a:br>
              <a:rPr kumimoji="1" lang="en-US" altLang="ja-JP" sz="1500"/>
            </a:br>
            <a:r>
              <a:rPr kumimoji="1" lang="ja-JP" altLang="en-US" sz="1500"/>
              <a:t>または量との関係</a:t>
            </a:r>
            <a:endParaRPr kumimoji="1" lang="en-US" altLang="ja-JP" sz="1500"/>
          </a:p>
          <a:p>
            <a:pPr marL="450850" indent="-260350">
              <a:buNone/>
            </a:pPr>
            <a:endParaRPr kumimoji="1" lang="en-US" altLang="ja-JP" sz="100"/>
          </a:p>
          <a:p>
            <a:pPr marL="90488" indent="0">
              <a:buNone/>
            </a:pPr>
            <a:r>
              <a:rPr kumimoji="1" lang="en-US" altLang="ja-JP" sz="1600"/>
              <a:t>BMR</a:t>
            </a:r>
            <a:r>
              <a:rPr kumimoji="1" lang="ja-JP" altLang="en-US" sz="1600"/>
              <a:t> </a:t>
            </a:r>
            <a:r>
              <a:rPr kumimoji="1" lang="ja-JP" altLang="en-US" sz="1400"/>
              <a:t>（</a:t>
            </a:r>
            <a:r>
              <a:rPr kumimoji="1" lang="en-US" altLang="ja-JP" sz="1400" u="sng"/>
              <a:t>B</a:t>
            </a:r>
            <a:r>
              <a:rPr kumimoji="1" lang="en-US" altLang="ja-JP" sz="1400"/>
              <a:t>ench</a:t>
            </a:r>
            <a:r>
              <a:rPr kumimoji="1" lang="en-US" altLang="ja-JP" sz="1400" u="sng"/>
              <a:t>m</a:t>
            </a:r>
            <a:r>
              <a:rPr kumimoji="1" lang="en-US" altLang="ja-JP" sz="1400"/>
              <a:t>ark </a:t>
            </a:r>
            <a:r>
              <a:rPr kumimoji="1" lang="en-US" altLang="ja-JP" sz="1400" u="sng"/>
              <a:t>R</a:t>
            </a:r>
            <a:r>
              <a:rPr kumimoji="1" lang="en-US" altLang="ja-JP" sz="1400"/>
              <a:t>esponse</a:t>
            </a:r>
            <a:r>
              <a:rPr kumimoji="1" lang="ja-JP" altLang="en-US" sz="1400"/>
              <a:t>）</a:t>
            </a:r>
            <a:br>
              <a:rPr kumimoji="1" lang="en-US" altLang="ja-JP" sz="1600"/>
            </a:br>
            <a:r>
              <a:rPr kumimoji="1" lang="ja-JP" altLang="en-US" sz="1600"/>
              <a:t>　バックグラウンドに対する一定量の</a:t>
            </a:r>
            <a:r>
              <a:rPr kumimoji="1" lang="ja-JP" altLang="en-US" sz="1400"/>
              <a:t>（検出できる有意な）</a:t>
            </a:r>
            <a:r>
              <a:rPr kumimoji="1" lang="ja-JP" altLang="en-US" sz="1600"/>
              <a:t>変化</a:t>
            </a:r>
            <a:br>
              <a:rPr kumimoji="1" lang="en-US" altLang="ja-JP" sz="1600"/>
            </a:br>
            <a:r>
              <a:rPr kumimoji="1" lang="ja-JP" altLang="en-US" sz="1600"/>
              <a:t>　一般毒性で１０％、発生毒性で５％</a:t>
            </a:r>
            <a:endParaRPr kumimoji="1" lang="en-US" altLang="ja-JP" sz="1600"/>
          </a:p>
          <a:p>
            <a:pPr marL="90488" indent="0">
              <a:buNone/>
            </a:pPr>
            <a:endParaRPr kumimoji="1" lang="en-US" altLang="ja-JP" sz="100" b="1"/>
          </a:p>
          <a:p>
            <a:pPr marL="90488" indent="0">
              <a:buNone/>
            </a:pPr>
            <a:r>
              <a:rPr kumimoji="1" lang="ja-JP" altLang="en-US" sz="1600"/>
              <a:t>ベンチマークドーズ（</a:t>
            </a:r>
            <a:r>
              <a:rPr kumimoji="1" lang="en-US" altLang="ja-JP" sz="1600"/>
              <a:t>BMD</a:t>
            </a:r>
            <a:r>
              <a:rPr kumimoji="1" lang="ja-JP" altLang="en-US" sz="1600"/>
              <a:t>）</a:t>
            </a:r>
            <a:br>
              <a:rPr kumimoji="1" lang="en-US" altLang="ja-JP" sz="1600"/>
            </a:br>
            <a:r>
              <a:rPr kumimoji="1" lang="ja-JP" altLang="en-US" sz="1600"/>
              <a:t> </a:t>
            </a:r>
            <a:r>
              <a:rPr kumimoji="1" lang="ja-JP" altLang="en-US" sz="1400"/>
              <a:t>（</a:t>
            </a:r>
            <a:r>
              <a:rPr kumimoji="1" lang="en-US" altLang="ja-JP" sz="1400" u="sng"/>
              <a:t>B</a:t>
            </a:r>
            <a:r>
              <a:rPr kumimoji="1" lang="en-US" altLang="ja-JP" sz="1400"/>
              <a:t>ench</a:t>
            </a:r>
            <a:r>
              <a:rPr kumimoji="1" lang="en-US" altLang="ja-JP" sz="1400" u="sng"/>
              <a:t>m</a:t>
            </a:r>
            <a:r>
              <a:rPr kumimoji="1" lang="en-US" altLang="ja-JP" sz="1400"/>
              <a:t>ark </a:t>
            </a:r>
            <a:r>
              <a:rPr kumimoji="1" lang="en-US" altLang="ja-JP" sz="1400" u="sng"/>
              <a:t>D</a:t>
            </a:r>
            <a:r>
              <a:rPr kumimoji="1" lang="en-US" altLang="ja-JP" sz="1400"/>
              <a:t>ose</a:t>
            </a:r>
            <a:r>
              <a:rPr kumimoji="1" lang="ja-JP" altLang="en-US" sz="1400"/>
              <a:t>）</a:t>
            </a:r>
            <a:br>
              <a:rPr lang="en-US" altLang="ja-JP" sz="1600"/>
            </a:br>
            <a:r>
              <a:rPr lang="ja-JP" altLang="en-US" sz="1600"/>
              <a:t>　</a:t>
            </a:r>
            <a:r>
              <a:rPr kumimoji="1" lang="ja-JP" altLang="en-US" sz="1600"/>
              <a:t>バックグラウンドに対して一定の変化（</a:t>
            </a:r>
            <a:r>
              <a:rPr kumimoji="1" lang="en-US" altLang="ja-JP" sz="1600"/>
              <a:t>BMR</a:t>
            </a:r>
            <a:r>
              <a:rPr kumimoji="1" lang="ja-JP" altLang="en-US" sz="1600"/>
              <a:t>）が生じる</a:t>
            </a:r>
            <a:r>
              <a:rPr lang="ja-JP" altLang="en-US" sz="1600"/>
              <a:t>用量</a:t>
            </a:r>
            <a:endParaRPr kumimoji="1" lang="en-US" altLang="ja-JP" sz="1600"/>
          </a:p>
        </p:txBody>
      </p:sp>
      <p:sp>
        <p:nvSpPr>
          <p:cNvPr id="4" name="四角形: 角を丸くする 3">
            <a:extLst>
              <a:ext uri="{FF2B5EF4-FFF2-40B4-BE49-F238E27FC236}">
                <a16:creationId xmlns:a16="http://schemas.microsoft.com/office/drawing/2014/main" id="{3C246017-3023-7EFD-4556-AE2A949BEF6F}"/>
              </a:ext>
            </a:extLst>
          </p:cNvPr>
          <p:cNvSpPr/>
          <p:nvPr/>
        </p:nvSpPr>
        <p:spPr>
          <a:xfrm>
            <a:off x="2504143" y="104808"/>
            <a:ext cx="1693751"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en-US" altLang="ja-JP" sz="2000"/>
              <a:t>POD</a:t>
            </a:r>
            <a:endParaRPr kumimoji="1" lang="ja-JP" altLang="en-US" sz="2000"/>
          </a:p>
        </p:txBody>
      </p:sp>
      <p:sp>
        <p:nvSpPr>
          <p:cNvPr id="5" name="フリーフォーム: 図形 4">
            <a:extLst>
              <a:ext uri="{FF2B5EF4-FFF2-40B4-BE49-F238E27FC236}">
                <a16:creationId xmlns:a16="http://schemas.microsoft.com/office/drawing/2014/main" id="{32048507-01E3-630B-1B9D-838D9FB9AE32}"/>
              </a:ext>
            </a:extLst>
          </p:cNvPr>
          <p:cNvSpPr/>
          <p:nvPr/>
        </p:nvSpPr>
        <p:spPr>
          <a:xfrm>
            <a:off x="7368420" y="1668261"/>
            <a:ext cx="3617406" cy="2547046"/>
          </a:xfrm>
          <a:custGeom>
            <a:avLst/>
            <a:gdLst>
              <a:gd name="connsiteX0" fmla="*/ 0 w 3386294"/>
              <a:gd name="connsiteY0" fmla="*/ 0 h 3064747"/>
              <a:gd name="connsiteX1" fmla="*/ 0 w 3386294"/>
              <a:gd name="connsiteY1" fmla="*/ 3064747 h 3064747"/>
              <a:gd name="connsiteX2" fmla="*/ 3386294 w 3386294"/>
              <a:gd name="connsiteY2" fmla="*/ 3064747 h 3064747"/>
            </a:gdLst>
            <a:ahLst/>
            <a:cxnLst>
              <a:cxn ang="0">
                <a:pos x="connsiteX0" y="connsiteY0"/>
              </a:cxn>
              <a:cxn ang="0">
                <a:pos x="connsiteX1" y="connsiteY1"/>
              </a:cxn>
              <a:cxn ang="0">
                <a:pos x="connsiteX2" y="connsiteY2"/>
              </a:cxn>
            </a:cxnLst>
            <a:rect l="l" t="t" r="r" b="b"/>
            <a:pathLst>
              <a:path w="3386294" h="3064747">
                <a:moveTo>
                  <a:pt x="0" y="0"/>
                </a:moveTo>
                <a:lnTo>
                  <a:pt x="0" y="3064747"/>
                </a:lnTo>
                <a:lnTo>
                  <a:pt x="3386294" y="3064747"/>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フリーフォーム: 図形 5">
            <a:extLst>
              <a:ext uri="{FF2B5EF4-FFF2-40B4-BE49-F238E27FC236}">
                <a16:creationId xmlns:a16="http://schemas.microsoft.com/office/drawing/2014/main" id="{F8A75378-FFF0-A555-995C-BEE6BA8B6955}"/>
              </a:ext>
            </a:extLst>
          </p:cNvPr>
          <p:cNvSpPr/>
          <p:nvPr/>
        </p:nvSpPr>
        <p:spPr>
          <a:xfrm>
            <a:off x="7635954" y="2136225"/>
            <a:ext cx="3086945" cy="1743056"/>
          </a:xfrm>
          <a:custGeom>
            <a:avLst/>
            <a:gdLst>
              <a:gd name="connsiteX0" fmla="*/ 0 w 1858945"/>
              <a:gd name="connsiteY0" fmla="*/ 1436915 h 1436915"/>
              <a:gd name="connsiteX1" fmla="*/ 572756 w 1858945"/>
              <a:gd name="connsiteY1" fmla="*/ 1215851 h 1436915"/>
              <a:gd name="connsiteX2" fmla="*/ 1105319 w 1858945"/>
              <a:gd name="connsiteY2" fmla="*/ 482321 h 1436915"/>
              <a:gd name="connsiteX3" fmla="*/ 1416818 w 1858945"/>
              <a:gd name="connsiteY3" fmla="*/ 160774 h 1436915"/>
              <a:gd name="connsiteX4" fmla="*/ 1858945 w 1858945"/>
              <a:gd name="connsiteY4" fmla="*/ 0 h 1436915"/>
              <a:gd name="connsiteX5" fmla="*/ 1858945 w 1858945"/>
              <a:gd name="connsiteY5" fmla="*/ 0 h 1436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58945" h="1436915">
                <a:moveTo>
                  <a:pt x="0" y="1436915"/>
                </a:moveTo>
                <a:cubicBezTo>
                  <a:pt x="194268" y="1405932"/>
                  <a:pt x="388536" y="1374950"/>
                  <a:pt x="572756" y="1215851"/>
                </a:cubicBezTo>
                <a:cubicBezTo>
                  <a:pt x="756976" y="1056752"/>
                  <a:pt x="964642" y="658167"/>
                  <a:pt x="1105319" y="482321"/>
                </a:cubicBezTo>
                <a:cubicBezTo>
                  <a:pt x="1245996" y="306475"/>
                  <a:pt x="1291214" y="241161"/>
                  <a:pt x="1416818" y="160774"/>
                </a:cubicBezTo>
                <a:cubicBezTo>
                  <a:pt x="1542422" y="80387"/>
                  <a:pt x="1858945" y="0"/>
                  <a:pt x="1858945" y="0"/>
                </a:cubicBezTo>
                <a:lnTo>
                  <a:pt x="1858945" y="0"/>
                </a:lnTo>
              </a:path>
            </a:pathLst>
          </a:custGeom>
          <a:noFill/>
          <a:ln w="57150">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リーフォーム: 図形 6">
            <a:extLst>
              <a:ext uri="{FF2B5EF4-FFF2-40B4-BE49-F238E27FC236}">
                <a16:creationId xmlns:a16="http://schemas.microsoft.com/office/drawing/2014/main" id="{E15B556B-4F00-38E3-6B06-93D81F86924F}"/>
              </a:ext>
            </a:extLst>
          </p:cNvPr>
          <p:cNvSpPr/>
          <p:nvPr/>
        </p:nvSpPr>
        <p:spPr>
          <a:xfrm>
            <a:off x="7635954" y="1985436"/>
            <a:ext cx="3086945" cy="1745948"/>
          </a:xfrm>
          <a:custGeom>
            <a:avLst/>
            <a:gdLst>
              <a:gd name="connsiteX0" fmla="*/ 0 w 1858945"/>
              <a:gd name="connsiteY0" fmla="*/ 1436915 h 1436915"/>
              <a:gd name="connsiteX1" fmla="*/ 572756 w 1858945"/>
              <a:gd name="connsiteY1" fmla="*/ 1215851 h 1436915"/>
              <a:gd name="connsiteX2" fmla="*/ 1105319 w 1858945"/>
              <a:gd name="connsiteY2" fmla="*/ 482321 h 1436915"/>
              <a:gd name="connsiteX3" fmla="*/ 1416818 w 1858945"/>
              <a:gd name="connsiteY3" fmla="*/ 160774 h 1436915"/>
              <a:gd name="connsiteX4" fmla="*/ 1858945 w 1858945"/>
              <a:gd name="connsiteY4" fmla="*/ 0 h 1436915"/>
              <a:gd name="connsiteX5" fmla="*/ 1858945 w 1858945"/>
              <a:gd name="connsiteY5" fmla="*/ 0 h 1436915"/>
              <a:gd name="connsiteX0" fmla="*/ 0 w 1858945"/>
              <a:gd name="connsiteY0" fmla="*/ 1436915 h 1436915"/>
              <a:gd name="connsiteX1" fmla="*/ 531049 w 1858945"/>
              <a:gd name="connsiteY1" fmla="*/ 984203 h 1436915"/>
              <a:gd name="connsiteX2" fmla="*/ 1105319 w 1858945"/>
              <a:gd name="connsiteY2" fmla="*/ 482321 h 1436915"/>
              <a:gd name="connsiteX3" fmla="*/ 1416818 w 1858945"/>
              <a:gd name="connsiteY3" fmla="*/ 160774 h 1436915"/>
              <a:gd name="connsiteX4" fmla="*/ 1858945 w 1858945"/>
              <a:gd name="connsiteY4" fmla="*/ 0 h 1436915"/>
              <a:gd name="connsiteX5" fmla="*/ 1858945 w 1858945"/>
              <a:gd name="connsiteY5" fmla="*/ 0 h 1436915"/>
              <a:gd name="connsiteX0" fmla="*/ 0 w 1858945"/>
              <a:gd name="connsiteY0" fmla="*/ 1436974 h 1436974"/>
              <a:gd name="connsiteX1" fmla="*/ 531049 w 1858945"/>
              <a:gd name="connsiteY1" fmla="*/ 984262 h 1436974"/>
              <a:gd name="connsiteX2" fmla="*/ 1105319 w 1858945"/>
              <a:gd name="connsiteY2" fmla="*/ 482380 h 1436974"/>
              <a:gd name="connsiteX3" fmla="*/ 1244031 w 1858945"/>
              <a:gd name="connsiteY3" fmla="*/ 75489 h 1436974"/>
              <a:gd name="connsiteX4" fmla="*/ 1858945 w 1858945"/>
              <a:gd name="connsiteY4" fmla="*/ 59 h 1436974"/>
              <a:gd name="connsiteX5" fmla="*/ 1858945 w 1858945"/>
              <a:gd name="connsiteY5" fmla="*/ 59 h 1436974"/>
              <a:gd name="connsiteX0" fmla="*/ 0 w 1858945"/>
              <a:gd name="connsiteY0" fmla="*/ 1439299 h 1439299"/>
              <a:gd name="connsiteX1" fmla="*/ 531049 w 1858945"/>
              <a:gd name="connsiteY1" fmla="*/ 986587 h 1439299"/>
              <a:gd name="connsiteX2" fmla="*/ 741872 w 1858945"/>
              <a:gd name="connsiteY2" fmla="*/ 594433 h 1439299"/>
              <a:gd name="connsiteX3" fmla="*/ 1244031 w 1858945"/>
              <a:gd name="connsiteY3" fmla="*/ 77814 h 1439299"/>
              <a:gd name="connsiteX4" fmla="*/ 1858945 w 1858945"/>
              <a:gd name="connsiteY4" fmla="*/ 2384 h 1439299"/>
              <a:gd name="connsiteX5" fmla="*/ 1858945 w 1858945"/>
              <a:gd name="connsiteY5" fmla="*/ 2384 h 1439299"/>
              <a:gd name="connsiteX0" fmla="*/ 0 w 1858945"/>
              <a:gd name="connsiteY0" fmla="*/ 1439299 h 1439299"/>
              <a:gd name="connsiteX1" fmla="*/ 495300 w 1858945"/>
              <a:gd name="connsiteY1" fmla="*/ 980491 h 1439299"/>
              <a:gd name="connsiteX2" fmla="*/ 741872 w 1858945"/>
              <a:gd name="connsiteY2" fmla="*/ 594433 h 1439299"/>
              <a:gd name="connsiteX3" fmla="*/ 1244031 w 1858945"/>
              <a:gd name="connsiteY3" fmla="*/ 77814 h 1439299"/>
              <a:gd name="connsiteX4" fmla="*/ 1858945 w 1858945"/>
              <a:gd name="connsiteY4" fmla="*/ 2384 h 1439299"/>
              <a:gd name="connsiteX5" fmla="*/ 1858945 w 1858945"/>
              <a:gd name="connsiteY5" fmla="*/ 2384 h 1439299"/>
              <a:gd name="connsiteX0" fmla="*/ 0 w 1858945"/>
              <a:gd name="connsiteY0" fmla="*/ 1439299 h 1439299"/>
              <a:gd name="connsiteX1" fmla="*/ 741872 w 1858945"/>
              <a:gd name="connsiteY1" fmla="*/ 594433 h 1439299"/>
              <a:gd name="connsiteX2" fmla="*/ 1244031 w 1858945"/>
              <a:gd name="connsiteY2" fmla="*/ 77814 h 1439299"/>
              <a:gd name="connsiteX3" fmla="*/ 1858945 w 1858945"/>
              <a:gd name="connsiteY3" fmla="*/ 2384 h 1439299"/>
              <a:gd name="connsiteX4" fmla="*/ 1858945 w 1858945"/>
              <a:gd name="connsiteY4" fmla="*/ 2384 h 1439299"/>
              <a:gd name="connsiteX0" fmla="*/ 0 w 1858945"/>
              <a:gd name="connsiteY0" fmla="*/ 1439299 h 1439299"/>
              <a:gd name="connsiteX1" fmla="*/ 741872 w 1858945"/>
              <a:gd name="connsiteY1" fmla="*/ 594433 h 1439299"/>
              <a:gd name="connsiteX2" fmla="*/ 1244031 w 1858945"/>
              <a:gd name="connsiteY2" fmla="*/ 77814 h 1439299"/>
              <a:gd name="connsiteX3" fmla="*/ 1858945 w 1858945"/>
              <a:gd name="connsiteY3" fmla="*/ 2384 h 1439299"/>
              <a:gd name="connsiteX4" fmla="*/ 1858945 w 1858945"/>
              <a:gd name="connsiteY4" fmla="*/ 2384 h 1439299"/>
              <a:gd name="connsiteX0" fmla="*/ 0 w 1858945"/>
              <a:gd name="connsiteY0" fmla="*/ 1439299 h 1439299"/>
              <a:gd name="connsiteX1" fmla="*/ 741872 w 1858945"/>
              <a:gd name="connsiteY1" fmla="*/ 594433 h 1439299"/>
              <a:gd name="connsiteX2" fmla="*/ 1244031 w 1858945"/>
              <a:gd name="connsiteY2" fmla="*/ 77814 h 1439299"/>
              <a:gd name="connsiteX3" fmla="*/ 1858945 w 1858945"/>
              <a:gd name="connsiteY3" fmla="*/ 2384 h 1439299"/>
              <a:gd name="connsiteX4" fmla="*/ 1858945 w 1858945"/>
              <a:gd name="connsiteY4" fmla="*/ 2384 h 1439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58945" h="1439299">
                <a:moveTo>
                  <a:pt x="0" y="1439299"/>
                </a:moveTo>
                <a:cubicBezTo>
                  <a:pt x="375009" y="1312053"/>
                  <a:pt x="546450" y="864019"/>
                  <a:pt x="741872" y="594433"/>
                </a:cubicBezTo>
                <a:cubicBezTo>
                  <a:pt x="937294" y="324847"/>
                  <a:pt x="1057852" y="176489"/>
                  <a:pt x="1244031" y="77814"/>
                </a:cubicBezTo>
                <a:cubicBezTo>
                  <a:pt x="1430210" y="-20861"/>
                  <a:pt x="1858945" y="2384"/>
                  <a:pt x="1858945" y="2384"/>
                </a:cubicBezTo>
                <a:lnTo>
                  <a:pt x="1858945" y="2384"/>
                </a:lnTo>
              </a:path>
            </a:pathLst>
          </a:custGeom>
          <a:noFill/>
          <a:ln>
            <a:solidFill>
              <a:srgbClr val="FF80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図形 7">
            <a:extLst>
              <a:ext uri="{FF2B5EF4-FFF2-40B4-BE49-F238E27FC236}">
                <a16:creationId xmlns:a16="http://schemas.microsoft.com/office/drawing/2014/main" id="{47F2D1EE-6BB2-C384-8AEB-6FD667FCFE9F}"/>
              </a:ext>
            </a:extLst>
          </p:cNvPr>
          <p:cNvSpPr/>
          <p:nvPr/>
        </p:nvSpPr>
        <p:spPr>
          <a:xfrm>
            <a:off x="7626060" y="2328245"/>
            <a:ext cx="3106733" cy="1730852"/>
          </a:xfrm>
          <a:custGeom>
            <a:avLst/>
            <a:gdLst>
              <a:gd name="connsiteX0" fmla="*/ 0 w 1914144"/>
              <a:gd name="connsiteY0" fmla="*/ 1426464 h 1426855"/>
              <a:gd name="connsiteX1" fmla="*/ 365760 w 1914144"/>
              <a:gd name="connsiteY1" fmla="*/ 1402080 h 1426855"/>
              <a:gd name="connsiteX2" fmla="*/ 774192 w 1914144"/>
              <a:gd name="connsiteY2" fmla="*/ 1267968 h 1426855"/>
              <a:gd name="connsiteX3" fmla="*/ 1133856 w 1914144"/>
              <a:gd name="connsiteY3" fmla="*/ 847344 h 1426855"/>
              <a:gd name="connsiteX4" fmla="*/ 1450848 w 1914144"/>
              <a:gd name="connsiteY4" fmla="*/ 377952 h 1426855"/>
              <a:gd name="connsiteX5" fmla="*/ 1682496 w 1914144"/>
              <a:gd name="connsiteY5" fmla="*/ 158496 h 1426855"/>
              <a:gd name="connsiteX6" fmla="*/ 1914144 w 1914144"/>
              <a:gd name="connsiteY6" fmla="*/ 0 h 1426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14144" h="1426855">
                <a:moveTo>
                  <a:pt x="0" y="1426464"/>
                </a:moveTo>
                <a:cubicBezTo>
                  <a:pt x="118364" y="1427480"/>
                  <a:pt x="236728" y="1428496"/>
                  <a:pt x="365760" y="1402080"/>
                </a:cubicBezTo>
                <a:cubicBezTo>
                  <a:pt x="494792" y="1375664"/>
                  <a:pt x="646176" y="1360424"/>
                  <a:pt x="774192" y="1267968"/>
                </a:cubicBezTo>
                <a:cubicBezTo>
                  <a:pt x="902208" y="1175512"/>
                  <a:pt x="1021080" y="995680"/>
                  <a:pt x="1133856" y="847344"/>
                </a:cubicBezTo>
                <a:cubicBezTo>
                  <a:pt x="1246632" y="699008"/>
                  <a:pt x="1359408" y="492760"/>
                  <a:pt x="1450848" y="377952"/>
                </a:cubicBezTo>
                <a:cubicBezTo>
                  <a:pt x="1542288" y="263144"/>
                  <a:pt x="1605280" y="221488"/>
                  <a:pt x="1682496" y="158496"/>
                </a:cubicBezTo>
                <a:cubicBezTo>
                  <a:pt x="1759712" y="95504"/>
                  <a:pt x="1836928" y="47752"/>
                  <a:pt x="1914144" y="0"/>
                </a:cubicBezTo>
              </a:path>
            </a:pathLst>
          </a:custGeom>
          <a:noFill/>
          <a:ln>
            <a:solidFill>
              <a:srgbClr val="59A2C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a:extLst>
              <a:ext uri="{FF2B5EF4-FFF2-40B4-BE49-F238E27FC236}">
                <a16:creationId xmlns:a16="http://schemas.microsoft.com/office/drawing/2014/main" id="{0FF3E3B9-E46E-EBDD-4DFF-8B99F298E5F3}"/>
              </a:ext>
            </a:extLst>
          </p:cNvPr>
          <p:cNvSpPr txBox="1">
            <a:spLocks/>
          </p:cNvSpPr>
          <p:nvPr/>
        </p:nvSpPr>
        <p:spPr>
          <a:xfrm>
            <a:off x="10007837" y="4228298"/>
            <a:ext cx="1082881" cy="49078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600"/>
              <a:t>投与用量</a:t>
            </a:r>
          </a:p>
        </p:txBody>
      </p:sp>
      <p:sp>
        <p:nvSpPr>
          <p:cNvPr id="10" name="タイトル 1">
            <a:extLst>
              <a:ext uri="{FF2B5EF4-FFF2-40B4-BE49-F238E27FC236}">
                <a16:creationId xmlns:a16="http://schemas.microsoft.com/office/drawing/2014/main" id="{FE27499C-2741-7347-F35E-818B2C8CE9AF}"/>
              </a:ext>
            </a:extLst>
          </p:cNvPr>
          <p:cNvSpPr txBox="1">
            <a:spLocks/>
          </p:cNvSpPr>
          <p:nvPr/>
        </p:nvSpPr>
        <p:spPr>
          <a:xfrm>
            <a:off x="6366324" y="1769045"/>
            <a:ext cx="1007598" cy="734564"/>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600"/>
              <a:t>反応</a:t>
            </a:r>
            <a:endParaRPr lang="en-US" altLang="ja-JP" sz="1600"/>
          </a:p>
          <a:p>
            <a:br>
              <a:rPr lang="en-US" altLang="ja-JP" sz="500"/>
            </a:br>
            <a:r>
              <a:rPr lang="ja-JP" altLang="en-US" sz="1200"/>
              <a:t>影響・毒性</a:t>
            </a:r>
          </a:p>
        </p:txBody>
      </p:sp>
      <p:sp>
        <p:nvSpPr>
          <p:cNvPr id="11" name="タイトル 1">
            <a:extLst>
              <a:ext uri="{FF2B5EF4-FFF2-40B4-BE49-F238E27FC236}">
                <a16:creationId xmlns:a16="http://schemas.microsoft.com/office/drawing/2014/main" id="{B659F89D-A160-F47D-9907-836253AD5D13}"/>
              </a:ext>
            </a:extLst>
          </p:cNvPr>
          <p:cNvSpPr txBox="1">
            <a:spLocks/>
          </p:cNvSpPr>
          <p:nvPr/>
        </p:nvSpPr>
        <p:spPr>
          <a:xfrm>
            <a:off x="8263088" y="4988845"/>
            <a:ext cx="1466039" cy="490783"/>
          </a:xfrm>
          <a:prstGeom prst="rect">
            <a:avLst/>
          </a:prstGeom>
        </p:spPr>
        <p:txBody>
          <a:bodyPr vert="horz" wrap="none"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400"/>
              <a:t>ベンチマークドーズ</a:t>
            </a:r>
            <a:endParaRPr lang="en-US" altLang="ja-JP" sz="1400"/>
          </a:p>
          <a:p>
            <a:endParaRPr lang="en-US" altLang="ja-JP" sz="400"/>
          </a:p>
          <a:p>
            <a:r>
              <a:rPr lang="ja-JP" altLang="en-US" sz="1200"/>
              <a:t>（</a:t>
            </a:r>
            <a:r>
              <a:rPr lang="en-US" altLang="ja-JP" sz="1200"/>
              <a:t>BMD</a:t>
            </a:r>
            <a:r>
              <a:rPr lang="en-US" altLang="ja-JP" sz="1200" baseline="-25000"/>
              <a:t>10</a:t>
            </a:r>
            <a:r>
              <a:rPr lang="ja-JP" altLang="en-US" sz="1200"/>
              <a:t>または</a:t>
            </a:r>
            <a:r>
              <a:rPr lang="en-US" altLang="ja-JP" sz="1200"/>
              <a:t>BMD</a:t>
            </a:r>
            <a:r>
              <a:rPr lang="en-US" altLang="ja-JP" sz="1200" baseline="-25000"/>
              <a:t>5</a:t>
            </a:r>
            <a:r>
              <a:rPr lang="ja-JP" altLang="en-US" sz="1200"/>
              <a:t>）</a:t>
            </a:r>
          </a:p>
        </p:txBody>
      </p:sp>
      <p:cxnSp>
        <p:nvCxnSpPr>
          <p:cNvPr id="12" name="直線コネクタ 11">
            <a:extLst>
              <a:ext uri="{FF2B5EF4-FFF2-40B4-BE49-F238E27FC236}">
                <a16:creationId xmlns:a16="http://schemas.microsoft.com/office/drawing/2014/main" id="{F71F5287-1B0F-3A12-B916-3021638640DA}"/>
              </a:ext>
            </a:extLst>
          </p:cNvPr>
          <p:cNvCxnSpPr/>
          <p:nvPr/>
        </p:nvCxnSpPr>
        <p:spPr>
          <a:xfrm>
            <a:off x="7238103" y="3357669"/>
            <a:ext cx="260633" cy="0"/>
          </a:xfrm>
          <a:prstGeom prst="line">
            <a:avLst/>
          </a:prstGeom>
          <a:noFill/>
        </p:spPr>
        <p:style>
          <a:lnRef idx="2">
            <a:schemeClr val="accent1">
              <a:shade val="15000"/>
            </a:schemeClr>
          </a:lnRef>
          <a:fillRef idx="1">
            <a:schemeClr val="accent1"/>
          </a:fillRef>
          <a:effectRef idx="0">
            <a:schemeClr val="accent1"/>
          </a:effectRef>
          <a:fontRef idx="minor">
            <a:schemeClr val="lt1"/>
          </a:fontRef>
        </p:style>
      </p:cxnSp>
      <p:sp>
        <p:nvSpPr>
          <p:cNvPr id="14" name="二等辺三角形 13">
            <a:extLst>
              <a:ext uri="{FF2B5EF4-FFF2-40B4-BE49-F238E27FC236}">
                <a16:creationId xmlns:a16="http://schemas.microsoft.com/office/drawing/2014/main" id="{7CEF450D-2481-97AE-AA34-126502178DFC}"/>
              </a:ext>
            </a:extLst>
          </p:cNvPr>
          <p:cNvSpPr/>
          <p:nvPr/>
        </p:nvSpPr>
        <p:spPr>
          <a:xfrm rot="12644599">
            <a:off x="9890281" y="1599511"/>
            <a:ext cx="394934" cy="797734"/>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488631E9-7A5E-7281-FD33-1DAB9273F86C}"/>
              </a:ext>
            </a:extLst>
          </p:cNvPr>
          <p:cNvSpPr/>
          <p:nvPr/>
        </p:nvSpPr>
        <p:spPr>
          <a:xfrm>
            <a:off x="8698252" y="1000065"/>
            <a:ext cx="2399829" cy="872860"/>
          </a:xfrm>
          <a:prstGeom prst="roundRect">
            <a:avLst/>
          </a:prstGeom>
          <a:solidFill>
            <a:schemeClr val="bg1">
              <a:lumMod val="95000"/>
            </a:schemeClr>
          </a:solid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a:solidFill>
                  <a:schemeClr val="tx1">
                    <a:lumMod val="65000"/>
                    <a:lumOff val="35000"/>
                  </a:schemeClr>
                </a:solidFill>
              </a:rPr>
              <a:t>動物試験等の用量反応データに</a:t>
            </a:r>
            <a:br>
              <a:rPr kumimoji="1" lang="en-US" altLang="ja-JP" sz="1200">
                <a:solidFill>
                  <a:schemeClr val="tx1">
                    <a:lumMod val="65000"/>
                    <a:lumOff val="35000"/>
                  </a:schemeClr>
                </a:solidFill>
              </a:rPr>
            </a:br>
            <a:r>
              <a:rPr kumimoji="1" lang="ja-JP" altLang="en-US" sz="1200">
                <a:solidFill>
                  <a:schemeClr val="tx1">
                    <a:lumMod val="65000"/>
                    <a:lumOff val="35000"/>
                  </a:schemeClr>
                </a:solidFill>
              </a:rPr>
              <a:t>数理モデルを当てはめて</a:t>
            </a:r>
            <a:br>
              <a:rPr kumimoji="1" lang="en-US" altLang="ja-JP" sz="1200">
                <a:solidFill>
                  <a:schemeClr val="tx1">
                    <a:lumMod val="65000"/>
                    <a:lumOff val="35000"/>
                  </a:schemeClr>
                </a:solidFill>
              </a:rPr>
            </a:br>
            <a:r>
              <a:rPr kumimoji="1" lang="ja-JP" altLang="en-US" sz="1200">
                <a:solidFill>
                  <a:schemeClr val="tx1">
                    <a:lumMod val="65000"/>
                    <a:lumOff val="35000"/>
                  </a:schemeClr>
                </a:solidFill>
              </a:rPr>
              <a:t>得られた用量反応曲線</a:t>
            </a:r>
          </a:p>
        </p:txBody>
      </p:sp>
      <p:sp>
        <p:nvSpPr>
          <p:cNvPr id="16" name="フリーフォーム: 図形 15">
            <a:extLst>
              <a:ext uri="{FF2B5EF4-FFF2-40B4-BE49-F238E27FC236}">
                <a16:creationId xmlns:a16="http://schemas.microsoft.com/office/drawing/2014/main" id="{DCBDF216-4B44-148F-C5B5-CB3E2F2E96B9}"/>
              </a:ext>
            </a:extLst>
          </p:cNvPr>
          <p:cNvSpPr/>
          <p:nvPr/>
        </p:nvSpPr>
        <p:spPr>
          <a:xfrm flipH="1" flipV="1">
            <a:off x="7498735" y="3363825"/>
            <a:ext cx="1404791" cy="854254"/>
          </a:xfrm>
          <a:custGeom>
            <a:avLst/>
            <a:gdLst>
              <a:gd name="connsiteX0" fmla="*/ 0 w 3386294"/>
              <a:gd name="connsiteY0" fmla="*/ 0 h 3064747"/>
              <a:gd name="connsiteX1" fmla="*/ 0 w 3386294"/>
              <a:gd name="connsiteY1" fmla="*/ 3064747 h 3064747"/>
              <a:gd name="connsiteX2" fmla="*/ 3386294 w 3386294"/>
              <a:gd name="connsiteY2" fmla="*/ 3064747 h 3064747"/>
            </a:gdLst>
            <a:ahLst/>
            <a:cxnLst>
              <a:cxn ang="0">
                <a:pos x="connsiteX0" y="connsiteY0"/>
              </a:cxn>
              <a:cxn ang="0">
                <a:pos x="connsiteX1" y="connsiteY1"/>
              </a:cxn>
              <a:cxn ang="0">
                <a:pos x="connsiteX2" y="connsiteY2"/>
              </a:cxn>
            </a:cxnLst>
            <a:rect l="l" t="t" r="r" b="b"/>
            <a:pathLst>
              <a:path w="3386294" h="3064747">
                <a:moveTo>
                  <a:pt x="0" y="0"/>
                </a:moveTo>
                <a:lnTo>
                  <a:pt x="0" y="3064747"/>
                </a:lnTo>
                <a:lnTo>
                  <a:pt x="3386294" y="3064747"/>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タイトル 1">
            <a:extLst>
              <a:ext uri="{FF2B5EF4-FFF2-40B4-BE49-F238E27FC236}">
                <a16:creationId xmlns:a16="http://schemas.microsoft.com/office/drawing/2014/main" id="{4D879A0D-1163-9DEC-7670-7E084A9FDD1C}"/>
              </a:ext>
            </a:extLst>
          </p:cNvPr>
          <p:cNvSpPr txBox="1">
            <a:spLocks/>
          </p:cNvSpPr>
          <p:nvPr/>
        </p:nvSpPr>
        <p:spPr>
          <a:xfrm>
            <a:off x="8365977" y="4257925"/>
            <a:ext cx="1082881" cy="49078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sz="2000" b="1"/>
              <a:t>BMD</a:t>
            </a:r>
            <a:endParaRPr lang="ja-JP" altLang="en-US" sz="2000" b="1"/>
          </a:p>
        </p:txBody>
      </p:sp>
      <p:sp>
        <p:nvSpPr>
          <p:cNvPr id="19" name="楕円 18">
            <a:extLst>
              <a:ext uri="{FF2B5EF4-FFF2-40B4-BE49-F238E27FC236}">
                <a16:creationId xmlns:a16="http://schemas.microsoft.com/office/drawing/2014/main" id="{02E72110-22E3-538F-B853-D458C5A90FF4}"/>
              </a:ext>
            </a:extLst>
          </p:cNvPr>
          <p:cNvSpPr/>
          <p:nvPr/>
        </p:nvSpPr>
        <p:spPr>
          <a:xfrm>
            <a:off x="8823114" y="3262324"/>
            <a:ext cx="172993" cy="172993"/>
          </a:xfrm>
          <a:prstGeom prst="ellipse">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7" name="四角形: 角を丸くする 26">
            <a:extLst>
              <a:ext uri="{FF2B5EF4-FFF2-40B4-BE49-F238E27FC236}">
                <a16:creationId xmlns:a16="http://schemas.microsoft.com/office/drawing/2014/main" id="{3DC2430D-EEB2-FB83-06F7-40C60339D296}"/>
              </a:ext>
            </a:extLst>
          </p:cNvPr>
          <p:cNvSpPr/>
          <p:nvPr/>
        </p:nvSpPr>
        <p:spPr>
          <a:xfrm>
            <a:off x="8091593" y="4911358"/>
            <a:ext cx="1809028" cy="649598"/>
          </a:xfrm>
          <a:prstGeom prst="roundRect">
            <a:avLst/>
          </a:prstGeom>
          <a:no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lumMod val="65000"/>
                  <a:lumOff val="35000"/>
                </a:schemeClr>
              </a:solidFill>
            </a:endParaRPr>
          </a:p>
        </p:txBody>
      </p:sp>
      <p:sp>
        <p:nvSpPr>
          <p:cNvPr id="28" name="二等辺三角形 27">
            <a:extLst>
              <a:ext uri="{FF2B5EF4-FFF2-40B4-BE49-F238E27FC236}">
                <a16:creationId xmlns:a16="http://schemas.microsoft.com/office/drawing/2014/main" id="{32037C53-84E9-E5D9-57E8-192C985C8BCD}"/>
              </a:ext>
            </a:extLst>
          </p:cNvPr>
          <p:cNvSpPr/>
          <p:nvPr/>
        </p:nvSpPr>
        <p:spPr>
          <a:xfrm rot="44599">
            <a:off x="8837832" y="4719796"/>
            <a:ext cx="245982" cy="185073"/>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二等辺三角形 30">
            <a:extLst>
              <a:ext uri="{FF2B5EF4-FFF2-40B4-BE49-F238E27FC236}">
                <a16:creationId xmlns:a16="http://schemas.microsoft.com/office/drawing/2014/main" id="{C30FFE92-3AA9-8FEB-A9DA-CF7504306AC1}"/>
              </a:ext>
            </a:extLst>
          </p:cNvPr>
          <p:cNvSpPr/>
          <p:nvPr/>
        </p:nvSpPr>
        <p:spPr>
          <a:xfrm rot="18158615">
            <a:off x="9593523" y="3209801"/>
            <a:ext cx="284358" cy="604794"/>
          </a:xfrm>
          <a:prstGeom prst="triangle">
            <a:avLst/>
          </a:prstGeom>
          <a:solidFill>
            <a:srgbClr val="59A2C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四角形: 角を丸くする 31">
            <a:extLst>
              <a:ext uri="{FF2B5EF4-FFF2-40B4-BE49-F238E27FC236}">
                <a16:creationId xmlns:a16="http://schemas.microsoft.com/office/drawing/2014/main" id="{3F3E6116-201E-F24C-7C6D-FCD7954080CD}"/>
              </a:ext>
            </a:extLst>
          </p:cNvPr>
          <p:cNvSpPr/>
          <p:nvPr/>
        </p:nvSpPr>
        <p:spPr>
          <a:xfrm>
            <a:off x="9807752" y="3294125"/>
            <a:ext cx="1007598" cy="559712"/>
          </a:xfrm>
          <a:prstGeom prst="roundRect">
            <a:avLst/>
          </a:prstGeom>
          <a:solidFill>
            <a:schemeClr val="bg1"/>
          </a:solidFill>
          <a:ln>
            <a:solidFill>
              <a:srgbClr val="59A2C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200">
                <a:solidFill>
                  <a:schemeClr val="tx1">
                    <a:lumMod val="65000"/>
                    <a:lumOff val="35000"/>
                  </a:schemeClr>
                </a:solidFill>
              </a:rPr>
              <a:t>95%</a:t>
            </a:r>
            <a:r>
              <a:rPr lang="ja-JP" altLang="en-US" sz="1200">
                <a:solidFill>
                  <a:schemeClr val="tx1">
                    <a:lumMod val="65000"/>
                    <a:lumOff val="35000"/>
                  </a:schemeClr>
                </a:solidFill>
              </a:rPr>
              <a:t>信頼下限曲線</a:t>
            </a:r>
            <a:endParaRPr kumimoji="1" lang="ja-JP" altLang="en-US" sz="1200">
              <a:solidFill>
                <a:schemeClr val="tx1">
                  <a:lumMod val="65000"/>
                  <a:lumOff val="35000"/>
                </a:schemeClr>
              </a:solidFill>
            </a:endParaRPr>
          </a:p>
        </p:txBody>
      </p:sp>
      <p:sp>
        <p:nvSpPr>
          <p:cNvPr id="33" name="二等辺三角形 32">
            <a:extLst>
              <a:ext uri="{FF2B5EF4-FFF2-40B4-BE49-F238E27FC236}">
                <a16:creationId xmlns:a16="http://schemas.microsoft.com/office/drawing/2014/main" id="{5580CAEF-A67A-9F23-7D6A-9536C0735562}"/>
              </a:ext>
            </a:extLst>
          </p:cNvPr>
          <p:cNvSpPr/>
          <p:nvPr/>
        </p:nvSpPr>
        <p:spPr>
          <a:xfrm rot="8165535">
            <a:off x="8356128" y="2359347"/>
            <a:ext cx="284358" cy="604794"/>
          </a:xfrm>
          <a:prstGeom prst="triangle">
            <a:avLst/>
          </a:prstGeom>
          <a:solidFill>
            <a:srgbClr val="FF80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四角形: 角を丸くする 33">
            <a:extLst>
              <a:ext uri="{FF2B5EF4-FFF2-40B4-BE49-F238E27FC236}">
                <a16:creationId xmlns:a16="http://schemas.microsoft.com/office/drawing/2014/main" id="{3CA422AE-BCC2-DAD1-BDAC-56C072D386F2}"/>
              </a:ext>
            </a:extLst>
          </p:cNvPr>
          <p:cNvSpPr/>
          <p:nvPr/>
        </p:nvSpPr>
        <p:spPr>
          <a:xfrm>
            <a:off x="7690654" y="2001287"/>
            <a:ext cx="1007598" cy="559712"/>
          </a:xfrm>
          <a:prstGeom prst="roundRect">
            <a:avLst/>
          </a:prstGeom>
          <a:solidFill>
            <a:schemeClr val="bg1"/>
          </a:solidFill>
          <a:ln>
            <a:solidFill>
              <a:srgbClr val="FF80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200">
                <a:solidFill>
                  <a:schemeClr val="tx1">
                    <a:lumMod val="65000"/>
                    <a:lumOff val="35000"/>
                  </a:schemeClr>
                </a:solidFill>
              </a:rPr>
              <a:t>95%</a:t>
            </a:r>
            <a:r>
              <a:rPr lang="ja-JP" altLang="en-US" sz="1200">
                <a:solidFill>
                  <a:schemeClr val="tx1">
                    <a:lumMod val="65000"/>
                    <a:lumOff val="35000"/>
                  </a:schemeClr>
                </a:solidFill>
              </a:rPr>
              <a:t>信頼上限曲線</a:t>
            </a:r>
            <a:endParaRPr kumimoji="1" lang="ja-JP" altLang="en-US" sz="1200">
              <a:solidFill>
                <a:schemeClr val="tx1">
                  <a:lumMod val="65000"/>
                  <a:lumOff val="35000"/>
                </a:schemeClr>
              </a:solidFill>
            </a:endParaRPr>
          </a:p>
        </p:txBody>
      </p:sp>
      <p:grpSp>
        <p:nvGrpSpPr>
          <p:cNvPr id="47" name="グループ化 46">
            <a:extLst>
              <a:ext uri="{FF2B5EF4-FFF2-40B4-BE49-F238E27FC236}">
                <a16:creationId xmlns:a16="http://schemas.microsoft.com/office/drawing/2014/main" id="{1E158E73-DB1F-1C80-34D7-184B202DCFB5}"/>
              </a:ext>
            </a:extLst>
          </p:cNvPr>
          <p:cNvGrpSpPr/>
          <p:nvPr/>
        </p:nvGrpSpPr>
        <p:grpSpPr>
          <a:xfrm>
            <a:off x="6059496" y="3627563"/>
            <a:ext cx="1422270" cy="800243"/>
            <a:chOff x="6111209" y="3527204"/>
            <a:chExt cx="1422270" cy="800243"/>
          </a:xfrm>
        </p:grpSpPr>
        <p:sp>
          <p:nvSpPr>
            <p:cNvPr id="13" name="タイトル 1">
              <a:extLst>
                <a:ext uri="{FF2B5EF4-FFF2-40B4-BE49-F238E27FC236}">
                  <a16:creationId xmlns:a16="http://schemas.microsoft.com/office/drawing/2014/main" id="{B891C3F1-46C8-4F74-A267-BFD525A1AF43}"/>
                </a:ext>
              </a:extLst>
            </p:cNvPr>
            <p:cNvSpPr txBox="1">
              <a:spLocks/>
            </p:cNvSpPr>
            <p:nvPr/>
          </p:nvSpPr>
          <p:spPr>
            <a:xfrm>
              <a:off x="6645634" y="3836664"/>
              <a:ext cx="887845" cy="49078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pPr algn="l"/>
              <a:r>
                <a:rPr lang="ja-JP" altLang="en-US" sz="1600"/>
                <a:t>１０</a:t>
              </a:r>
              <a:r>
                <a:rPr lang="ja-JP" altLang="en-US" sz="1100"/>
                <a:t> </a:t>
              </a:r>
              <a:r>
                <a:rPr lang="ja-JP" altLang="en-US" sz="1600"/>
                <a:t>％</a:t>
              </a:r>
              <a:endParaRPr lang="en-US" altLang="ja-JP" sz="1600"/>
            </a:p>
            <a:p>
              <a:pPr algn="l"/>
              <a:endParaRPr lang="en-US" altLang="ja-JP" sz="1600"/>
            </a:p>
            <a:p>
              <a:pPr algn="l"/>
              <a:r>
                <a:rPr lang="ja-JP" altLang="en-US" sz="1600"/>
                <a:t>５</a:t>
              </a:r>
              <a:r>
                <a:rPr lang="ja-JP" altLang="en-US" sz="1050"/>
                <a:t> </a:t>
              </a:r>
              <a:r>
                <a:rPr lang="ja-JP" altLang="en-US" sz="1600"/>
                <a:t>％</a:t>
              </a:r>
            </a:p>
          </p:txBody>
        </p:sp>
        <p:sp>
          <p:nvSpPr>
            <p:cNvPr id="39" name="テキスト ボックス 38">
              <a:extLst>
                <a:ext uri="{FF2B5EF4-FFF2-40B4-BE49-F238E27FC236}">
                  <a16:creationId xmlns:a16="http://schemas.microsoft.com/office/drawing/2014/main" id="{08A99B79-C35A-1E3D-BD85-2677E704E5C0}"/>
                </a:ext>
              </a:extLst>
            </p:cNvPr>
            <p:cNvSpPr txBox="1"/>
            <p:nvPr/>
          </p:nvSpPr>
          <p:spPr>
            <a:xfrm>
              <a:off x="6111209" y="3527204"/>
              <a:ext cx="1092152" cy="707886"/>
            </a:xfrm>
            <a:prstGeom prst="rect">
              <a:avLst/>
            </a:prstGeom>
            <a:noFill/>
          </p:spPr>
          <p:txBody>
            <a:bodyPr wrap="square">
              <a:spAutoFit/>
            </a:bodyPr>
            <a:lstStyle/>
            <a:p>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一般毒性で</a:t>
              </a:r>
              <a:endPar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endParaRPr>
            </a:p>
            <a:p>
              <a:endParaRPr kumimoji="1" lang="en-US" altLang="ja-JP" sz="1600" b="0" i="0" u="none" strike="noStrike" kern="1200" cap="none" spc="0" normalizeH="0" baseline="0" noProof="0">
                <a:ln>
                  <a:noFill/>
                </a:ln>
                <a:solidFill>
                  <a:prstClr val="black"/>
                </a:solidFill>
                <a:effectLst/>
                <a:uLnTx/>
                <a:uFillTx/>
                <a:latin typeface="BIZ UDPゴシック"/>
                <a:ea typeface="BIZ UDPゴシック"/>
                <a:cs typeface="+mn-cs"/>
              </a:endParaRPr>
            </a:p>
            <a:p>
              <a:r>
                <a:rPr lang="ja-JP" altLang="en-US" sz="1200"/>
                <a:t>発生毒性で　</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 </a:t>
              </a:r>
              <a:endParaRPr lang="ja-JP" altLang="en-US"/>
            </a:p>
          </p:txBody>
        </p:sp>
      </p:grpSp>
      <p:sp>
        <p:nvSpPr>
          <p:cNvPr id="40" name="フリーフォーム: 図形 39">
            <a:extLst>
              <a:ext uri="{FF2B5EF4-FFF2-40B4-BE49-F238E27FC236}">
                <a16:creationId xmlns:a16="http://schemas.microsoft.com/office/drawing/2014/main" id="{99E8005D-97DF-9AC4-44F5-F6F53AD5EE7E}"/>
              </a:ext>
            </a:extLst>
          </p:cNvPr>
          <p:cNvSpPr/>
          <p:nvPr/>
        </p:nvSpPr>
        <p:spPr>
          <a:xfrm flipH="1" flipV="1">
            <a:off x="7358526" y="3884345"/>
            <a:ext cx="277427" cy="346409"/>
          </a:xfrm>
          <a:custGeom>
            <a:avLst/>
            <a:gdLst>
              <a:gd name="connsiteX0" fmla="*/ 0 w 3386294"/>
              <a:gd name="connsiteY0" fmla="*/ 0 h 3064747"/>
              <a:gd name="connsiteX1" fmla="*/ 0 w 3386294"/>
              <a:gd name="connsiteY1" fmla="*/ 3064747 h 3064747"/>
              <a:gd name="connsiteX2" fmla="*/ 3386294 w 3386294"/>
              <a:gd name="connsiteY2" fmla="*/ 3064747 h 3064747"/>
            </a:gdLst>
            <a:ahLst/>
            <a:cxnLst>
              <a:cxn ang="0">
                <a:pos x="connsiteX0" y="connsiteY0"/>
              </a:cxn>
              <a:cxn ang="0">
                <a:pos x="connsiteX1" y="connsiteY1"/>
              </a:cxn>
              <a:cxn ang="0">
                <a:pos x="connsiteX2" y="connsiteY2"/>
              </a:cxn>
            </a:cxnLst>
            <a:rect l="l" t="t" r="r" b="b"/>
            <a:pathLst>
              <a:path w="3386294" h="3064747">
                <a:moveTo>
                  <a:pt x="0" y="0"/>
                </a:moveTo>
                <a:lnTo>
                  <a:pt x="0" y="3064747"/>
                </a:lnTo>
                <a:lnTo>
                  <a:pt x="3386294" y="3064747"/>
                </a:ln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1" name="タイトル 1">
            <a:extLst>
              <a:ext uri="{FF2B5EF4-FFF2-40B4-BE49-F238E27FC236}">
                <a16:creationId xmlns:a16="http://schemas.microsoft.com/office/drawing/2014/main" id="{7C047D77-5DB1-F2E9-0D46-5A409A5A8893}"/>
              </a:ext>
            </a:extLst>
          </p:cNvPr>
          <p:cNvSpPr txBox="1">
            <a:spLocks/>
          </p:cNvSpPr>
          <p:nvPr/>
        </p:nvSpPr>
        <p:spPr>
          <a:xfrm>
            <a:off x="7347883" y="4145976"/>
            <a:ext cx="611259" cy="49078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sz="1600"/>
              <a:t>0</a:t>
            </a:r>
            <a:endParaRPr lang="ja-JP" altLang="en-US" sz="1600"/>
          </a:p>
        </p:txBody>
      </p:sp>
      <p:sp>
        <p:nvSpPr>
          <p:cNvPr id="44" name="タイトル 1">
            <a:extLst>
              <a:ext uri="{FF2B5EF4-FFF2-40B4-BE49-F238E27FC236}">
                <a16:creationId xmlns:a16="http://schemas.microsoft.com/office/drawing/2014/main" id="{D241B706-C590-952D-8A13-A3021A7A124A}"/>
              </a:ext>
            </a:extLst>
          </p:cNvPr>
          <p:cNvSpPr txBox="1">
            <a:spLocks/>
          </p:cNvSpPr>
          <p:nvPr/>
        </p:nvSpPr>
        <p:spPr>
          <a:xfrm>
            <a:off x="6091378" y="3112277"/>
            <a:ext cx="1082881" cy="49078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en-US" altLang="ja-JP" sz="2000" b="1"/>
              <a:t>BMR</a:t>
            </a:r>
            <a:endParaRPr lang="ja-JP" altLang="en-US" sz="2000" b="1"/>
          </a:p>
        </p:txBody>
      </p:sp>
      <p:sp>
        <p:nvSpPr>
          <p:cNvPr id="45" name="左中かっこ 44">
            <a:extLst>
              <a:ext uri="{FF2B5EF4-FFF2-40B4-BE49-F238E27FC236}">
                <a16:creationId xmlns:a16="http://schemas.microsoft.com/office/drawing/2014/main" id="{3C04768C-751F-6785-019C-3CB9E04400EE}"/>
              </a:ext>
            </a:extLst>
          </p:cNvPr>
          <p:cNvSpPr/>
          <p:nvPr/>
        </p:nvSpPr>
        <p:spPr>
          <a:xfrm flipH="1">
            <a:off x="10825373" y="1962777"/>
            <a:ext cx="159557" cy="382501"/>
          </a:xfrm>
          <a:prstGeom prst="leftBrace">
            <a:avLst>
              <a:gd name="adj1" fmla="val 49234"/>
              <a:gd name="adj2" fmla="val 50000"/>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kumimoji="1" lang="ja-JP" altLang="en-US"/>
          </a:p>
        </p:txBody>
      </p:sp>
      <p:sp>
        <p:nvSpPr>
          <p:cNvPr id="46" name="タイトル 1">
            <a:extLst>
              <a:ext uri="{FF2B5EF4-FFF2-40B4-BE49-F238E27FC236}">
                <a16:creationId xmlns:a16="http://schemas.microsoft.com/office/drawing/2014/main" id="{AC1C060F-B7B8-A5BB-6590-CA97EA7A1FC1}"/>
              </a:ext>
            </a:extLst>
          </p:cNvPr>
          <p:cNvSpPr txBox="1">
            <a:spLocks/>
          </p:cNvSpPr>
          <p:nvPr/>
        </p:nvSpPr>
        <p:spPr>
          <a:xfrm>
            <a:off x="10896652" y="1947374"/>
            <a:ext cx="904575" cy="49078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200">
                <a:solidFill>
                  <a:schemeClr val="tx1">
                    <a:lumMod val="65000"/>
                    <a:lumOff val="35000"/>
                  </a:schemeClr>
                </a:solidFill>
              </a:rPr>
              <a:t>用量反応曲線の</a:t>
            </a:r>
            <a:br>
              <a:rPr lang="en-US" altLang="ja-JP" sz="1200">
                <a:solidFill>
                  <a:schemeClr val="tx1">
                    <a:lumMod val="65000"/>
                    <a:lumOff val="35000"/>
                  </a:schemeClr>
                </a:solidFill>
              </a:rPr>
            </a:br>
            <a:r>
              <a:rPr lang="ja-JP" altLang="en-US" sz="1200">
                <a:solidFill>
                  <a:schemeClr val="tx1">
                    <a:lumMod val="65000"/>
                    <a:lumOff val="35000"/>
                  </a:schemeClr>
                </a:solidFill>
              </a:rPr>
              <a:t>信頼区間</a:t>
            </a:r>
          </a:p>
        </p:txBody>
      </p:sp>
      <p:sp>
        <p:nvSpPr>
          <p:cNvPr id="50" name="正方形/長方形 49">
            <a:extLst>
              <a:ext uri="{FF2B5EF4-FFF2-40B4-BE49-F238E27FC236}">
                <a16:creationId xmlns:a16="http://schemas.microsoft.com/office/drawing/2014/main" id="{FE583510-B17F-3B6B-4C67-6EA51FE66538}"/>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Tree>
    <p:extLst>
      <p:ext uri="{BB962C8B-B14F-4D97-AF65-F5344CB8AC3E}">
        <p14:creationId xmlns:p14="http://schemas.microsoft.com/office/powerpoint/2010/main" val="2222715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F40FE6-A0CD-FB01-07F5-8D8CCFFC335C}"/>
              </a:ext>
            </a:extLst>
          </p:cNvPr>
          <p:cNvSpPr>
            <a:spLocks noGrp="1"/>
          </p:cNvSpPr>
          <p:nvPr>
            <p:ph type="title"/>
          </p:nvPr>
        </p:nvSpPr>
        <p:spPr/>
        <p:txBody>
          <a:bodyPr/>
          <a:lstStyle/>
          <a:p>
            <a:r>
              <a:rPr kumimoji="1" lang="ja-JP" altLang="en-US"/>
              <a:t>閾値（いき値、しきい値）　／</a:t>
            </a:r>
            <a:r>
              <a:rPr kumimoji="1" lang="en-US" altLang="ja-JP"/>
              <a:t>TTC</a:t>
            </a:r>
            <a:r>
              <a:rPr kumimoji="1" lang="ja-JP" altLang="en-US"/>
              <a:t>（毒性学的懸念の閾値）</a:t>
            </a:r>
          </a:p>
        </p:txBody>
      </p:sp>
      <p:sp>
        <p:nvSpPr>
          <p:cNvPr id="4" name="正方形/長方形 3">
            <a:extLst>
              <a:ext uri="{FF2B5EF4-FFF2-40B4-BE49-F238E27FC236}">
                <a16:creationId xmlns:a16="http://schemas.microsoft.com/office/drawing/2014/main" id="{B8B81D48-5611-51E5-8A42-DBFA64D02C6B}"/>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5" name="コンテンツ プレースホルダー 2">
            <a:extLst>
              <a:ext uri="{FF2B5EF4-FFF2-40B4-BE49-F238E27FC236}">
                <a16:creationId xmlns:a16="http://schemas.microsoft.com/office/drawing/2014/main" id="{1A388A6E-511D-D56B-AAEE-CC2C17F1A82F}"/>
              </a:ext>
            </a:extLst>
          </p:cNvPr>
          <p:cNvSpPr txBox="1">
            <a:spLocks/>
          </p:cNvSpPr>
          <p:nvPr/>
        </p:nvSpPr>
        <p:spPr>
          <a:xfrm>
            <a:off x="6189833" y="947064"/>
            <a:ext cx="5421175" cy="5519052"/>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a:t>TTC </a:t>
            </a:r>
            <a:r>
              <a:rPr lang="ja-JP" altLang="en-US"/>
              <a:t>（毒性学的懸念の閾値）</a:t>
            </a:r>
            <a:br>
              <a:rPr lang="en-US" altLang="ja-JP"/>
            </a:br>
            <a:r>
              <a:rPr lang="ja-JP" altLang="en-US" sz="1600"/>
              <a:t>（</a:t>
            </a:r>
            <a:r>
              <a:rPr lang="en-US" altLang="ja-JP" sz="1600"/>
              <a:t>Threshold of Toxicological Concern</a:t>
            </a:r>
            <a:r>
              <a:rPr lang="ja-JP" altLang="en-US" sz="1600"/>
              <a:t>）</a:t>
            </a:r>
            <a:endParaRPr lang="en-US" altLang="ja-JP" sz="1600"/>
          </a:p>
          <a:p>
            <a:pPr marL="0" indent="0">
              <a:buFont typeface="Arial" panose="020B0604020202020204" pitchFamily="34" charset="0"/>
              <a:buNone/>
            </a:pPr>
            <a:endParaRPr lang="en-US" altLang="ja-JP" sz="900"/>
          </a:p>
          <a:p>
            <a:pPr marL="92075" indent="0">
              <a:buFont typeface="Arial" panose="020B0604020202020204" pitchFamily="34" charset="0"/>
              <a:buNone/>
            </a:pPr>
            <a:r>
              <a:rPr lang="ja-JP" altLang="en-US" sz="1800"/>
              <a:t>あらゆる化学物質についてそれ以下の暴露量では明らかな有害影響が現れないとするヒト暴露の閾値</a:t>
            </a:r>
            <a:endParaRPr lang="en-US" altLang="ja-JP" sz="1800"/>
          </a:p>
          <a:p>
            <a:pPr marL="92075" indent="0">
              <a:buFont typeface="Arial" panose="020B0604020202020204" pitchFamily="34" charset="0"/>
              <a:buNone/>
            </a:pPr>
            <a:endParaRPr lang="en-US" altLang="ja-JP" sz="400">
              <a:highlight>
                <a:srgbClr val="FFFF00"/>
              </a:highlight>
            </a:endParaRPr>
          </a:p>
          <a:p>
            <a:pPr marL="92075" indent="0">
              <a:buFont typeface="Arial" panose="020B0604020202020204" pitchFamily="34" charset="0"/>
              <a:buNone/>
            </a:pPr>
            <a:r>
              <a:rPr lang="ja-JP" altLang="en-US" sz="1800"/>
              <a:t>化学構造から推測される毒性の程度で分類した物質群ごとに閾値を求める</a:t>
            </a:r>
            <a:endParaRPr lang="en-US" altLang="ja-JP" sz="1800"/>
          </a:p>
          <a:p>
            <a:pPr marL="92075" indent="0">
              <a:buFont typeface="Arial" panose="020B0604020202020204" pitchFamily="34" charset="0"/>
              <a:buNone/>
            </a:pPr>
            <a:r>
              <a:rPr lang="ja-JP" altLang="en-US" sz="1800"/>
              <a:t>近年、毒性データが十分ではなく、ばく露量又は摂取量が極めて少ないと推定される化学物質のリスク評価に用いられている</a:t>
            </a:r>
            <a:br>
              <a:rPr lang="en-US" altLang="ja-JP" sz="1800"/>
            </a:br>
            <a:r>
              <a:rPr lang="ja-JP" altLang="en-US" sz="1800"/>
              <a:t>我が国の食品安全分野では、香料や器具・容器包装分野で、評価指針を公表・活用している</a:t>
            </a:r>
          </a:p>
        </p:txBody>
      </p:sp>
      <p:sp>
        <p:nvSpPr>
          <p:cNvPr id="8" name="コンテンツ プレースホルダー 2">
            <a:extLst>
              <a:ext uri="{FF2B5EF4-FFF2-40B4-BE49-F238E27FC236}">
                <a16:creationId xmlns:a16="http://schemas.microsoft.com/office/drawing/2014/main" id="{829E4A5C-ABA5-10C4-96AC-5877EF9DB657}"/>
              </a:ext>
            </a:extLst>
          </p:cNvPr>
          <p:cNvSpPr txBox="1">
            <a:spLocks/>
          </p:cNvSpPr>
          <p:nvPr/>
        </p:nvSpPr>
        <p:spPr>
          <a:xfrm>
            <a:off x="453081" y="947064"/>
            <a:ext cx="4894423" cy="5519052"/>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a:t>閾値（いき値／しきい値）</a:t>
            </a:r>
            <a:br>
              <a:rPr lang="en-US" altLang="ja-JP"/>
            </a:br>
            <a:r>
              <a:rPr lang="ja-JP" altLang="en-US" sz="1600"/>
              <a:t>（</a:t>
            </a:r>
            <a:r>
              <a:rPr lang="en-US" altLang="ja-JP" sz="1600"/>
              <a:t>Threshold</a:t>
            </a:r>
            <a:r>
              <a:rPr lang="ja-JP" altLang="en-US" sz="1600"/>
              <a:t>）</a:t>
            </a:r>
            <a:endParaRPr lang="en-US" altLang="ja-JP" sz="1600"/>
          </a:p>
          <a:p>
            <a:pPr marL="0" indent="0">
              <a:buFont typeface="Arial" panose="020B0604020202020204" pitchFamily="34" charset="0"/>
              <a:buNone/>
            </a:pPr>
            <a:endParaRPr lang="en-US" altLang="ja-JP" sz="900"/>
          </a:p>
          <a:p>
            <a:pPr marL="92075" indent="0">
              <a:buFont typeface="Arial" panose="020B0604020202020204" pitchFamily="34" charset="0"/>
              <a:buNone/>
            </a:pPr>
            <a:r>
              <a:rPr lang="ja-JP" altLang="en-US" sz="1800"/>
              <a:t>毒性評価において、ある物質が一定量までは毒性を示さないが、その量を超えると毒性を示すとき、その値を閾値という</a:t>
            </a:r>
          </a:p>
        </p:txBody>
      </p:sp>
    </p:spTree>
    <p:extLst>
      <p:ext uri="{BB962C8B-B14F-4D97-AF65-F5344CB8AC3E}">
        <p14:creationId xmlns:p14="http://schemas.microsoft.com/office/powerpoint/2010/main" val="1769191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93F837-7A9A-157C-4DF5-5E8004BE9802}"/>
              </a:ext>
            </a:extLst>
          </p:cNvPr>
          <p:cNvSpPr>
            <a:spLocks noGrp="1"/>
          </p:cNvSpPr>
          <p:nvPr>
            <p:ph type="title"/>
          </p:nvPr>
        </p:nvSpPr>
        <p:spPr>
          <a:xfrm>
            <a:off x="481914" y="-5051"/>
            <a:ext cx="11228172" cy="712180"/>
          </a:xfrm>
        </p:spPr>
        <p:txBody>
          <a:bodyPr/>
          <a:lstStyle/>
          <a:p>
            <a:r>
              <a:rPr kumimoji="1" lang="ja-JP" altLang="en-US" sz="2400"/>
              <a:t>安全係数 （</a:t>
            </a:r>
            <a:r>
              <a:rPr kumimoji="1" lang="en-US" altLang="ja-JP" sz="2400" err="1"/>
              <a:t>SF:Safety</a:t>
            </a:r>
            <a:r>
              <a:rPr kumimoji="1" lang="en-US" altLang="ja-JP" sz="2400"/>
              <a:t> Facto</a:t>
            </a:r>
            <a:r>
              <a:rPr kumimoji="1" lang="ja-JP" altLang="en-US" sz="2400"/>
              <a:t>ｒ）</a:t>
            </a:r>
            <a:br>
              <a:rPr kumimoji="1" lang="ja-JP" altLang="en-US" sz="2400"/>
            </a:br>
            <a:r>
              <a:rPr kumimoji="1" lang="ja-JP" altLang="en-US" sz="2400"/>
              <a:t>不確実係数 （</a:t>
            </a:r>
            <a:r>
              <a:rPr kumimoji="1" lang="en-US" altLang="ja-JP" sz="2400" err="1"/>
              <a:t>UF</a:t>
            </a:r>
            <a:r>
              <a:rPr lang="en-US" altLang="ja-JP" sz="2400" err="1"/>
              <a:t>:</a:t>
            </a:r>
            <a:r>
              <a:rPr kumimoji="1" lang="en-US" altLang="ja-JP" sz="2400" err="1"/>
              <a:t>Uncertainty</a:t>
            </a:r>
            <a:r>
              <a:rPr kumimoji="1" lang="en-US" altLang="ja-JP" sz="2400"/>
              <a:t> Factor</a:t>
            </a:r>
            <a:r>
              <a:rPr kumimoji="1" lang="ja-JP" altLang="en-US" sz="2400"/>
              <a:t>）</a:t>
            </a:r>
          </a:p>
        </p:txBody>
      </p:sp>
      <p:sp>
        <p:nvSpPr>
          <p:cNvPr id="3" name="コンテンツ プレースホルダー 2">
            <a:extLst>
              <a:ext uri="{FF2B5EF4-FFF2-40B4-BE49-F238E27FC236}">
                <a16:creationId xmlns:a16="http://schemas.microsoft.com/office/drawing/2014/main" id="{5196757D-908B-A775-236B-59C9D79B2248}"/>
              </a:ext>
            </a:extLst>
          </p:cNvPr>
          <p:cNvSpPr>
            <a:spLocks noGrp="1"/>
          </p:cNvSpPr>
          <p:nvPr>
            <p:ph idx="1"/>
          </p:nvPr>
        </p:nvSpPr>
        <p:spPr>
          <a:xfrm>
            <a:off x="453080" y="947064"/>
            <a:ext cx="5788181" cy="5519052"/>
          </a:xfrm>
        </p:spPr>
        <p:txBody>
          <a:bodyPr>
            <a:noAutofit/>
          </a:bodyPr>
          <a:lstStyle/>
          <a:p>
            <a:pPr marL="92075" indent="0">
              <a:buNone/>
            </a:pPr>
            <a:r>
              <a:rPr kumimoji="1" lang="ja-JP" altLang="en-US" sz="1800"/>
              <a:t>ある物質の健康影響に基づく指標値を設定する際、</a:t>
            </a:r>
            <a:br>
              <a:rPr kumimoji="1" lang="en-US" altLang="ja-JP" sz="1800"/>
            </a:br>
            <a:r>
              <a:rPr kumimoji="1" lang="ja-JP" altLang="en-US" sz="1800"/>
              <a:t>動物の種差や個体差、その他の不確実性を考慮し、</a:t>
            </a:r>
            <a:br>
              <a:rPr kumimoji="1" lang="en-US" altLang="ja-JP" sz="1800"/>
            </a:br>
            <a:r>
              <a:rPr kumimoji="1" lang="ja-JP" altLang="en-US" sz="1800"/>
              <a:t>安全性を確保するために用いる係数のこと</a:t>
            </a:r>
            <a:endParaRPr kumimoji="1" lang="en-US" altLang="ja-JP" sz="1800"/>
          </a:p>
          <a:p>
            <a:pPr marL="92075" indent="0">
              <a:buNone/>
            </a:pPr>
            <a:r>
              <a:rPr lang="ja-JP" altLang="en-US" sz="1800"/>
              <a:t>一般に動物</a:t>
            </a:r>
            <a:r>
              <a:rPr kumimoji="1" lang="ja-JP" altLang="en-US" sz="1800"/>
              <a:t>とヒトとの種差と、ヒトにおける個体差を</a:t>
            </a:r>
            <a:br>
              <a:rPr kumimoji="1" lang="en-US" altLang="ja-JP" sz="1800"/>
            </a:br>
            <a:r>
              <a:rPr kumimoji="1" lang="ja-JP" altLang="en-US" sz="1800"/>
              <a:t>考慮して、</a:t>
            </a:r>
            <a:r>
              <a:rPr kumimoji="1" lang="en-US" altLang="ja-JP" sz="1800"/>
              <a:t>100</a:t>
            </a:r>
            <a:r>
              <a:rPr kumimoji="1" lang="ja-JP" altLang="en-US" sz="1800"/>
              <a:t>が使われている</a:t>
            </a:r>
            <a:br>
              <a:rPr kumimoji="1" lang="en-US" altLang="ja-JP" sz="1800"/>
            </a:br>
            <a:endParaRPr kumimoji="1" lang="en-US" altLang="ja-JP" sz="600"/>
          </a:p>
          <a:p>
            <a:pPr marL="92075" indent="0">
              <a:buNone/>
            </a:pPr>
            <a:r>
              <a:rPr kumimoji="1" lang="ja-JP" altLang="en-US" sz="1400"/>
              <a:t>ヒトの試験データを用いたため種差を考慮しない場合等では、</a:t>
            </a:r>
            <a:r>
              <a:rPr kumimoji="1" lang="en-US" altLang="ja-JP" sz="1400"/>
              <a:t>100</a:t>
            </a:r>
            <a:r>
              <a:rPr kumimoji="1" lang="ja-JP" altLang="en-US" sz="1400"/>
              <a:t>より小さい値を用いることもある。毒性データが不十分なときや、毒性が重篤な場合等には、係数を追加することもある</a:t>
            </a:r>
          </a:p>
          <a:p>
            <a:pPr marL="92075" indent="0">
              <a:buNone/>
            </a:pPr>
            <a:r>
              <a:rPr kumimoji="1" lang="ja-JP" altLang="en-US" sz="1400"/>
              <a:t>安全係数は</a:t>
            </a:r>
            <a:r>
              <a:rPr kumimoji="1" lang="en-US" altLang="ja-JP" sz="1400"/>
              <a:t>ADI</a:t>
            </a:r>
            <a:r>
              <a:rPr lang="ja-JP" altLang="en-US" sz="1400"/>
              <a:t> （許容一日摂取量）</a:t>
            </a:r>
            <a:r>
              <a:rPr kumimoji="1" lang="ja-JP" altLang="en-US" sz="1400"/>
              <a:t>や</a:t>
            </a:r>
            <a:r>
              <a:rPr kumimoji="1" lang="en-US" altLang="ja-JP" sz="1400" err="1"/>
              <a:t>ARfD</a:t>
            </a:r>
            <a:r>
              <a:rPr lang="ja-JP" altLang="en-US" sz="1400"/>
              <a:t> （急性参照用量）</a:t>
            </a:r>
            <a:r>
              <a:rPr kumimoji="1" lang="ja-JP" altLang="en-US" sz="1400"/>
              <a:t>の、</a:t>
            </a:r>
            <a:br>
              <a:rPr kumimoji="1" lang="en-US" altLang="ja-JP" sz="1400"/>
            </a:br>
            <a:r>
              <a:rPr kumimoji="1" lang="ja-JP" altLang="en-US" sz="1400"/>
              <a:t>不確実係数は</a:t>
            </a:r>
            <a:r>
              <a:rPr kumimoji="1" lang="en-US" altLang="ja-JP" sz="1400"/>
              <a:t>TDI</a:t>
            </a:r>
            <a:r>
              <a:rPr lang="ja-JP" altLang="en-US" sz="1400"/>
              <a:t> （耐容一日摂取量）</a:t>
            </a:r>
            <a:r>
              <a:rPr kumimoji="1" lang="ja-JP" altLang="en-US" sz="1400"/>
              <a:t>の算出に用いる</a:t>
            </a:r>
            <a:endParaRPr kumimoji="1" lang="en-US" altLang="ja-JP" sz="1400"/>
          </a:p>
          <a:p>
            <a:pPr marL="0" indent="0">
              <a:buNone/>
            </a:pPr>
            <a:endParaRPr kumimoji="1" lang="en-US" altLang="ja-JP" sz="100"/>
          </a:p>
          <a:p>
            <a:pPr marL="182563" indent="-90488">
              <a:buNone/>
            </a:pPr>
            <a:r>
              <a:rPr kumimoji="1" lang="ja-JP" altLang="en-US" sz="1400"/>
              <a:t>健康影響に基づく指標値</a:t>
            </a:r>
            <a:r>
              <a:rPr kumimoji="1" lang="ja-JP" altLang="en-US" sz="1100"/>
              <a:t>（</a:t>
            </a:r>
            <a:r>
              <a:rPr kumimoji="1" lang="en-US" altLang="ja-JP" sz="1100"/>
              <a:t>HBGV</a:t>
            </a:r>
            <a:r>
              <a:rPr lang="en-US" altLang="ja-JP" sz="1100"/>
              <a:t>,</a:t>
            </a:r>
            <a:r>
              <a:rPr lang="ja-JP" altLang="en-US" sz="1100"/>
              <a:t> </a:t>
            </a:r>
            <a:r>
              <a:rPr kumimoji="1" lang="en-US" altLang="ja-JP" sz="1100"/>
              <a:t>Health-Based Guidance Value</a:t>
            </a:r>
            <a:r>
              <a:rPr kumimoji="1" lang="ja-JP" altLang="en-US" sz="1100"/>
              <a:t>）</a:t>
            </a:r>
            <a:br>
              <a:rPr kumimoji="1" lang="ja-JP" altLang="en-US" sz="1100"/>
            </a:br>
            <a:r>
              <a:rPr lang="ja-JP" altLang="en-US" sz="1200"/>
              <a:t>摂取しても健康への悪影響がないと考えられる物質の量の値。一生涯にわたる長期間の場合は</a:t>
            </a:r>
            <a:r>
              <a:rPr lang="en-US" altLang="ja-JP" sz="1200"/>
              <a:t>ADI</a:t>
            </a:r>
            <a:r>
              <a:rPr lang="ja-JP" altLang="en-US" sz="1200"/>
              <a:t>や</a:t>
            </a:r>
            <a:r>
              <a:rPr lang="en-US" altLang="ja-JP" sz="1200"/>
              <a:t>TDI</a:t>
            </a:r>
            <a:r>
              <a:rPr lang="ja-JP" altLang="en-US" sz="1200"/>
              <a:t>等、</a:t>
            </a:r>
            <a:r>
              <a:rPr lang="en-US" altLang="ja-JP" sz="1200"/>
              <a:t>24</a:t>
            </a:r>
            <a:r>
              <a:rPr lang="ja-JP" altLang="en-US" sz="1200"/>
              <a:t>時間以内の場合は</a:t>
            </a:r>
            <a:r>
              <a:rPr lang="en-US" altLang="ja-JP" sz="1200" err="1"/>
              <a:t>ARfD</a:t>
            </a:r>
            <a:r>
              <a:rPr lang="ja-JP" altLang="en-US" sz="1200"/>
              <a:t>等が指標となる</a:t>
            </a:r>
            <a:endParaRPr lang="en-US" altLang="ja-JP" sz="1800"/>
          </a:p>
        </p:txBody>
      </p:sp>
      <p:pic>
        <p:nvPicPr>
          <p:cNvPr id="5" name="図 4" descr="アイコン が含まれている画像&#10;&#10;自動的に生成された説明">
            <a:extLst>
              <a:ext uri="{FF2B5EF4-FFF2-40B4-BE49-F238E27FC236}">
                <a16:creationId xmlns:a16="http://schemas.microsoft.com/office/drawing/2014/main" id="{EAE29568-9B5F-1723-A427-6B71EC5ECF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59323" y="794216"/>
            <a:ext cx="1455217" cy="789808"/>
          </a:xfrm>
          <a:prstGeom prst="rect">
            <a:avLst/>
          </a:prstGeom>
        </p:spPr>
      </p:pic>
      <p:pic>
        <p:nvPicPr>
          <p:cNvPr id="6" name="図 5">
            <a:extLst>
              <a:ext uri="{FF2B5EF4-FFF2-40B4-BE49-F238E27FC236}">
                <a16:creationId xmlns:a16="http://schemas.microsoft.com/office/drawing/2014/main" id="{8EEFBAD1-9FBF-1AB2-9FFB-D97C9827DF78}"/>
              </a:ext>
            </a:extLst>
          </p:cNvPr>
          <p:cNvPicPr>
            <a:picLocks noChangeAspect="1"/>
          </p:cNvPicPr>
          <p:nvPr/>
        </p:nvPicPr>
        <p:blipFill rotWithShape="1">
          <a:blip r:embed="rId3">
            <a:extLst>
              <a:ext uri="{28A0092B-C50C-407E-A947-70E740481C1C}">
                <a14:useLocalDpi xmlns:a14="http://schemas.microsoft.com/office/drawing/2010/main" val="0"/>
              </a:ext>
            </a:extLst>
          </a:blip>
          <a:srcRect l="19351"/>
          <a:stretch/>
        </p:blipFill>
        <p:spPr>
          <a:xfrm>
            <a:off x="10027352" y="3855955"/>
            <a:ext cx="1151744" cy="889687"/>
          </a:xfrm>
          <a:prstGeom prst="rect">
            <a:avLst/>
          </a:prstGeom>
        </p:spPr>
      </p:pic>
      <p:pic>
        <p:nvPicPr>
          <p:cNvPr id="7" name="図 6" descr="ロゴ, アイコン&#10;&#10;自動的に生成された説明">
            <a:extLst>
              <a:ext uri="{FF2B5EF4-FFF2-40B4-BE49-F238E27FC236}">
                <a16:creationId xmlns:a16="http://schemas.microsoft.com/office/drawing/2014/main" id="{70F6E207-40FE-B95B-CE31-C933B72F79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01487" y="3078897"/>
            <a:ext cx="1455217" cy="1554116"/>
          </a:xfrm>
          <a:prstGeom prst="rect">
            <a:avLst/>
          </a:prstGeom>
        </p:spPr>
      </p:pic>
      <p:sp>
        <p:nvSpPr>
          <p:cNvPr id="8" name="矢印: 上下 7">
            <a:extLst>
              <a:ext uri="{FF2B5EF4-FFF2-40B4-BE49-F238E27FC236}">
                <a16:creationId xmlns:a16="http://schemas.microsoft.com/office/drawing/2014/main" id="{FAF95A44-79AE-4258-0BFF-43A7641C1229}"/>
              </a:ext>
            </a:extLst>
          </p:cNvPr>
          <p:cNvSpPr/>
          <p:nvPr/>
        </p:nvSpPr>
        <p:spPr>
          <a:xfrm>
            <a:off x="8933979" y="1722710"/>
            <a:ext cx="375137" cy="892590"/>
          </a:xfrm>
          <a:prstGeom prst="up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矢印: 上下 8">
            <a:extLst>
              <a:ext uri="{FF2B5EF4-FFF2-40B4-BE49-F238E27FC236}">
                <a16:creationId xmlns:a16="http://schemas.microsoft.com/office/drawing/2014/main" id="{7F980B1A-583C-03FB-3D75-F755688E4EA3}"/>
              </a:ext>
            </a:extLst>
          </p:cNvPr>
          <p:cNvSpPr/>
          <p:nvPr/>
        </p:nvSpPr>
        <p:spPr>
          <a:xfrm rot="5400000">
            <a:off x="8949562" y="3213934"/>
            <a:ext cx="383739" cy="955395"/>
          </a:xfrm>
          <a:prstGeom prst="up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EBB4BAFB-6798-BA84-CBF3-0596A78B6863}"/>
              </a:ext>
            </a:extLst>
          </p:cNvPr>
          <p:cNvSpPr txBox="1"/>
          <p:nvPr/>
        </p:nvSpPr>
        <p:spPr>
          <a:xfrm>
            <a:off x="9325086" y="2027595"/>
            <a:ext cx="1022500" cy="338554"/>
          </a:xfrm>
          <a:prstGeom prst="rect">
            <a:avLst/>
          </a:prstGeom>
          <a:noFill/>
          <a:ln>
            <a:solidFill>
              <a:schemeClr val="tx1"/>
            </a:solidFill>
          </a:ln>
        </p:spPr>
        <p:txBody>
          <a:bodyPr wrap="square">
            <a:spAutoFit/>
          </a:bodyPr>
          <a:lstStyle/>
          <a:p>
            <a:pPr marR="0" lvl="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種</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の</a:t>
            </a: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差</a:t>
            </a:r>
            <a:endParaRPr kumimoji="1" lang="en-US" altLang="ja-JP" sz="16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13" name="四角形: 角を丸くする 12">
            <a:extLst>
              <a:ext uri="{FF2B5EF4-FFF2-40B4-BE49-F238E27FC236}">
                <a16:creationId xmlns:a16="http://schemas.microsoft.com/office/drawing/2014/main" id="{6545AF07-636E-AF12-21D5-C9AACC50E1F9}"/>
              </a:ext>
            </a:extLst>
          </p:cNvPr>
          <p:cNvSpPr/>
          <p:nvPr/>
        </p:nvSpPr>
        <p:spPr>
          <a:xfrm>
            <a:off x="6809421" y="2709933"/>
            <a:ext cx="4689526" cy="2119886"/>
          </a:xfrm>
          <a:prstGeom prst="roundRect">
            <a:avLst/>
          </a:prstGeom>
          <a:no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8" name="図 17" descr="挿絵 が含まれている画像&#10;&#10;自動的に生成された説明">
            <a:extLst>
              <a:ext uri="{FF2B5EF4-FFF2-40B4-BE49-F238E27FC236}">
                <a16:creationId xmlns:a16="http://schemas.microsoft.com/office/drawing/2014/main" id="{C72087C1-D7C9-8491-36C8-D579556203FF}"/>
              </a:ext>
            </a:extLst>
          </p:cNvPr>
          <p:cNvPicPr>
            <a:picLocks noChangeAspect="1"/>
          </p:cNvPicPr>
          <p:nvPr/>
        </p:nvPicPr>
        <p:blipFill rotWithShape="1">
          <a:blip r:embed="rId5">
            <a:extLst>
              <a:ext uri="{28A0092B-C50C-407E-A947-70E740481C1C}">
                <a14:useLocalDpi xmlns:a14="http://schemas.microsoft.com/office/drawing/2010/main" val="0"/>
              </a:ext>
            </a:extLst>
          </a:blip>
          <a:srcRect b="56257"/>
          <a:stretch/>
        </p:blipFill>
        <p:spPr>
          <a:xfrm>
            <a:off x="10805350" y="3272858"/>
            <a:ext cx="414881" cy="623644"/>
          </a:xfrm>
          <a:prstGeom prst="rect">
            <a:avLst/>
          </a:prstGeom>
        </p:spPr>
      </p:pic>
      <p:pic>
        <p:nvPicPr>
          <p:cNvPr id="20" name="図 19" descr="アイコン&#10;&#10;中程度の精度で自動的に生成された説明">
            <a:extLst>
              <a:ext uri="{FF2B5EF4-FFF2-40B4-BE49-F238E27FC236}">
                <a16:creationId xmlns:a16="http://schemas.microsoft.com/office/drawing/2014/main" id="{8B91016D-B386-446D-89D7-536B6DB97CD2}"/>
              </a:ext>
            </a:extLst>
          </p:cNvPr>
          <p:cNvPicPr>
            <a:picLocks noChangeAspect="1"/>
          </p:cNvPicPr>
          <p:nvPr/>
        </p:nvPicPr>
        <p:blipFill rotWithShape="1">
          <a:blip r:embed="rId6">
            <a:extLst>
              <a:ext uri="{28A0092B-C50C-407E-A947-70E740481C1C}">
                <a14:useLocalDpi xmlns:a14="http://schemas.microsoft.com/office/drawing/2010/main" val="0"/>
              </a:ext>
            </a:extLst>
          </a:blip>
          <a:srcRect b="70222"/>
          <a:stretch/>
        </p:blipFill>
        <p:spPr>
          <a:xfrm>
            <a:off x="9771345" y="2944504"/>
            <a:ext cx="870860" cy="640176"/>
          </a:xfrm>
          <a:prstGeom prst="rect">
            <a:avLst/>
          </a:prstGeom>
        </p:spPr>
      </p:pic>
      <p:sp>
        <p:nvSpPr>
          <p:cNvPr id="22" name="テキスト ボックス 21">
            <a:extLst>
              <a:ext uri="{FF2B5EF4-FFF2-40B4-BE49-F238E27FC236}">
                <a16:creationId xmlns:a16="http://schemas.microsoft.com/office/drawing/2014/main" id="{04826C0D-9E01-06CD-772C-F528D06489D7}"/>
              </a:ext>
            </a:extLst>
          </p:cNvPr>
          <p:cNvSpPr txBox="1"/>
          <p:nvPr/>
        </p:nvSpPr>
        <p:spPr>
          <a:xfrm>
            <a:off x="7190914" y="5881341"/>
            <a:ext cx="4174059" cy="584775"/>
          </a:xfrm>
          <a:prstGeom prst="rect">
            <a:avLst/>
          </a:prstGeom>
          <a:noFill/>
        </p:spPr>
        <p:txBody>
          <a:bodyPr wrap="square">
            <a:spAutoFit/>
          </a:bodyPr>
          <a:lstStyle/>
          <a:p>
            <a:r>
              <a:rPr lang="ja-JP" altLang="en-US" sz="1600"/>
              <a:t>毒性データが不十分なときや、毒性が重篤な</a:t>
            </a:r>
            <a:br>
              <a:rPr lang="ja-JP" altLang="en-US" sz="1600"/>
            </a:br>
            <a:r>
              <a:rPr lang="ja-JP" altLang="en-US" sz="1600"/>
              <a:t>場合等には、係数を追加することもある</a:t>
            </a:r>
          </a:p>
        </p:txBody>
      </p:sp>
      <p:sp>
        <p:nvSpPr>
          <p:cNvPr id="12" name="正方形/長方形 11">
            <a:extLst>
              <a:ext uri="{FF2B5EF4-FFF2-40B4-BE49-F238E27FC236}">
                <a16:creationId xmlns:a16="http://schemas.microsoft.com/office/drawing/2014/main" id="{384BCEC9-F238-DDE1-F7F9-E04BDFABBCAB}"/>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4" name="テキスト ボックス 3">
            <a:extLst>
              <a:ext uri="{FF2B5EF4-FFF2-40B4-BE49-F238E27FC236}">
                <a16:creationId xmlns:a16="http://schemas.microsoft.com/office/drawing/2014/main" id="{C1BA0471-CFFD-1848-C365-7E0D8A132A7E}"/>
              </a:ext>
            </a:extLst>
          </p:cNvPr>
          <p:cNvSpPr txBox="1"/>
          <p:nvPr/>
        </p:nvSpPr>
        <p:spPr>
          <a:xfrm>
            <a:off x="8632378" y="3073218"/>
            <a:ext cx="1022500" cy="338554"/>
          </a:xfrm>
          <a:prstGeom prst="rect">
            <a:avLst/>
          </a:prstGeom>
          <a:noFill/>
          <a:ln>
            <a:solidFill>
              <a:schemeClr val="tx1"/>
            </a:solidFill>
          </a:ln>
        </p:spPr>
        <p:txBody>
          <a:bodyPr wrap="square">
            <a:spAutoFit/>
          </a:bodyPr>
          <a:lstStyle/>
          <a:p>
            <a:pPr marR="0" lvl="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600">
                <a:solidFill>
                  <a:prstClr val="black"/>
                </a:solidFill>
                <a:latin typeface="BIZ UDPゴシック"/>
                <a:ea typeface="BIZ UDPゴシック"/>
              </a:rPr>
              <a:t>個体</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の</a:t>
            </a:r>
            <a:r>
              <a:rPr kumimoji="1" lang="ja-JP" altLang="en-US" sz="1600" b="0" i="0" u="none" strike="noStrike" kern="1200" cap="none" spc="0" normalizeH="0" baseline="0" noProof="0">
                <a:ln>
                  <a:noFill/>
                </a:ln>
                <a:solidFill>
                  <a:prstClr val="black"/>
                </a:solidFill>
                <a:effectLst/>
                <a:uLnTx/>
                <a:uFillTx/>
                <a:latin typeface="BIZ UDPゴシック"/>
                <a:ea typeface="BIZ UDPゴシック"/>
                <a:cs typeface="+mn-cs"/>
              </a:rPr>
              <a:t>差</a:t>
            </a:r>
            <a:endParaRPr kumimoji="1" lang="en-US" altLang="ja-JP" sz="16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14" name="二等辺三角形 13">
            <a:extLst>
              <a:ext uri="{FF2B5EF4-FFF2-40B4-BE49-F238E27FC236}">
                <a16:creationId xmlns:a16="http://schemas.microsoft.com/office/drawing/2014/main" id="{3275CF54-6B5D-76D0-48F0-066F8A5F79F7}"/>
              </a:ext>
            </a:extLst>
          </p:cNvPr>
          <p:cNvSpPr/>
          <p:nvPr/>
        </p:nvSpPr>
        <p:spPr>
          <a:xfrm rot="10800000">
            <a:off x="7905970" y="4946782"/>
            <a:ext cx="2496427" cy="286715"/>
          </a:xfrm>
          <a:prstGeom prst="triangl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82A401BB-7E9E-5C9A-1BD5-78AF3E5CF437}"/>
              </a:ext>
            </a:extLst>
          </p:cNvPr>
          <p:cNvSpPr txBox="1"/>
          <p:nvPr/>
        </p:nvSpPr>
        <p:spPr>
          <a:xfrm>
            <a:off x="8308612" y="5267722"/>
            <a:ext cx="1718740" cy="369332"/>
          </a:xfrm>
          <a:prstGeom prst="rect">
            <a:avLst/>
          </a:prstGeom>
          <a:noFill/>
        </p:spPr>
        <p:txBody>
          <a:bodyPr wrap="none" rtlCol="0">
            <a:spAutoFit/>
          </a:bodyPr>
          <a:lstStyle/>
          <a:p>
            <a:r>
              <a:rPr kumimoji="1" lang="ja-JP" altLang="en-US" u="sng"/>
              <a:t>安全係数：</a:t>
            </a:r>
            <a:r>
              <a:rPr kumimoji="1" lang="en-US" altLang="ja-JP" u="sng"/>
              <a:t>100</a:t>
            </a:r>
            <a:endParaRPr kumimoji="1" lang="ja-JP" altLang="en-US" u="sng"/>
          </a:p>
        </p:txBody>
      </p:sp>
    </p:spTree>
    <p:extLst>
      <p:ext uri="{BB962C8B-B14F-4D97-AF65-F5344CB8AC3E}">
        <p14:creationId xmlns:p14="http://schemas.microsoft.com/office/powerpoint/2010/main" val="21361100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F9FEB3-840E-2AD6-1926-33384247EF40}"/>
              </a:ext>
            </a:extLst>
          </p:cNvPr>
          <p:cNvSpPr>
            <a:spLocks noGrp="1"/>
          </p:cNvSpPr>
          <p:nvPr>
            <p:ph type="title"/>
          </p:nvPr>
        </p:nvSpPr>
        <p:spPr/>
        <p:txBody>
          <a:bodyPr/>
          <a:lstStyle/>
          <a:p>
            <a:r>
              <a:rPr kumimoji="1" lang="ja-JP" altLang="en-US"/>
              <a:t>有害影響</a:t>
            </a:r>
          </a:p>
        </p:txBody>
      </p:sp>
      <p:sp>
        <p:nvSpPr>
          <p:cNvPr id="3" name="コンテンツ プレースホルダー 2">
            <a:extLst>
              <a:ext uri="{FF2B5EF4-FFF2-40B4-BE49-F238E27FC236}">
                <a16:creationId xmlns:a16="http://schemas.microsoft.com/office/drawing/2014/main" id="{0555D8B6-2389-014E-F975-44F96835A385}"/>
              </a:ext>
            </a:extLst>
          </p:cNvPr>
          <p:cNvSpPr>
            <a:spLocks noGrp="1"/>
          </p:cNvSpPr>
          <p:nvPr>
            <p:ph idx="1"/>
          </p:nvPr>
        </p:nvSpPr>
        <p:spPr>
          <a:xfrm>
            <a:off x="453083" y="947063"/>
            <a:ext cx="4688194" cy="5490964"/>
          </a:xfrm>
        </p:spPr>
        <p:txBody>
          <a:bodyPr>
            <a:normAutofit/>
          </a:bodyPr>
          <a:lstStyle/>
          <a:p>
            <a:pPr marL="92075" indent="0">
              <a:buNone/>
            </a:pPr>
            <a:r>
              <a:rPr kumimoji="1" lang="ja-JP" altLang="en-US" sz="1800"/>
              <a:t>ハザードにばく露されたときに生じる</a:t>
            </a:r>
            <a:br>
              <a:rPr kumimoji="1" lang="en-US" altLang="ja-JP" sz="1800"/>
            </a:br>
            <a:r>
              <a:rPr kumimoji="1" lang="ja-JP" altLang="en-US" sz="1800"/>
              <a:t>健康に好ましくない影響</a:t>
            </a:r>
            <a:endParaRPr kumimoji="1" lang="en-US" altLang="ja-JP" sz="1800"/>
          </a:p>
          <a:p>
            <a:pPr marL="0" indent="0">
              <a:buFont typeface="Arial" panose="020B0604020202020204" pitchFamily="34" charset="0"/>
              <a:buNone/>
            </a:pPr>
            <a:endParaRPr lang="en-US" altLang="ja-JP" sz="800"/>
          </a:p>
          <a:p>
            <a:pPr marL="182563" indent="-90488">
              <a:buNone/>
            </a:pPr>
            <a:r>
              <a:rPr lang="ja-JP" altLang="en-US" sz="1600"/>
              <a:t>毒性</a:t>
            </a:r>
            <a:br>
              <a:rPr lang="en-US" altLang="ja-JP" sz="1800"/>
            </a:br>
            <a:r>
              <a:rPr lang="ja-JP" altLang="en-US" sz="1400"/>
              <a:t>ある物質が生体に有害影響を及ぼす性質のこと</a:t>
            </a:r>
            <a:endParaRPr lang="en-US" altLang="ja-JP" sz="1400"/>
          </a:p>
          <a:p>
            <a:pPr marL="182563" indent="-90488">
              <a:buNone/>
            </a:pPr>
            <a:endParaRPr lang="en-US" altLang="ja-JP" sz="800"/>
          </a:p>
          <a:p>
            <a:pPr marL="182563" indent="-90488">
              <a:buNone/>
            </a:pPr>
            <a:r>
              <a:rPr lang="ja-JP" altLang="en-US" sz="1600"/>
              <a:t>エンドポイント（毒性指標）</a:t>
            </a:r>
            <a:br>
              <a:rPr lang="en-US" altLang="ja-JP" sz="1600"/>
            </a:br>
            <a:r>
              <a:rPr lang="ja-JP" altLang="en-US" sz="1400"/>
              <a:t>各種毒性試験において有害影響と判断される観察又は測定可能な生物学的事象</a:t>
            </a:r>
            <a:br>
              <a:rPr lang="en-US" altLang="ja-JP" sz="1400"/>
            </a:br>
            <a:r>
              <a:rPr kumimoji="1" lang="ja-JP" altLang="en-US" sz="1400"/>
              <a:t>無毒性量（</a:t>
            </a:r>
            <a:r>
              <a:rPr kumimoji="1" lang="en-US" altLang="ja-JP" sz="1400"/>
              <a:t>NOAEL</a:t>
            </a:r>
            <a:r>
              <a:rPr kumimoji="1" lang="ja-JP" altLang="en-US" sz="1400"/>
              <a:t>）、最小毒性量（</a:t>
            </a:r>
            <a:r>
              <a:rPr kumimoji="1" lang="en-US" altLang="ja-JP" sz="1400"/>
              <a:t>LOAEL</a:t>
            </a:r>
            <a:r>
              <a:rPr kumimoji="1" lang="ja-JP" altLang="en-US" sz="1400"/>
              <a:t>）などの</a:t>
            </a:r>
            <a:br>
              <a:rPr kumimoji="1" lang="en-US" altLang="ja-JP" sz="1400"/>
            </a:br>
            <a:r>
              <a:rPr kumimoji="1" lang="en-US" altLang="ja-JP" sz="1400"/>
              <a:t>POD</a:t>
            </a:r>
            <a:r>
              <a:rPr kumimoji="1" lang="ja-JP" altLang="en-US" sz="1400"/>
              <a:t>を判断するときの基準となる</a:t>
            </a:r>
            <a:br>
              <a:rPr kumimoji="1" lang="en-US" altLang="ja-JP" sz="1400"/>
            </a:br>
            <a:endParaRPr kumimoji="1" lang="en-US" altLang="ja-JP" sz="1400"/>
          </a:p>
          <a:p>
            <a:pPr marL="90488"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POD</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a:t>
            </a:r>
            <a:r>
              <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rPr>
              <a:t>Point of Departure</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 </a:t>
            </a:r>
            <a:r>
              <a:rPr kumimoji="1" lang="ja-JP" altLang="ja-JP"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ハザードの毒性に関する評価値</a:t>
            </a:r>
            <a:br>
              <a:rPr kumimoji="1" lang="en-US" altLang="ja-JP"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br>
            <a:r>
              <a:rPr kumimoji="1" lang="ja-JP" altLang="en-US"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各種の動物試験や疫学研究から得られた用量反応評価の</a:t>
            </a:r>
            <a:br>
              <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　  結果から得られる</a:t>
            </a:r>
            <a:endPar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endParaRPr>
          </a:p>
          <a:p>
            <a:pPr marL="182563" indent="-90488">
              <a:buNone/>
            </a:pPr>
            <a:endParaRPr kumimoji="1" lang="en-US" altLang="ja-JP" sz="1600"/>
          </a:p>
          <a:p>
            <a:pPr marL="92075" indent="0">
              <a:buNone/>
            </a:pPr>
            <a:endParaRPr kumimoji="1" lang="ja-JP" altLang="en-US" sz="1600"/>
          </a:p>
        </p:txBody>
      </p:sp>
      <p:sp>
        <p:nvSpPr>
          <p:cNvPr id="4" name="正方形/長方形 3">
            <a:extLst>
              <a:ext uri="{FF2B5EF4-FFF2-40B4-BE49-F238E27FC236}">
                <a16:creationId xmlns:a16="http://schemas.microsoft.com/office/drawing/2014/main" id="{37E16C3B-B3CD-FD3E-6BE0-16F6A11F6D80}"/>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grpSp>
        <p:nvGrpSpPr>
          <p:cNvPr id="12" name="グループ化 11">
            <a:extLst>
              <a:ext uri="{FF2B5EF4-FFF2-40B4-BE49-F238E27FC236}">
                <a16:creationId xmlns:a16="http://schemas.microsoft.com/office/drawing/2014/main" id="{A3CD2E4D-E702-4022-6830-8977C4C183FA}"/>
              </a:ext>
            </a:extLst>
          </p:cNvPr>
          <p:cNvGrpSpPr/>
          <p:nvPr/>
        </p:nvGrpSpPr>
        <p:grpSpPr>
          <a:xfrm>
            <a:off x="5374175" y="1836902"/>
            <a:ext cx="6048702" cy="4239242"/>
            <a:chOff x="6249177" y="2088383"/>
            <a:chExt cx="4930631" cy="3455640"/>
          </a:xfrm>
        </p:grpSpPr>
        <p:sp>
          <p:nvSpPr>
            <p:cNvPr id="5" name="星: 10 pt 4">
              <a:extLst>
                <a:ext uri="{FF2B5EF4-FFF2-40B4-BE49-F238E27FC236}">
                  <a16:creationId xmlns:a16="http://schemas.microsoft.com/office/drawing/2014/main" id="{A851C5CA-391B-1778-86AB-F9DA7BE267C2}"/>
                </a:ext>
              </a:extLst>
            </p:cNvPr>
            <p:cNvSpPr/>
            <p:nvPr/>
          </p:nvSpPr>
          <p:spPr>
            <a:xfrm>
              <a:off x="6249177" y="2088383"/>
              <a:ext cx="1521104" cy="1522292"/>
            </a:xfrm>
            <a:prstGeom prst="star10">
              <a:avLst>
                <a:gd name="adj" fmla="val 40983"/>
                <a:gd name="hf" fmla="val 105146"/>
              </a:avLst>
            </a:prstGeom>
            <a:solidFill>
              <a:srgbClr val="D1D1D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lnSpc>
                  <a:spcPct val="110000"/>
                </a:lnSpc>
              </a:pPr>
              <a:r>
                <a:rPr lang="en-US" altLang="ja-JP" sz="1400">
                  <a:solidFill>
                    <a:schemeClr val="tx1">
                      <a:lumMod val="85000"/>
                      <a:lumOff val="15000"/>
                    </a:schemeClr>
                  </a:solidFill>
                  <a:effectLst>
                    <a:glow rad="63500">
                      <a:schemeClr val="bg1">
                        <a:alpha val="40000"/>
                      </a:schemeClr>
                    </a:glow>
                  </a:effectLst>
                </a:rPr>
                <a:t>1</a:t>
              </a:r>
              <a:r>
                <a:rPr lang="ja-JP" altLang="en-US" sz="1400">
                  <a:solidFill>
                    <a:schemeClr val="tx1">
                      <a:lumMod val="85000"/>
                      <a:lumOff val="15000"/>
                    </a:schemeClr>
                  </a:solidFill>
                  <a:effectLst>
                    <a:glow rad="63500">
                      <a:schemeClr val="bg1">
                        <a:alpha val="40000"/>
                      </a:schemeClr>
                    </a:glow>
                  </a:effectLst>
                </a:rPr>
                <a:t>回の摂取で</a:t>
              </a:r>
              <a:endParaRPr lang="en-US" altLang="ja-JP" sz="1400">
                <a:solidFill>
                  <a:schemeClr val="tx1">
                    <a:lumMod val="85000"/>
                    <a:lumOff val="15000"/>
                  </a:schemeClr>
                </a:solidFill>
                <a:effectLst>
                  <a:glow rad="63500">
                    <a:schemeClr val="bg1">
                      <a:alpha val="40000"/>
                    </a:schemeClr>
                  </a:glow>
                </a:effectLst>
              </a:endParaRPr>
            </a:p>
            <a:p>
              <a:pPr algn="ctr">
                <a:lnSpc>
                  <a:spcPct val="110000"/>
                </a:lnSpc>
              </a:pPr>
              <a:r>
                <a:rPr lang="ja-JP" altLang="en-US" sz="1600" b="1">
                  <a:solidFill>
                    <a:schemeClr val="tx1">
                      <a:lumMod val="85000"/>
                      <a:lumOff val="15000"/>
                    </a:schemeClr>
                  </a:solidFill>
                  <a:effectLst>
                    <a:glow rad="63500">
                      <a:schemeClr val="bg1">
                        <a:alpha val="40000"/>
                      </a:schemeClr>
                    </a:glow>
                  </a:effectLst>
                </a:rPr>
                <a:t>短期間</a:t>
              </a:r>
              <a:r>
                <a:rPr lang="ja-JP" altLang="en-US" sz="1600">
                  <a:solidFill>
                    <a:schemeClr val="tx1">
                      <a:lumMod val="85000"/>
                      <a:lumOff val="15000"/>
                    </a:schemeClr>
                  </a:solidFill>
                  <a:effectLst>
                    <a:glow rad="63500">
                      <a:schemeClr val="bg1">
                        <a:alpha val="40000"/>
                      </a:schemeClr>
                    </a:glow>
                  </a:effectLst>
                </a:rPr>
                <a:t>に出る</a:t>
              </a:r>
              <a:br>
                <a:rPr lang="en-US" altLang="ja-JP" sz="1600">
                  <a:solidFill>
                    <a:schemeClr val="tx1">
                      <a:lumMod val="85000"/>
                      <a:lumOff val="15000"/>
                    </a:schemeClr>
                  </a:solidFill>
                  <a:effectLst>
                    <a:glow rad="63500">
                      <a:schemeClr val="bg1">
                        <a:alpha val="40000"/>
                      </a:schemeClr>
                    </a:glow>
                  </a:effectLst>
                </a:rPr>
              </a:br>
              <a:r>
                <a:rPr lang="ja-JP" altLang="en-US" sz="1600">
                  <a:solidFill>
                    <a:schemeClr val="tx1">
                      <a:lumMod val="85000"/>
                      <a:lumOff val="15000"/>
                    </a:schemeClr>
                  </a:solidFill>
                  <a:effectLst>
                    <a:glow rad="63500">
                      <a:schemeClr val="bg1">
                        <a:alpha val="40000"/>
                      </a:schemeClr>
                    </a:glow>
                  </a:effectLst>
                </a:rPr>
                <a:t>影響</a:t>
              </a:r>
              <a:endParaRPr kumimoji="1" lang="ja-JP" altLang="en-US" sz="1600">
                <a:solidFill>
                  <a:schemeClr val="tx1">
                    <a:lumMod val="85000"/>
                    <a:lumOff val="15000"/>
                  </a:schemeClr>
                </a:solidFill>
                <a:effectLst>
                  <a:glow rad="63500">
                    <a:schemeClr val="bg1">
                      <a:alpha val="40000"/>
                    </a:schemeClr>
                  </a:glow>
                </a:effectLst>
              </a:endParaRPr>
            </a:p>
          </p:txBody>
        </p:sp>
        <p:sp>
          <p:nvSpPr>
            <p:cNvPr id="6" name="星: 10 pt 5">
              <a:extLst>
                <a:ext uri="{FF2B5EF4-FFF2-40B4-BE49-F238E27FC236}">
                  <a16:creationId xmlns:a16="http://schemas.microsoft.com/office/drawing/2014/main" id="{EBFD1D89-CB3C-E827-14B9-E2E3960798BE}"/>
                </a:ext>
              </a:extLst>
            </p:cNvPr>
            <p:cNvSpPr/>
            <p:nvPr/>
          </p:nvSpPr>
          <p:spPr>
            <a:xfrm>
              <a:off x="7947752" y="2088383"/>
              <a:ext cx="1521104" cy="1522292"/>
            </a:xfrm>
            <a:prstGeom prst="star10">
              <a:avLst>
                <a:gd name="adj" fmla="val 40358"/>
                <a:gd name="hf" fmla="val 105146"/>
              </a:avLst>
            </a:prstGeom>
            <a:solidFill>
              <a:srgbClr val="D1D1D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lnSpc>
                  <a:spcPct val="110000"/>
                </a:lnSpc>
              </a:pPr>
              <a:r>
                <a:rPr lang="ja-JP" altLang="en-US" sz="1600" b="1">
                  <a:solidFill>
                    <a:schemeClr val="tx1">
                      <a:lumMod val="85000"/>
                      <a:lumOff val="15000"/>
                    </a:schemeClr>
                  </a:solidFill>
                  <a:effectLst>
                    <a:glow rad="63500">
                      <a:schemeClr val="bg1">
                        <a:alpha val="40000"/>
                      </a:schemeClr>
                    </a:glow>
                  </a:effectLst>
                </a:rPr>
                <a:t>長期間の</a:t>
              </a:r>
              <a:endParaRPr lang="en-US" altLang="ja-JP" sz="1600" b="1">
                <a:solidFill>
                  <a:schemeClr val="tx1">
                    <a:lumMod val="85000"/>
                    <a:lumOff val="15000"/>
                  </a:schemeClr>
                </a:solidFill>
                <a:effectLst>
                  <a:glow rad="63500">
                    <a:schemeClr val="bg1">
                      <a:alpha val="40000"/>
                    </a:schemeClr>
                  </a:glow>
                </a:effectLst>
              </a:endParaRPr>
            </a:p>
            <a:p>
              <a:pPr algn="ctr">
                <a:lnSpc>
                  <a:spcPct val="110000"/>
                </a:lnSpc>
              </a:pPr>
              <a:r>
                <a:rPr lang="ja-JP" altLang="en-US" sz="1600" b="1">
                  <a:solidFill>
                    <a:schemeClr val="tx1">
                      <a:lumMod val="85000"/>
                      <a:lumOff val="15000"/>
                    </a:schemeClr>
                  </a:solidFill>
                  <a:effectLst>
                    <a:glow rad="63500">
                      <a:schemeClr val="bg1">
                        <a:alpha val="40000"/>
                      </a:schemeClr>
                    </a:glow>
                  </a:effectLst>
                </a:rPr>
                <a:t>摂取</a:t>
              </a:r>
              <a:r>
                <a:rPr lang="ja-JP" altLang="en-US" sz="1600">
                  <a:solidFill>
                    <a:schemeClr val="tx1">
                      <a:lumMod val="85000"/>
                      <a:lumOff val="15000"/>
                    </a:schemeClr>
                  </a:solidFill>
                  <a:effectLst>
                    <a:glow rad="63500">
                      <a:schemeClr val="bg1">
                        <a:alpha val="40000"/>
                      </a:schemeClr>
                    </a:glow>
                  </a:effectLst>
                </a:rPr>
                <a:t>で出る</a:t>
              </a:r>
              <a:endParaRPr lang="en-US" altLang="ja-JP" sz="1600">
                <a:solidFill>
                  <a:schemeClr val="tx1">
                    <a:lumMod val="85000"/>
                    <a:lumOff val="15000"/>
                  </a:schemeClr>
                </a:solidFill>
                <a:effectLst>
                  <a:glow rad="63500">
                    <a:schemeClr val="bg1">
                      <a:alpha val="40000"/>
                    </a:schemeClr>
                  </a:glow>
                </a:effectLst>
              </a:endParaRPr>
            </a:p>
            <a:p>
              <a:pPr algn="ctr">
                <a:lnSpc>
                  <a:spcPct val="110000"/>
                </a:lnSpc>
              </a:pPr>
              <a:r>
                <a:rPr lang="ja-JP" altLang="en-US" sz="1600">
                  <a:solidFill>
                    <a:schemeClr val="tx1">
                      <a:lumMod val="85000"/>
                      <a:lumOff val="15000"/>
                    </a:schemeClr>
                  </a:solidFill>
                  <a:effectLst>
                    <a:glow rad="63500">
                      <a:schemeClr val="bg1">
                        <a:alpha val="40000"/>
                      </a:schemeClr>
                    </a:glow>
                  </a:effectLst>
                </a:rPr>
                <a:t>影響</a:t>
              </a:r>
              <a:endParaRPr kumimoji="1" lang="ja-JP" altLang="en-US" sz="1600">
                <a:solidFill>
                  <a:schemeClr val="tx1">
                    <a:lumMod val="85000"/>
                    <a:lumOff val="15000"/>
                  </a:schemeClr>
                </a:solidFill>
                <a:effectLst>
                  <a:glow rad="63500">
                    <a:schemeClr val="bg1">
                      <a:alpha val="40000"/>
                    </a:schemeClr>
                  </a:glow>
                </a:effectLst>
              </a:endParaRPr>
            </a:p>
          </p:txBody>
        </p:sp>
        <p:sp>
          <p:nvSpPr>
            <p:cNvPr id="7" name="星: 10 pt 6">
              <a:extLst>
                <a:ext uri="{FF2B5EF4-FFF2-40B4-BE49-F238E27FC236}">
                  <a16:creationId xmlns:a16="http://schemas.microsoft.com/office/drawing/2014/main" id="{023D1CA2-DF3F-A805-A420-8A183F02B1D3}"/>
                </a:ext>
              </a:extLst>
            </p:cNvPr>
            <p:cNvSpPr/>
            <p:nvPr/>
          </p:nvSpPr>
          <p:spPr>
            <a:xfrm>
              <a:off x="7947752" y="4021731"/>
              <a:ext cx="1521104" cy="1522292"/>
            </a:xfrm>
            <a:prstGeom prst="star10">
              <a:avLst>
                <a:gd name="adj" fmla="val 39733"/>
                <a:gd name="hf" fmla="val 105146"/>
              </a:avLst>
            </a:prstGeom>
            <a:solidFill>
              <a:srgbClr val="D1D1D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lnSpc>
                  <a:spcPct val="110000"/>
                </a:lnSpc>
              </a:pPr>
              <a:r>
                <a:rPr lang="ja-JP" altLang="en-US" sz="1600" b="1">
                  <a:solidFill>
                    <a:schemeClr val="tx1">
                      <a:lumMod val="85000"/>
                      <a:lumOff val="15000"/>
                    </a:schemeClr>
                  </a:solidFill>
                  <a:effectLst>
                    <a:glow rad="63500">
                      <a:schemeClr val="bg1">
                        <a:alpha val="40000"/>
                      </a:schemeClr>
                    </a:glow>
                  </a:effectLst>
                </a:rPr>
                <a:t>生殖機能や</a:t>
              </a:r>
              <a:endParaRPr lang="en-US" altLang="ja-JP" sz="1600" b="1">
                <a:solidFill>
                  <a:schemeClr val="tx1">
                    <a:lumMod val="85000"/>
                    <a:lumOff val="15000"/>
                  </a:schemeClr>
                </a:solidFill>
                <a:effectLst>
                  <a:glow rad="63500">
                    <a:schemeClr val="bg1">
                      <a:alpha val="40000"/>
                    </a:schemeClr>
                  </a:glow>
                </a:effectLst>
              </a:endParaRPr>
            </a:p>
            <a:p>
              <a:pPr algn="ctr">
                <a:lnSpc>
                  <a:spcPct val="110000"/>
                </a:lnSpc>
              </a:pPr>
              <a:r>
                <a:rPr lang="ja-JP" altLang="en-US" sz="1600" b="1">
                  <a:solidFill>
                    <a:schemeClr val="tx1">
                      <a:lumMod val="85000"/>
                      <a:lumOff val="15000"/>
                    </a:schemeClr>
                  </a:solidFill>
                  <a:effectLst>
                    <a:glow rad="63500">
                      <a:schemeClr val="bg1">
                        <a:alpha val="40000"/>
                      </a:schemeClr>
                    </a:glow>
                  </a:effectLst>
                </a:rPr>
                <a:t>新生児</a:t>
              </a:r>
              <a:r>
                <a:rPr lang="ja-JP" altLang="en-US" sz="1600">
                  <a:solidFill>
                    <a:schemeClr val="tx1">
                      <a:lumMod val="85000"/>
                      <a:lumOff val="15000"/>
                    </a:schemeClr>
                  </a:solidFill>
                  <a:effectLst>
                    <a:glow rad="63500">
                      <a:schemeClr val="bg1">
                        <a:alpha val="40000"/>
                      </a:schemeClr>
                    </a:glow>
                  </a:effectLst>
                </a:rPr>
                <a:t>への</a:t>
              </a:r>
              <a:endParaRPr lang="en-US" altLang="ja-JP" sz="1600">
                <a:solidFill>
                  <a:schemeClr val="tx1">
                    <a:lumMod val="85000"/>
                    <a:lumOff val="15000"/>
                  </a:schemeClr>
                </a:solidFill>
                <a:effectLst>
                  <a:glow rad="63500">
                    <a:schemeClr val="bg1">
                      <a:alpha val="40000"/>
                    </a:schemeClr>
                  </a:glow>
                </a:effectLst>
              </a:endParaRPr>
            </a:p>
            <a:p>
              <a:pPr algn="ctr">
                <a:lnSpc>
                  <a:spcPct val="110000"/>
                </a:lnSpc>
              </a:pPr>
              <a:r>
                <a:rPr lang="ja-JP" altLang="en-US" sz="1600">
                  <a:solidFill>
                    <a:schemeClr val="tx1">
                      <a:lumMod val="85000"/>
                      <a:lumOff val="15000"/>
                    </a:schemeClr>
                  </a:solidFill>
                  <a:effectLst>
                    <a:glow rad="63500">
                      <a:schemeClr val="bg1">
                        <a:alpha val="40000"/>
                      </a:schemeClr>
                    </a:glow>
                  </a:effectLst>
                </a:rPr>
                <a:t>影響</a:t>
              </a:r>
              <a:endParaRPr kumimoji="1" lang="ja-JP" altLang="en-US" sz="1600">
                <a:solidFill>
                  <a:schemeClr val="tx1">
                    <a:lumMod val="85000"/>
                    <a:lumOff val="15000"/>
                  </a:schemeClr>
                </a:solidFill>
                <a:effectLst>
                  <a:glow rad="63500">
                    <a:schemeClr val="bg1">
                      <a:alpha val="40000"/>
                    </a:schemeClr>
                  </a:glow>
                </a:effectLst>
              </a:endParaRPr>
            </a:p>
          </p:txBody>
        </p:sp>
        <p:sp>
          <p:nvSpPr>
            <p:cNvPr id="8" name="星: 10 pt 7">
              <a:extLst>
                <a:ext uri="{FF2B5EF4-FFF2-40B4-BE49-F238E27FC236}">
                  <a16:creationId xmlns:a16="http://schemas.microsoft.com/office/drawing/2014/main" id="{FD4E4814-1856-DC6E-802B-3CC8C9D4CBBF}"/>
                </a:ext>
              </a:extLst>
            </p:cNvPr>
            <p:cNvSpPr/>
            <p:nvPr/>
          </p:nvSpPr>
          <p:spPr>
            <a:xfrm>
              <a:off x="9658704" y="2088383"/>
              <a:ext cx="1521104" cy="1522292"/>
            </a:xfrm>
            <a:prstGeom prst="star10">
              <a:avLst>
                <a:gd name="adj" fmla="val 39733"/>
                <a:gd name="hf" fmla="val 105146"/>
              </a:avLst>
            </a:prstGeom>
            <a:solidFill>
              <a:srgbClr val="D1D1D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lnSpc>
                  <a:spcPct val="110000"/>
                </a:lnSpc>
              </a:pPr>
              <a:r>
                <a:rPr lang="ja-JP" altLang="en-US" sz="1600" b="1">
                  <a:solidFill>
                    <a:schemeClr val="tx1">
                      <a:lumMod val="85000"/>
                      <a:lumOff val="15000"/>
                    </a:schemeClr>
                  </a:solidFill>
                  <a:effectLst>
                    <a:glow rad="63500">
                      <a:schemeClr val="bg1">
                        <a:alpha val="40000"/>
                      </a:schemeClr>
                    </a:glow>
                  </a:effectLst>
                </a:rPr>
                <a:t>がん</a:t>
              </a:r>
              <a:r>
                <a:rPr lang="ja-JP" altLang="en-US" sz="1600">
                  <a:solidFill>
                    <a:schemeClr val="tx1">
                      <a:lumMod val="85000"/>
                      <a:lumOff val="15000"/>
                    </a:schemeClr>
                  </a:solidFill>
                  <a:effectLst>
                    <a:glow rad="63500">
                      <a:schemeClr val="bg1">
                        <a:alpha val="40000"/>
                      </a:schemeClr>
                    </a:glow>
                  </a:effectLst>
                </a:rPr>
                <a:t>への</a:t>
              </a:r>
              <a:br>
                <a:rPr lang="en-US" altLang="ja-JP" sz="1600">
                  <a:solidFill>
                    <a:schemeClr val="tx1">
                      <a:lumMod val="85000"/>
                      <a:lumOff val="15000"/>
                    </a:schemeClr>
                  </a:solidFill>
                  <a:effectLst>
                    <a:glow rad="63500">
                      <a:schemeClr val="bg1">
                        <a:alpha val="40000"/>
                      </a:schemeClr>
                    </a:glow>
                  </a:effectLst>
                </a:rPr>
              </a:br>
              <a:r>
                <a:rPr lang="ja-JP" altLang="en-US" sz="1600">
                  <a:solidFill>
                    <a:schemeClr val="tx1">
                      <a:lumMod val="85000"/>
                      <a:lumOff val="15000"/>
                    </a:schemeClr>
                  </a:solidFill>
                  <a:effectLst>
                    <a:glow rad="63500">
                      <a:schemeClr val="bg1">
                        <a:alpha val="40000"/>
                      </a:schemeClr>
                    </a:glow>
                  </a:effectLst>
                </a:rPr>
                <a:t>影響</a:t>
              </a:r>
              <a:endParaRPr lang="en-US" altLang="ja-JP" sz="1600">
                <a:solidFill>
                  <a:schemeClr val="tx1">
                    <a:lumMod val="85000"/>
                    <a:lumOff val="15000"/>
                  </a:schemeClr>
                </a:solidFill>
                <a:effectLst>
                  <a:glow rad="63500">
                    <a:schemeClr val="bg1">
                      <a:alpha val="40000"/>
                    </a:schemeClr>
                  </a:glow>
                </a:effectLst>
              </a:endParaRPr>
            </a:p>
            <a:p>
              <a:pPr algn="ctr">
                <a:lnSpc>
                  <a:spcPct val="110000"/>
                </a:lnSpc>
              </a:pPr>
              <a:endParaRPr kumimoji="1" lang="en-US" altLang="ja-JP" sz="400">
                <a:solidFill>
                  <a:schemeClr val="tx1">
                    <a:lumMod val="85000"/>
                    <a:lumOff val="15000"/>
                  </a:schemeClr>
                </a:solidFill>
                <a:effectLst>
                  <a:glow rad="63500">
                    <a:schemeClr val="bg1">
                      <a:alpha val="40000"/>
                    </a:schemeClr>
                  </a:glow>
                </a:effectLst>
              </a:endParaRPr>
            </a:p>
            <a:p>
              <a:pPr algn="ctr">
                <a:lnSpc>
                  <a:spcPct val="110000"/>
                </a:lnSpc>
              </a:pPr>
              <a:r>
                <a:rPr kumimoji="1" lang="ja-JP" altLang="en-US" sz="1200">
                  <a:solidFill>
                    <a:schemeClr val="tx1">
                      <a:lumMod val="85000"/>
                      <a:lumOff val="15000"/>
                    </a:schemeClr>
                  </a:solidFill>
                  <a:effectLst>
                    <a:glow rad="63500">
                      <a:schemeClr val="bg1">
                        <a:alpha val="40000"/>
                      </a:schemeClr>
                    </a:glow>
                  </a:effectLst>
                </a:rPr>
                <a:t>がん（悪性腫瘍）の</a:t>
              </a:r>
              <a:endParaRPr kumimoji="1" lang="en-US" altLang="ja-JP" sz="1200">
                <a:solidFill>
                  <a:schemeClr val="tx1">
                    <a:lumMod val="85000"/>
                    <a:lumOff val="15000"/>
                  </a:schemeClr>
                </a:solidFill>
                <a:effectLst>
                  <a:glow rad="63500">
                    <a:schemeClr val="bg1">
                      <a:alpha val="40000"/>
                    </a:schemeClr>
                  </a:glow>
                </a:effectLst>
              </a:endParaRPr>
            </a:p>
            <a:p>
              <a:pPr algn="ctr">
                <a:lnSpc>
                  <a:spcPct val="110000"/>
                </a:lnSpc>
              </a:pPr>
              <a:r>
                <a:rPr kumimoji="1" lang="ja-JP" altLang="en-US" sz="1200">
                  <a:solidFill>
                    <a:schemeClr val="tx1">
                      <a:lumMod val="85000"/>
                      <a:lumOff val="15000"/>
                    </a:schemeClr>
                  </a:solidFill>
                  <a:effectLst>
                    <a:glow rad="63500">
                      <a:schemeClr val="bg1">
                        <a:alpha val="40000"/>
                      </a:schemeClr>
                    </a:glow>
                  </a:effectLst>
                </a:rPr>
                <a:t>発生・促進</a:t>
              </a:r>
            </a:p>
          </p:txBody>
        </p:sp>
        <p:sp>
          <p:nvSpPr>
            <p:cNvPr id="9" name="星: 10 pt 8">
              <a:extLst>
                <a:ext uri="{FF2B5EF4-FFF2-40B4-BE49-F238E27FC236}">
                  <a16:creationId xmlns:a16="http://schemas.microsoft.com/office/drawing/2014/main" id="{770ECA02-59CF-4D7F-E804-3729E8602039}"/>
                </a:ext>
              </a:extLst>
            </p:cNvPr>
            <p:cNvSpPr/>
            <p:nvPr/>
          </p:nvSpPr>
          <p:spPr>
            <a:xfrm>
              <a:off x="6249177" y="4021731"/>
              <a:ext cx="1521104" cy="1522292"/>
            </a:xfrm>
            <a:prstGeom prst="star10">
              <a:avLst>
                <a:gd name="adj" fmla="val 39733"/>
                <a:gd name="hf" fmla="val 105146"/>
              </a:avLst>
            </a:prstGeom>
            <a:solidFill>
              <a:srgbClr val="D1D1D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lnSpc>
                  <a:spcPct val="110000"/>
                </a:lnSpc>
              </a:pPr>
              <a:r>
                <a:rPr lang="ja-JP" altLang="en-US" sz="1600" b="1">
                  <a:solidFill>
                    <a:schemeClr val="tx1">
                      <a:lumMod val="85000"/>
                      <a:lumOff val="15000"/>
                    </a:schemeClr>
                  </a:solidFill>
                  <a:effectLst>
                    <a:glow rad="63500">
                      <a:schemeClr val="bg1">
                        <a:alpha val="40000"/>
                      </a:schemeClr>
                    </a:glow>
                  </a:effectLst>
                </a:rPr>
                <a:t>胎児</a:t>
              </a:r>
              <a:r>
                <a:rPr lang="ja-JP" altLang="en-US" sz="1200">
                  <a:solidFill>
                    <a:schemeClr val="tx1">
                      <a:lumMod val="85000"/>
                      <a:lumOff val="15000"/>
                    </a:schemeClr>
                  </a:solidFill>
                  <a:effectLst>
                    <a:glow rad="63500">
                      <a:schemeClr val="bg1">
                        <a:alpha val="40000"/>
                      </a:schemeClr>
                    </a:glow>
                  </a:effectLst>
                </a:rPr>
                <a:t>への</a:t>
              </a:r>
              <a:br>
                <a:rPr lang="en-US" altLang="ja-JP" sz="1600">
                  <a:solidFill>
                    <a:schemeClr val="tx1">
                      <a:lumMod val="85000"/>
                      <a:lumOff val="15000"/>
                    </a:schemeClr>
                  </a:solidFill>
                  <a:effectLst>
                    <a:glow rad="63500">
                      <a:schemeClr val="bg1">
                        <a:alpha val="40000"/>
                      </a:schemeClr>
                    </a:glow>
                  </a:effectLst>
                </a:rPr>
              </a:br>
              <a:r>
                <a:rPr lang="ja-JP" altLang="en-US" sz="1600">
                  <a:solidFill>
                    <a:schemeClr val="tx1">
                      <a:lumMod val="85000"/>
                      <a:lumOff val="15000"/>
                    </a:schemeClr>
                  </a:solidFill>
                  <a:effectLst>
                    <a:glow rad="63500">
                      <a:schemeClr val="bg1">
                        <a:alpha val="40000"/>
                      </a:schemeClr>
                    </a:glow>
                  </a:effectLst>
                </a:rPr>
                <a:t>影響</a:t>
              </a:r>
              <a:endParaRPr lang="en-US" altLang="ja-JP" sz="1600">
                <a:solidFill>
                  <a:schemeClr val="tx1">
                    <a:lumMod val="85000"/>
                    <a:lumOff val="15000"/>
                  </a:schemeClr>
                </a:solidFill>
                <a:effectLst>
                  <a:glow rad="63500">
                    <a:schemeClr val="bg1">
                      <a:alpha val="40000"/>
                    </a:schemeClr>
                  </a:glow>
                </a:effectLst>
              </a:endParaRPr>
            </a:p>
            <a:p>
              <a:pPr algn="ctr">
                <a:lnSpc>
                  <a:spcPct val="110000"/>
                </a:lnSpc>
              </a:pPr>
              <a:endParaRPr kumimoji="1" lang="en-US" altLang="ja-JP" sz="600">
                <a:solidFill>
                  <a:schemeClr val="tx1">
                    <a:lumMod val="85000"/>
                    <a:lumOff val="15000"/>
                  </a:schemeClr>
                </a:solidFill>
                <a:effectLst>
                  <a:glow rad="63500">
                    <a:schemeClr val="bg1">
                      <a:alpha val="40000"/>
                    </a:schemeClr>
                  </a:glow>
                </a:effectLst>
              </a:endParaRPr>
            </a:p>
            <a:p>
              <a:pPr algn="ctr">
                <a:lnSpc>
                  <a:spcPct val="110000"/>
                </a:lnSpc>
              </a:pPr>
              <a:r>
                <a:rPr kumimoji="1" lang="ja-JP" altLang="en-US" sz="1200">
                  <a:solidFill>
                    <a:schemeClr val="tx1">
                      <a:lumMod val="85000"/>
                      <a:lumOff val="15000"/>
                    </a:schemeClr>
                  </a:solidFill>
                  <a:effectLst>
                    <a:glow rad="63500">
                      <a:schemeClr val="bg1">
                        <a:alpha val="40000"/>
                      </a:schemeClr>
                    </a:glow>
                  </a:effectLst>
                </a:rPr>
                <a:t>妊娠中の母体が</a:t>
              </a:r>
              <a:br>
                <a:rPr kumimoji="1" lang="en-US" altLang="ja-JP" sz="1200">
                  <a:solidFill>
                    <a:schemeClr val="tx1">
                      <a:lumMod val="85000"/>
                      <a:lumOff val="15000"/>
                    </a:schemeClr>
                  </a:solidFill>
                  <a:effectLst>
                    <a:glow rad="63500">
                      <a:schemeClr val="bg1">
                        <a:alpha val="40000"/>
                      </a:schemeClr>
                    </a:glow>
                  </a:effectLst>
                </a:rPr>
              </a:br>
              <a:r>
                <a:rPr kumimoji="1" lang="ja-JP" altLang="en-US" sz="1200">
                  <a:solidFill>
                    <a:schemeClr val="tx1">
                      <a:lumMod val="85000"/>
                      <a:lumOff val="15000"/>
                    </a:schemeClr>
                  </a:solidFill>
                  <a:effectLst>
                    <a:glow rad="63500">
                      <a:schemeClr val="bg1">
                        <a:alpha val="40000"/>
                      </a:schemeClr>
                    </a:glow>
                  </a:effectLst>
                </a:rPr>
                <a:t>摂取した場合</a:t>
              </a:r>
              <a:endParaRPr lang="en-US" altLang="ja-JP" sz="1600">
                <a:solidFill>
                  <a:schemeClr val="tx1">
                    <a:lumMod val="85000"/>
                    <a:lumOff val="15000"/>
                  </a:schemeClr>
                </a:solidFill>
                <a:effectLst>
                  <a:glow rad="63500">
                    <a:schemeClr val="bg1">
                      <a:alpha val="40000"/>
                    </a:schemeClr>
                  </a:glow>
                </a:effectLst>
              </a:endParaRPr>
            </a:p>
          </p:txBody>
        </p:sp>
        <p:sp>
          <p:nvSpPr>
            <p:cNvPr id="10" name="星: 10 pt 9">
              <a:extLst>
                <a:ext uri="{FF2B5EF4-FFF2-40B4-BE49-F238E27FC236}">
                  <a16:creationId xmlns:a16="http://schemas.microsoft.com/office/drawing/2014/main" id="{09290979-6F82-DFDD-6A6B-014974B2C997}"/>
                </a:ext>
              </a:extLst>
            </p:cNvPr>
            <p:cNvSpPr/>
            <p:nvPr/>
          </p:nvSpPr>
          <p:spPr>
            <a:xfrm>
              <a:off x="9658704" y="4021731"/>
              <a:ext cx="1521104" cy="1522292"/>
            </a:xfrm>
            <a:prstGeom prst="star10">
              <a:avLst>
                <a:gd name="adj" fmla="val 40358"/>
                <a:gd name="hf" fmla="val 105146"/>
              </a:avLst>
            </a:prstGeom>
            <a:solidFill>
              <a:srgbClr val="D1D1D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lnSpc>
                  <a:spcPct val="110000"/>
                </a:lnSpc>
              </a:pPr>
              <a:r>
                <a:rPr lang="en-US" altLang="ja-JP" sz="1600" b="1">
                  <a:solidFill>
                    <a:schemeClr val="tx1">
                      <a:lumMod val="85000"/>
                      <a:lumOff val="15000"/>
                    </a:schemeClr>
                  </a:solidFill>
                  <a:effectLst>
                    <a:glow rad="63500">
                      <a:schemeClr val="bg1">
                        <a:alpha val="40000"/>
                      </a:schemeClr>
                    </a:glow>
                  </a:effectLst>
                </a:rPr>
                <a:t>DNA</a:t>
              </a:r>
              <a:r>
                <a:rPr lang="ja-JP" altLang="en-US" sz="1600" b="1">
                  <a:solidFill>
                    <a:schemeClr val="tx1">
                      <a:lumMod val="85000"/>
                      <a:lumOff val="15000"/>
                    </a:schemeClr>
                  </a:solidFill>
                  <a:effectLst>
                    <a:glow rad="63500">
                      <a:schemeClr val="bg1">
                        <a:alpha val="40000"/>
                      </a:schemeClr>
                    </a:glow>
                  </a:effectLst>
                </a:rPr>
                <a:t>や染色体</a:t>
              </a:r>
              <a:endParaRPr lang="en-US" altLang="ja-JP" sz="1600" b="1">
                <a:solidFill>
                  <a:schemeClr val="tx1">
                    <a:lumMod val="85000"/>
                    <a:lumOff val="15000"/>
                  </a:schemeClr>
                </a:solidFill>
                <a:effectLst>
                  <a:glow rad="63500">
                    <a:schemeClr val="bg1">
                      <a:alpha val="40000"/>
                    </a:schemeClr>
                  </a:glow>
                </a:effectLst>
              </a:endParaRPr>
            </a:p>
            <a:p>
              <a:pPr algn="ctr">
                <a:lnSpc>
                  <a:spcPct val="110000"/>
                </a:lnSpc>
              </a:pPr>
              <a:r>
                <a:rPr lang="ja-JP" altLang="en-US" sz="1200">
                  <a:solidFill>
                    <a:schemeClr val="tx1">
                      <a:lumMod val="85000"/>
                      <a:lumOff val="15000"/>
                    </a:schemeClr>
                  </a:solidFill>
                  <a:effectLst>
                    <a:glow rad="63500">
                      <a:schemeClr val="bg1">
                        <a:alpha val="40000"/>
                      </a:schemeClr>
                    </a:glow>
                  </a:effectLst>
                </a:rPr>
                <a:t>への影響</a:t>
              </a:r>
              <a:endParaRPr lang="en-US" altLang="ja-JP" sz="1200">
                <a:solidFill>
                  <a:schemeClr val="tx1">
                    <a:lumMod val="85000"/>
                    <a:lumOff val="15000"/>
                  </a:schemeClr>
                </a:solidFill>
                <a:effectLst>
                  <a:glow rad="63500">
                    <a:schemeClr val="bg1">
                      <a:alpha val="40000"/>
                    </a:schemeClr>
                  </a:glow>
                </a:effectLst>
              </a:endParaRPr>
            </a:p>
          </p:txBody>
        </p:sp>
      </p:grpSp>
      <p:sp>
        <p:nvSpPr>
          <p:cNvPr id="11" name="テキスト ボックス 10">
            <a:extLst>
              <a:ext uri="{FF2B5EF4-FFF2-40B4-BE49-F238E27FC236}">
                <a16:creationId xmlns:a16="http://schemas.microsoft.com/office/drawing/2014/main" id="{DBB5FFBB-E249-7FFA-3792-84DDBFB0609A}"/>
              </a:ext>
            </a:extLst>
          </p:cNvPr>
          <p:cNvSpPr txBox="1"/>
          <p:nvPr/>
        </p:nvSpPr>
        <p:spPr>
          <a:xfrm>
            <a:off x="6944921" y="1161524"/>
            <a:ext cx="2936079" cy="400110"/>
          </a:xfrm>
          <a:prstGeom prst="rect">
            <a:avLst/>
          </a:prstGeom>
          <a:noFill/>
        </p:spPr>
        <p:txBody>
          <a:bodyPr vert="horz" wrap="square">
            <a:spAutoFit/>
          </a:bodyPr>
          <a:lstStyle/>
          <a:p>
            <a:pPr algn="ctr"/>
            <a:r>
              <a:rPr kumimoji="1" lang="ja-JP" altLang="en-US" sz="2000" b="1" i="0" u="none" strike="noStrike" kern="1200" cap="none" spc="0" normalizeH="0" baseline="0" noProof="0">
                <a:ln>
                  <a:noFill/>
                </a:ln>
                <a:solidFill>
                  <a:prstClr val="black"/>
                </a:solidFill>
                <a:effectLst/>
                <a:uLnTx/>
                <a:uFillTx/>
                <a:latin typeface="BIZ UDPゴシック"/>
                <a:ea typeface="BIZ UDPゴシック"/>
                <a:cs typeface="+mn-cs"/>
              </a:rPr>
              <a:t>有害な影響の</a:t>
            </a:r>
            <a:r>
              <a:rPr lang="ja-JP" altLang="en-US" sz="2000" b="1">
                <a:solidFill>
                  <a:prstClr val="black"/>
                </a:solidFill>
                <a:latin typeface="BIZ UDPゴシック"/>
                <a:ea typeface="BIZ UDPゴシック"/>
              </a:rPr>
              <a:t>例と毒性</a:t>
            </a:r>
            <a:endParaRPr lang="ja-JP" altLang="en-US" sz="2400"/>
          </a:p>
        </p:txBody>
      </p:sp>
      <p:sp>
        <p:nvSpPr>
          <p:cNvPr id="23" name="コンテンツ プレースホルダー 2">
            <a:extLst>
              <a:ext uri="{FF2B5EF4-FFF2-40B4-BE49-F238E27FC236}">
                <a16:creationId xmlns:a16="http://schemas.microsoft.com/office/drawing/2014/main" id="{1AF855C4-93BF-3B0D-C731-7749DACD762D}"/>
              </a:ext>
            </a:extLst>
          </p:cNvPr>
          <p:cNvSpPr txBox="1">
            <a:spLocks/>
          </p:cNvSpPr>
          <p:nvPr/>
        </p:nvSpPr>
        <p:spPr>
          <a:xfrm>
            <a:off x="5488077" y="3691575"/>
            <a:ext cx="1614650" cy="325841"/>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400">
                <a:solidFill>
                  <a:schemeClr val="tx1">
                    <a:lumMod val="85000"/>
                    <a:lumOff val="15000"/>
                  </a:schemeClr>
                </a:solidFill>
              </a:rPr>
              <a:t>急性毒性</a:t>
            </a:r>
            <a:endParaRPr lang="en-US" altLang="ja-JP" sz="1400">
              <a:solidFill>
                <a:schemeClr val="tx1">
                  <a:lumMod val="85000"/>
                  <a:lumOff val="15000"/>
                </a:schemeClr>
              </a:solidFill>
            </a:endParaRPr>
          </a:p>
        </p:txBody>
      </p:sp>
      <p:sp>
        <p:nvSpPr>
          <p:cNvPr id="24" name="コンテンツ プレースホルダー 2">
            <a:extLst>
              <a:ext uri="{FF2B5EF4-FFF2-40B4-BE49-F238E27FC236}">
                <a16:creationId xmlns:a16="http://schemas.microsoft.com/office/drawing/2014/main" id="{13C84BE7-956E-93C6-B467-7D81C7863D33}"/>
              </a:ext>
            </a:extLst>
          </p:cNvPr>
          <p:cNvSpPr txBox="1">
            <a:spLocks/>
          </p:cNvSpPr>
          <p:nvPr/>
        </p:nvSpPr>
        <p:spPr>
          <a:xfrm>
            <a:off x="7601439" y="3691575"/>
            <a:ext cx="1614650" cy="325841"/>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400">
                <a:solidFill>
                  <a:schemeClr val="tx1">
                    <a:lumMod val="85000"/>
                    <a:lumOff val="15000"/>
                  </a:schemeClr>
                </a:solidFill>
              </a:rPr>
              <a:t>慢性毒性</a:t>
            </a:r>
            <a:endParaRPr lang="en-US" altLang="ja-JP" sz="1400">
              <a:solidFill>
                <a:schemeClr val="tx1">
                  <a:lumMod val="85000"/>
                  <a:lumOff val="15000"/>
                </a:schemeClr>
              </a:solidFill>
            </a:endParaRPr>
          </a:p>
        </p:txBody>
      </p:sp>
      <p:sp>
        <p:nvSpPr>
          <p:cNvPr id="25" name="コンテンツ プレースホルダー 2">
            <a:extLst>
              <a:ext uri="{FF2B5EF4-FFF2-40B4-BE49-F238E27FC236}">
                <a16:creationId xmlns:a16="http://schemas.microsoft.com/office/drawing/2014/main" id="{9FE11126-B5B8-FCB0-A1A1-FDA0AD34FAB0}"/>
              </a:ext>
            </a:extLst>
          </p:cNvPr>
          <p:cNvSpPr txBox="1">
            <a:spLocks/>
          </p:cNvSpPr>
          <p:nvPr/>
        </p:nvSpPr>
        <p:spPr>
          <a:xfrm>
            <a:off x="7579413" y="6076144"/>
            <a:ext cx="1614650" cy="325841"/>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400">
                <a:solidFill>
                  <a:schemeClr val="tx1">
                    <a:lumMod val="85000"/>
                    <a:lumOff val="15000"/>
                  </a:schemeClr>
                </a:solidFill>
              </a:rPr>
              <a:t>生殖発生毒性</a:t>
            </a:r>
            <a:endParaRPr lang="en-US" altLang="ja-JP" sz="1400">
              <a:solidFill>
                <a:schemeClr val="tx1">
                  <a:lumMod val="85000"/>
                  <a:lumOff val="15000"/>
                </a:schemeClr>
              </a:solidFill>
            </a:endParaRPr>
          </a:p>
        </p:txBody>
      </p:sp>
      <p:sp>
        <p:nvSpPr>
          <p:cNvPr id="26" name="コンテンツ プレースホルダー 2">
            <a:extLst>
              <a:ext uri="{FF2B5EF4-FFF2-40B4-BE49-F238E27FC236}">
                <a16:creationId xmlns:a16="http://schemas.microsoft.com/office/drawing/2014/main" id="{7F0523B0-A0FD-EF89-2BB6-3E9B4547CE4C}"/>
              </a:ext>
            </a:extLst>
          </p:cNvPr>
          <p:cNvSpPr txBox="1">
            <a:spLocks/>
          </p:cNvSpPr>
          <p:nvPr/>
        </p:nvSpPr>
        <p:spPr>
          <a:xfrm>
            <a:off x="5473454" y="6076144"/>
            <a:ext cx="1614650" cy="325841"/>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400">
                <a:solidFill>
                  <a:schemeClr val="tx1">
                    <a:lumMod val="85000"/>
                    <a:lumOff val="15000"/>
                  </a:schemeClr>
                </a:solidFill>
              </a:rPr>
              <a:t>催奇形性</a:t>
            </a:r>
            <a:endParaRPr lang="en-US" altLang="ja-JP" sz="1400">
              <a:solidFill>
                <a:schemeClr val="tx1">
                  <a:lumMod val="85000"/>
                  <a:lumOff val="15000"/>
                </a:schemeClr>
              </a:solidFill>
            </a:endParaRPr>
          </a:p>
        </p:txBody>
      </p:sp>
      <p:sp>
        <p:nvSpPr>
          <p:cNvPr id="27" name="コンテンツ プレースホルダー 2">
            <a:extLst>
              <a:ext uri="{FF2B5EF4-FFF2-40B4-BE49-F238E27FC236}">
                <a16:creationId xmlns:a16="http://schemas.microsoft.com/office/drawing/2014/main" id="{65B539C3-4EF1-8097-2E22-C9F22F377B14}"/>
              </a:ext>
            </a:extLst>
          </p:cNvPr>
          <p:cNvSpPr txBox="1">
            <a:spLocks/>
          </p:cNvSpPr>
          <p:nvPr/>
        </p:nvSpPr>
        <p:spPr>
          <a:xfrm>
            <a:off x="9684530" y="3691575"/>
            <a:ext cx="1614650" cy="325841"/>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400">
                <a:solidFill>
                  <a:schemeClr val="tx1">
                    <a:lumMod val="85000"/>
                    <a:lumOff val="15000"/>
                  </a:schemeClr>
                </a:solidFill>
              </a:rPr>
              <a:t>発がん性</a:t>
            </a:r>
            <a:endParaRPr lang="en-US" altLang="ja-JP" sz="1400">
              <a:solidFill>
                <a:schemeClr val="tx1">
                  <a:lumMod val="85000"/>
                  <a:lumOff val="15000"/>
                </a:schemeClr>
              </a:solidFill>
            </a:endParaRPr>
          </a:p>
        </p:txBody>
      </p:sp>
      <p:sp>
        <p:nvSpPr>
          <p:cNvPr id="28" name="コンテンツ プレースホルダー 2">
            <a:extLst>
              <a:ext uri="{FF2B5EF4-FFF2-40B4-BE49-F238E27FC236}">
                <a16:creationId xmlns:a16="http://schemas.microsoft.com/office/drawing/2014/main" id="{7A034228-3293-B6FA-5372-E2270C430F7E}"/>
              </a:ext>
            </a:extLst>
          </p:cNvPr>
          <p:cNvSpPr txBox="1">
            <a:spLocks/>
          </p:cNvSpPr>
          <p:nvPr/>
        </p:nvSpPr>
        <p:spPr>
          <a:xfrm>
            <a:off x="9678341" y="6076144"/>
            <a:ext cx="1614650" cy="325841"/>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1400">
                <a:solidFill>
                  <a:schemeClr val="tx1">
                    <a:lumMod val="85000"/>
                    <a:lumOff val="15000"/>
                  </a:schemeClr>
                </a:solidFill>
              </a:rPr>
              <a:t>遺伝毒性</a:t>
            </a:r>
            <a:endParaRPr lang="en-US" altLang="ja-JP" sz="1400">
              <a:solidFill>
                <a:schemeClr val="tx1">
                  <a:lumMod val="85000"/>
                  <a:lumOff val="15000"/>
                </a:schemeClr>
              </a:solidFill>
            </a:endParaRPr>
          </a:p>
        </p:txBody>
      </p:sp>
    </p:spTree>
    <p:extLst>
      <p:ext uri="{BB962C8B-B14F-4D97-AF65-F5344CB8AC3E}">
        <p14:creationId xmlns:p14="http://schemas.microsoft.com/office/powerpoint/2010/main" val="770317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9BCD0E-131C-E6E7-9DDA-1D20ACE68F93}"/>
              </a:ext>
            </a:extLst>
          </p:cNvPr>
          <p:cNvSpPr>
            <a:spLocks noGrp="1"/>
          </p:cNvSpPr>
          <p:nvPr>
            <p:ph type="title"/>
          </p:nvPr>
        </p:nvSpPr>
        <p:spPr>
          <a:xfrm>
            <a:off x="831850" y="1354139"/>
            <a:ext cx="10515600" cy="738822"/>
          </a:xfrm>
        </p:spPr>
        <p:txBody>
          <a:bodyPr/>
          <a:lstStyle/>
          <a:p>
            <a:r>
              <a:rPr kumimoji="1" lang="en-US" altLang="ja-JP" sz="4000"/>
              <a:t>2.</a:t>
            </a:r>
            <a:r>
              <a:rPr kumimoji="1" lang="ja-JP" altLang="en-US"/>
              <a:t>リスク評価</a:t>
            </a:r>
          </a:p>
        </p:txBody>
      </p:sp>
      <p:sp>
        <p:nvSpPr>
          <p:cNvPr id="4" name="正方形/長方形 3">
            <a:extLst>
              <a:ext uri="{FF2B5EF4-FFF2-40B4-BE49-F238E27FC236}">
                <a16:creationId xmlns:a16="http://schemas.microsoft.com/office/drawing/2014/main" id="{F779DA2A-E952-068C-978B-A66F2B891218}"/>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a:t>リスク評価</a:t>
            </a:r>
          </a:p>
        </p:txBody>
      </p:sp>
      <p:sp>
        <p:nvSpPr>
          <p:cNvPr id="5" name="正方形/長方形 4">
            <a:extLst>
              <a:ext uri="{FF2B5EF4-FFF2-40B4-BE49-F238E27FC236}">
                <a16:creationId xmlns:a16="http://schemas.microsoft.com/office/drawing/2014/main" id="{4EDCDFDD-12B4-9571-C97B-8B86353D7501}"/>
              </a:ext>
            </a:extLst>
          </p:cNvPr>
          <p:cNvSpPr/>
          <p:nvPr/>
        </p:nvSpPr>
        <p:spPr>
          <a:xfrm>
            <a:off x="2339730" y="2316480"/>
            <a:ext cx="7537941" cy="45719"/>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プレースホルダー 2">
            <a:extLst>
              <a:ext uri="{FF2B5EF4-FFF2-40B4-BE49-F238E27FC236}">
                <a16:creationId xmlns:a16="http://schemas.microsoft.com/office/drawing/2014/main" id="{AD988D36-2B5C-09E4-CF0C-CAA66B8C2B1E}"/>
              </a:ext>
            </a:extLst>
          </p:cNvPr>
          <p:cNvSpPr txBox="1">
            <a:spLocks/>
          </p:cNvSpPr>
          <p:nvPr/>
        </p:nvSpPr>
        <p:spPr>
          <a:xfrm>
            <a:off x="692901" y="2585719"/>
            <a:ext cx="4400160" cy="3687962"/>
          </a:xfrm>
          <a:prstGeom prst="rect">
            <a:avLst/>
          </a:prstGeom>
        </p:spPr>
        <p:txBody>
          <a:bodyPr vert="horz" lIns="91440" tIns="45720" rIns="91440" bIns="45720" rtlCol="0" anchor="t">
            <a:normAutofit/>
          </a:bodyPr>
          <a:lstStyle>
            <a:lvl1pPr marL="0" indent="0" algn="l" defTabSz="914400" rtl="0" eaLnBrk="1" latinLnBrk="0" hangingPunct="1">
              <a:lnSpc>
                <a:spcPct val="125000"/>
              </a:lnSpc>
              <a:spcBef>
                <a:spcPts val="1000"/>
              </a:spcBef>
              <a:buFont typeface="Arial" panose="020B0604020202020204" pitchFamily="34" charset="0"/>
              <a:buNone/>
              <a:defRPr kumimoji="1" sz="2400" kern="1200">
                <a:solidFill>
                  <a:schemeClr val="tx1">
                    <a:tint val="82000"/>
                  </a:schemeClr>
                </a:solidFill>
                <a:latin typeface="+mn-lt"/>
                <a:ea typeface="+mn-ea"/>
                <a:cs typeface="+mn-cs"/>
              </a:defRPr>
            </a:lvl1pPr>
            <a:lvl2pPr marL="457200" indent="0" algn="l" defTabSz="914400" rtl="0" eaLnBrk="1" latinLnBrk="0" hangingPunct="1">
              <a:lnSpc>
                <a:spcPct val="125000"/>
              </a:lnSpc>
              <a:spcBef>
                <a:spcPts val="500"/>
              </a:spcBef>
              <a:buFont typeface="Arial" panose="020B0604020202020204" pitchFamily="34" charset="0"/>
              <a:buNone/>
              <a:defRPr kumimoji="1" sz="2000" kern="1200">
                <a:solidFill>
                  <a:schemeClr val="tx1">
                    <a:tint val="82000"/>
                  </a:schemeClr>
                </a:solidFill>
                <a:latin typeface="+mn-lt"/>
                <a:ea typeface="+mn-ea"/>
                <a:cs typeface="+mn-cs"/>
              </a:defRPr>
            </a:lvl2pPr>
            <a:lvl3pPr marL="914400" indent="0" algn="l" defTabSz="914400" rtl="0" eaLnBrk="1" latinLnBrk="0" hangingPunct="1">
              <a:lnSpc>
                <a:spcPct val="125000"/>
              </a:lnSpc>
              <a:spcBef>
                <a:spcPts val="500"/>
              </a:spcBef>
              <a:buFont typeface="Arial" panose="020B0604020202020204" pitchFamily="34" charset="0"/>
              <a:buNone/>
              <a:defRPr kumimoji="1" sz="1800" kern="1200">
                <a:solidFill>
                  <a:schemeClr val="tx1">
                    <a:tint val="82000"/>
                  </a:schemeClr>
                </a:solidFill>
                <a:latin typeface="+mn-lt"/>
                <a:ea typeface="+mn-ea"/>
                <a:cs typeface="+mn-cs"/>
              </a:defRPr>
            </a:lvl3pPr>
            <a:lvl4pPr marL="13716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4pPr>
            <a:lvl5pPr marL="18288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9pPr>
          </a:lstStyle>
          <a:p>
            <a:pPr marL="342900" indent="-342900">
              <a:buFont typeface="Arial" panose="020B0604020202020204" pitchFamily="34" charset="0"/>
              <a:buChar char="•"/>
            </a:pPr>
            <a:r>
              <a:rPr lang="ja-JP" altLang="en-US" sz="1600"/>
              <a:t>リスク評価（食品健康影響評価）</a:t>
            </a:r>
            <a:endParaRPr lang="en-US" altLang="ja-JP" sz="1600"/>
          </a:p>
          <a:p>
            <a:pPr marL="342900" indent="-342900">
              <a:buFont typeface="Arial" panose="020B0604020202020204" pitchFamily="34" charset="0"/>
              <a:buChar char="•"/>
            </a:pPr>
            <a:r>
              <a:rPr lang="ja-JP" altLang="en-US" sz="1600"/>
              <a:t>リスク評価の基本ステップ</a:t>
            </a:r>
            <a:endParaRPr lang="en-US" altLang="ja-JP" sz="1600"/>
          </a:p>
          <a:p>
            <a:pPr marL="342900" indent="-342900">
              <a:buFont typeface="Arial" panose="020B0604020202020204" pitchFamily="34" charset="0"/>
              <a:buChar char="•"/>
            </a:pPr>
            <a:r>
              <a:rPr lang="ja-JP" altLang="en-US" sz="1600"/>
              <a:t>定量的リスク評価と定性的リスク評価</a:t>
            </a:r>
            <a:endParaRPr lang="en-US" altLang="ja-JP" sz="1600"/>
          </a:p>
          <a:p>
            <a:pPr marL="342900" indent="-342900">
              <a:buFont typeface="Arial" panose="020B0604020202020204" pitchFamily="34" charset="0"/>
              <a:buChar char="•"/>
            </a:pPr>
            <a:r>
              <a:rPr lang="ja-JP" altLang="en-US" sz="1600"/>
              <a:t>健康影響に基づく指標値</a:t>
            </a:r>
            <a:endParaRPr lang="en-US" altLang="ja-JP" sz="1600"/>
          </a:p>
          <a:p>
            <a:pPr marL="537845" lvl="1" indent="-172720">
              <a:buFont typeface="Arial" panose="020B0604020202020204" pitchFamily="34" charset="0"/>
              <a:buChar char="•"/>
            </a:pPr>
            <a:r>
              <a:rPr lang="zh-TW" altLang="en-US" sz="1200"/>
              <a:t>許容一日摂取量（</a:t>
            </a:r>
            <a:r>
              <a:rPr lang="en-US" altLang="zh-TW" sz="1200"/>
              <a:t>ADI</a:t>
            </a:r>
            <a:r>
              <a:rPr lang="zh-TW" altLang="en-US" sz="1200"/>
              <a:t>）</a:t>
            </a:r>
            <a:endParaRPr lang="en-US" altLang="zh-TW" sz="1200"/>
          </a:p>
          <a:p>
            <a:pPr marL="537845" lvl="1" indent="-172720">
              <a:buFont typeface="Arial" panose="020B0604020202020204" pitchFamily="34" charset="0"/>
              <a:buChar char="•"/>
            </a:pPr>
            <a:r>
              <a:rPr lang="ja-JP" altLang="en-US" sz="1200"/>
              <a:t>耐容一日摂取量（</a:t>
            </a:r>
            <a:r>
              <a:rPr lang="en-US" altLang="ja-JP" sz="1200"/>
              <a:t>TDI</a:t>
            </a:r>
            <a:r>
              <a:rPr lang="ja-JP" altLang="en-US" sz="1200"/>
              <a:t>）</a:t>
            </a:r>
            <a:endParaRPr lang="en-US" altLang="ja-JP" sz="1200"/>
          </a:p>
          <a:p>
            <a:pPr marL="537845" lvl="1" indent="-172720">
              <a:buFont typeface="Arial" panose="020B0604020202020204" pitchFamily="34" charset="0"/>
              <a:buChar char="•"/>
            </a:pPr>
            <a:r>
              <a:rPr lang="zh-CN" altLang="en-US" sz="1200"/>
              <a:t>急性参照用量（</a:t>
            </a:r>
            <a:r>
              <a:rPr lang="en-US" altLang="zh-CN" sz="1200" err="1"/>
              <a:t>ARfD</a:t>
            </a:r>
            <a:r>
              <a:rPr lang="zh-CN" altLang="en-US" sz="1200"/>
              <a:t>）</a:t>
            </a:r>
            <a:endParaRPr lang="en-US" altLang="zh-CN" sz="1200"/>
          </a:p>
          <a:p>
            <a:pPr marL="537845" lvl="1" indent="-172720">
              <a:buChar char="•"/>
            </a:pPr>
            <a:r>
              <a:rPr lang="zh-CN" altLang="en-US" sz="1200"/>
              <a:t>許容上限摂取量（UL）</a:t>
            </a:r>
          </a:p>
          <a:p>
            <a:pPr marL="365125" lvl="1"/>
            <a:endParaRPr lang="en-US" altLang="ja-JP" sz="1200">
              <a:highlight>
                <a:srgbClr val="C0C0C0"/>
              </a:highlight>
            </a:endParaRPr>
          </a:p>
          <a:p>
            <a:pPr marL="342900" indent="-342900">
              <a:buFont typeface="Arial" panose="020B0604020202020204" pitchFamily="34" charset="0"/>
              <a:buChar char="•"/>
            </a:pPr>
            <a:endParaRPr lang="en-US" altLang="ja-JP" sz="1600"/>
          </a:p>
        </p:txBody>
      </p:sp>
      <p:sp>
        <p:nvSpPr>
          <p:cNvPr id="7" name="テキスト プレースホルダー 2">
            <a:extLst>
              <a:ext uri="{FF2B5EF4-FFF2-40B4-BE49-F238E27FC236}">
                <a16:creationId xmlns:a16="http://schemas.microsoft.com/office/drawing/2014/main" id="{58AFAEE4-8E66-2CB2-BC47-A97467BC6180}"/>
              </a:ext>
            </a:extLst>
          </p:cNvPr>
          <p:cNvSpPr txBox="1">
            <a:spLocks/>
          </p:cNvSpPr>
          <p:nvPr/>
        </p:nvSpPr>
        <p:spPr>
          <a:xfrm>
            <a:off x="4740029" y="2585718"/>
            <a:ext cx="4171950" cy="3642243"/>
          </a:xfrm>
          <a:prstGeom prst="rect">
            <a:avLst/>
          </a:prstGeom>
        </p:spPr>
        <p:txBody>
          <a:bodyPr vert="horz" lIns="91440" tIns="45720" rIns="91440" bIns="45720" rtlCol="0" anchor="t">
            <a:normAutofit/>
          </a:bodyPr>
          <a:lstStyle>
            <a:lvl1pPr marL="0" indent="0" algn="l" defTabSz="914400" rtl="0" eaLnBrk="1" latinLnBrk="0" hangingPunct="1">
              <a:lnSpc>
                <a:spcPct val="125000"/>
              </a:lnSpc>
              <a:spcBef>
                <a:spcPts val="1000"/>
              </a:spcBef>
              <a:buFont typeface="Arial" panose="020B0604020202020204" pitchFamily="34" charset="0"/>
              <a:buNone/>
              <a:defRPr kumimoji="1" sz="2400" kern="1200">
                <a:solidFill>
                  <a:schemeClr val="tx1">
                    <a:tint val="82000"/>
                  </a:schemeClr>
                </a:solidFill>
                <a:latin typeface="+mn-lt"/>
                <a:ea typeface="+mn-ea"/>
                <a:cs typeface="+mn-cs"/>
              </a:defRPr>
            </a:lvl1pPr>
            <a:lvl2pPr marL="457200" indent="0" algn="l" defTabSz="914400" rtl="0" eaLnBrk="1" latinLnBrk="0" hangingPunct="1">
              <a:lnSpc>
                <a:spcPct val="125000"/>
              </a:lnSpc>
              <a:spcBef>
                <a:spcPts val="500"/>
              </a:spcBef>
              <a:buFont typeface="Arial" panose="020B0604020202020204" pitchFamily="34" charset="0"/>
              <a:buNone/>
              <a:defRPr kumimoji="1" sz="2000" kern="1200">
                <a:solidFill>
                  <a:schemeClr val="tx1">
                    <a:tint val="82000"/>
                  </a:schemeClr>
                </a:solidFill>
                <a:latin typeface="+mn-lt"/>
                <a:ea typeface="+mn-ea"/>
                <a:cs typeface="+mn-cs"/>
              </a:defRPr>
            </a:lvl2pPr>
            <a:lvl3pPr marL="914400" indent="0" algn="l" defTabSz="914400" rtl="0" eaLnBrk="1" latinLnBrk="0" hangingPunct="1">
              <a:lnSpc>
                <a:spcPct val="125000"/>
              </a:lnSpc>
              <a:spcBef>
                <a:spcPts val="500"/>
              </a:spcBef>
              <a:buFont typeface="Arial" panose="020B0604020202020204" pitchFamily="34" charset="0"/>
              <a:buNone/>
              <a:defRPr kumimoji="1" sz="1800" kern="1200">
                <a:solidFill>
                  <a:schemeClr val="tx1">
                    <a:tint val="82000"/>
                  </a:schemeClr>
                </a:solidFill>
                <a:latin typeface="+mn-lt"/>
                <a:ea typeface="+mn-ea"/>
                <a:cs typeface="+mn-cs"/>
              </a:defRPr>
            </a:lvl3pPr>
            <a:lvl4pPr marL="13716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4pPr>
            <a:lvl5pPr marL="18288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9pPr>
          </a:lstStyle>
          <a:p>
            <a:pPr marL="342900" indent="-342900">
              <a:buFont typeface="Arial" panose="020B0604020202020204" pitchFamily="34" charset="0"/>
              <a:buChar char="•"/>
            </a:pPr>
            <a:r>
              <a:rPr lang="en-US" altLang="ja-JP" sz="1600"/>
              <a:t>POD</a:t>
            </a:r>
          </a:p>
          <a:p>
            <a:pPr marL="537845" lvl="1" indent="-182245">
              <a:buFont typeface="Arial" panose="020B0604020202020204" pitchFamily="34" charset="0"/>
              <a:buChar char="•"/>
            </a:pPr>
            <a:r>
              <a:rPr lang="zh-TW" altLang="en-US" sz="1200"/>
              <a:t>用量反応評価</a:t>
            </a:r>
            <a:endParaRPr lang="en-US" altLang="zh-TW" sz="1200"/>
          </a:p>
          <a:p>
            <a:pPr marL="537845" lvl="1" indent="-182245">
              <a:buFont typeface="Arial" panose="020B0604020202020204" pitchFamily="34" charset="0"/>
              <a:buChar char="•"/>
            </a:pPr>
            <a:r>
              <a:rPr lang="ja-JP" altLang="ja-JP" sz="1200"/>
              <a:t>無毒性量（</a:t>
            </a:r>
            <a:r>
              <a:rPr lang="en-US" altLang="ja-JP" sz="1200"/>
              <a:t>NOAEL</a:t>
            </a:r>
            <a:r>
              <a:rPr lang="ja-JP" altLang="ja-JP" sz="1200"/>
              <a:t>）</a:t>
            </a:r>
            <a:endParaRPr lang="en-US" altLang="ja-JP" sz="1200"/>
          </a:p>
          <a:p>
            <a:pPr marL="537845" lvl="1" indent="-182245">
              <a:buFont typeface="Arial" panose="020B0604020202020204" pitchFamily="34" charset="0"/>
              <a:buChar char="•"/>
            </a:pPr>
            <a:r>
              <a:rPr lang="ja-JP" altLang="ja-JP" sz="1200"/>
              <a:t>最小毒性量（</a:t>
            </a:r>
            <a:r>
              <a:rPr lang="en-US" altLang="ja-JP" sz="1200"/>
              <a:t>LOAEL</a:t>
            </a:r>
            <a:r>
              <a:rPr lang="ja-JP" altLang="ja-JP" sz="1200"/>
              <a:t>）</a:t>
            </a:r>
            <a:endParaRPr lang="en-US" altLang="ja-JP" sz="1200"/>
          </a:p>
          <a:p>
            <a:pPr marL="537845" lvl="1" indent="-182245">
              <a:buFont typeface="Arial" panose="020B0604020202020204" pitchFamily="34" charset="0"/>
              <a:buChar char="•"/>
            </a:pPr>
            <a:r>
              <a:rPr lang="ja-JP" altLang="ja-JP" sz="1200"/>
              <a:t>ベンチマークドーズ法</a:t>
            </a:r>
            <a:endParaRPr lang="en-US" altLang="ja-JP" sz="1200"/>
          </a:p>
          <a:p>
            <a:pPr marL="537845" lvl="1" indent="-182245">
              <a:buFont typeface="Arial" panose="020B0604020202020204" pitchFamily="34" charset="0"/>
              <a:buChar char="•"/>
            </a:pPr>
            <a:r>
              <a:rPr lang="ja-JP" altLang="ja-JP" sz="1200"/>
              <a:t>ベンチマークドーズ</a:t>
            </a:r>
            <a:r>
              <a:rPr lang="ja-JP" altLang="en-US" sz="1200"/>
              <a:t>の</a:t>
            </a:r>
            <a:br>
              <a:rPr lang="en-US" altLang="ja-JP" sz="1200"/>
            </a:br>
            <a:r>
              <a:rPr lang="ja-JP" altLang="en-US" sz="1200"/>
              <a:t>信頼下限値（</a:t>
            </a:r>
            <a:r>
              <a:rPr lang="en-US" altLang="ja-JP" sz="1200"/>
              <a:t>BMDL</a:t>
            </a:r>
            <a:r>
              <a:rPr lang="ja-JP" altLang="en-US" sz="1200"/>
              <a:t>）</a:t>
            </a:r>
            <a:endParaRPr lang="en-US" altLang="zh-TW" sz="1200"/>
          </a:p>
          <a:p>
            <a:pPr marL="342900" indent="-342900">
              <a:buFont typeface="Arial" panose="020B0604020202020204" pitchFamily="34" charset="0"/>
              <a:buChar char="•"/>
            </a:pPr>
            <a:r>
              <a:rPr lang="ja-JP" altLang="en-US" sz="1600"/>
              <a:t>閾値（いき値、しきい値）　</a:t>
            </a:r>
            <a:br>
              <a:rPr lang="en-US" altLang="ja-JP" sz="1600"/>
            </a:br>
            <a:r>
              <a:rPr lang="ja-JP" altLang="en-US" sz="1600"/>
              <a:t>／</a:t>
            </a:r>
            <a:r>
              <a:rPr lang="en-US" altLang="ja-JP" sz="1600"/>
              <a:t>TTC</a:t>
            </a:r>
            <a:r>
              <a:rPr lang="ja-JP" altLang="en-US" sz="1600"/>
              <a:t>（毒性学的懸念の閾値）</a:t>
            </a:r>
            <a:endParaRPr lang="en-US" altLang="ja-JP" sz="1600"/>
          </a:p>
          <a:p>
            <a:pPr marL="342900" indent="-342900">
              <a:buFont typeface="Arial" panose="020B0604020202020204" pitchFamily="34" charset="0"/>
              <a:buChar char="•"/>
            </a:pPr>
            <a:r>
              <a:rPr lang="ja-JP" altLang="en-US" sz="1600"/>
              <a:t>安全係数/不確実係数</a:t>
            </a:r>
          </a:p>
          <a:p>
            <a:pPr marL="342900" indent="-342900">
              <a:buFont typeface="Arial" panose="020B0604020202020204" pitchFamily="34" charset="0"/>
              <a:buChar char="•"/>
            </a:pPr>
            <a:r>
              <a:rPr lang="ja-JP" altLang="en-US" sz="1600"/>
              <a:t>有害影響</a:t>
            </a:r>
          </a:p>
        </p:txBody>
      </p:sp>
      <p:sp>
        <p:nvSpPr>
          <p:cNvPr id="8" name="テキスト プレースホルダー 2">
            <a:extLst>
              <a:ext uri="{FF2B5EF4-FFF2-40B4-BE49-F238E27FC236}">
                <a16:creationId xmlns:a16="http://schemas.microsoft.com/office/drawing/2014/main" id="{A389DAEB-F0B3-0F59-48CC-40981EB5ABE2}"/>
              </a:ext>
            </a:extLst>
          </p:cNvPr>
          <p:cNvSpPr txBox="1">
            <a:spLocks/>
          </p:cNvSpPr>
          <p:nvPr/>
        </p:nvSpPr>
        <p:spPr>
          <a:xfrm>
            <a:off x="8177863" y="2585718"/>
            <a:ext cx="3694096" cy="3794644"/>
          </a:xfrm>
          <a:prstGeom prst="rect">
            <a:avLst/>
          </a:prstGeom>
        </p:spPr>
        <p:txBody>
          <a:bodyPr vert="horz" lIns="91440" tIns="45720" rIns="91440" bIns="45720" rtlCol="0" anchor="t">
            <a:noAutofit/>
          </a:bodyPr>
          <a:lstStyle>
            <a:lvl1pPr marL="0" indent="0" algn="l" defTabSz="914400" rtl="0" eaLnBrk="1" latinLnBrk="0" hangingPunct="1">
              <a:lnSpc>
                <a:spcPct val="125000"/>
              </a:lnSpc>
              <a:spcBef>
                <a:spcPts val="1000"/>
              </a:spcBef>
              <a:buFont typeface="Arial" panose="020B0604020202020204" pitchFamily="34" charset="0"/>
              <a:buNone/>
              <a:defRPr kumimoji="1" sz="2400" kern="1200">
                <a:solidFill>
                  <a:schemeClr val="tx1">
                    <a:tint val="82000"/>
                  </a:schemeClr>
                </a:solidFill>
                <a:latin typeface="+mn-lt"/>
                <a:ea typeface="+mn-ea"/>
                <a:cs typeface="+mn-cs"/>
              </a:defRPr>
            </a:lvl1pPr>
            <a:lvl2pPr marL="457200" indent="0" algn="l" defTabSz="914400" rtl="0" eaLnBrk="1" latinLnBrk="0" hangingPunct="1">
              <a:lnSpc>
                <a:spcPct val="125000"/>
              </a:lnSpc>
              <a:spcBef>
                <a:spcPts val="500"/>
              </a:spcBef>
              <a:buFont typeface="Arial" panose="020B0604020202020204" pitchFamily="34" charset="0"/>
              <a:buNone/>
              <a:defRPr kumimoji="1" sz="2000" kern="1200">
                <a:solidFill>
                  <a:schemeClr val="tx1">
                    <a:tint val="82000"/>
                  </a:schemeClr>
                </a:solidFill>
                <a:latin typeface="+mn-lt"/>
                <a:ea typeface="+mn-ea"/>
                <a:cs typeface="+mn-cs"/>
              </a:defRPr>
            </a:lvl2pPr>
            <a:lvl3pPr marL="914400" indent="0" algn="l" defTabSz="914400" rtl="0" eaLnBrk="1" latinLnBrk="0" hangingPunct="1">
              <a:lnSpc>
                <a:spcPct val="125000"/>
              </a:lnSpc>
              <a:spcBef>
                <a:spcPts val="500"/>
              </a:spcBef>
              <a:buFont typeface="Arial" panose="020B0604020202020204" pitchFamily="34" charset="0"/>
              <a:buNone/>
              <a:defRPr kumimoji="1" sz="1800" kern="1200">
                <a:solidFill>
                  <a:schemeClr val="tx1">
                    <a:tint val="82000"/>
                  </a:schemeClr>
                </a:solidFill>
                <a:latin typeface="+mn-lt"/>
                <a:ea typeface="+mn-ea"/>
                <a:cs typeface="+mn-cs"/>
              </a:defRPr>
            </a:lvl3pPr>
            <a:lvl4pPr marL="13716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4pPr>
            <a:lvl5pPr marL="1828800" indent="0" algn="l" defTabSz="914400" rtl="0" eaLnBrk="1" latinLnBrk="0" hangingPunct="1">
              <a:lnSpc>
                <a:spcPct val="125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kumimoji="1" sz="1600" kern="1200">
                <a:solidFill>
                  <a:schemeClr val="tx1">
                    <a:tint val="82000"/>
                  </a:schemeClr>
                </a:solidFill>
                <a:latin typeface="+mn-lt"/>
                <a:ea typeface="+mn-ea"/>
                <a:cs typeface="+mn-cs"/>
              </a:defRPr>
            </a:lvl9pPr>
          </a:lstStyle>
          <a:p>
            <a:pPr marL="342900" indent="-342900">
              <a:buFont typeface="Arial" panose="020B0604020202020204" pitchFamily="34" charset="0"/>
              <a:buChar char="•"/>
            </a:pPr>
            <a:r>
              <a:rPr lang="ja-JP" altLang="en-US" sz="1600"/>
              <a:t>ばく露マージン（</a:t>
            </a:r>
            <a:r>
              <a:rPr lang="en-US" altLang="ja-JP" sz="1600"/>
              <a:t>MOE</a:t>
            </a:r>
            <a:r>
              <a:rPr lang="ja-JP" altLang="en-US" sz="1600"/>
              <a:t>）</a:t>
            </a:r>
          </a:p>
          <a:p>
            <a:pPr marL="342900" indent="-342900">
              <a:buFont typeface="Arial" panose="020B0604020202020204" pitchFamily="34" charset="0"/>
              <a:buChar char="•"/>
            </a:pPr>
            <a:r>
              <a:rPr lang="ja-JP" altLang="en-US" sz="1600"/>
              <a:t>疾病負荷</a:t>
            </a:r>
          </a:p>
          <a:p>
            <a:pPr marL="342900" indent="-342900">
              <a:buFont typeface="Arial" panose="020B0604020202020204" pitchFamily="34" charset="0"/>
              <a:buChar char="•"/>
            </a:pPr>
            <a:r>
              <a:rPr lang="ja-JP" altLang="en-US" sz="1600"/>
              <a:t>カテゴリーアプローチ</a:t>
            </a:r>
            <a:br>
              <a:rPr lang="en-US" altLang="ja-JP" sz="1600"/>
            </a:br>
            <a:r>
              <a:rPr lang="ja-JP" altLang="en-US" sz="1600"/>
              <a:t>／リードアクロス</a:t>
            </a:r>
          </a:p>
          <a:p>
            <a:pPr marL="342900" indent="-342900">
              <a:buFont typeface="Arial" panose="020B0604020202020204" pitchFamily="34" charset="0"/>
              <a:buChar char="•"/>
            </a:pPr>
            <a:r>
              <a:rPr lang="ja-JP" altLang="en-US" sz="1600"/>
              <a:t>（定量的）構造活性相関　</a:t>
            </a:r>
            <a:br>
              <a:rPr lang="en-US" altLang="ja-JP" sz="1600"/>
            </a:br>
            <a:r>
              <a:rPr lang="ja-JP" altLang="en-US" sz="1600"/>
              <a:t>（</a:t>
            </a:r>
            <a:r>
              <a:rPr lang="en-US" altLang="ja-JP" sz="1600"/>
              <a:t>Q</a:t>
            </a:r>
            <a:r>
              <a:rPr lang="ja-JP" altLang="en-US" sz="1600"/>
              <a:t>）</a:t>
            </a:r>
            <a:r>
              <a:rPr lang="en-US" altLang="ja-JP" sz="1600"/>
              <a:t>SAR</a:t>
            </a:r>
            <a:r>
              <a:rPr lang="ja-JP" altLang="en-US" sz="1600"/>
              <a:t>（キューサー）</a:t>
            </a:r>
          </a:p>
          <a:p>
            <a:pPr marL="342900" indent="-342900">
              <a:buFont typeface="Arial" panose="020B0604020202020204" pitchFamily="34" charset="0"/>
              <a:buChar char="•"/>
            </a:pPr>
            <a:r>
              <a:rPr lang="ja-JP" altLang="en-US" sz="1600"/>
              <a:t>摂取時安全目標値（</a:t>
            </a:r>
            <a:r>
              <a:rPr lang="en-US" altLang="ja-JP" sz="1600"/>
              <a:t>FSO</a:t>
            </a:r>
            <a:r>
              <a:rPr lang="ja-JP" altLang="en-US" sz="1600"/>
              <a:t>）</a:t>
            </a:r>
          </a:p>
          <a:p>
            <a:pPr marL="342900" indent="-342900">
              <a:buFont typeface="Arial" panose="020B0604020202020204" pitchFamily="34" charset="0"/>
              <a:buChar char="•"/>
            </a:pPr>
            <a:r>
              <a:rPr lang="ja-JP" altLang="en-US" sz="1600"/>
              <a:t>有害（性）転帰経路（</a:t>
            </a:r>
            <a:r>
              <a:rPr lang="en-US" altLang="ja-JP" sz="1600"/>
              <a:t>AOP</a:t>
            </a:r>
            <a:r>
              <a:rPr lang="ja-JP" altLang="en-US" sz="1600"/>
              <a:t>） </a:t>
            </a:r>
            <a:endParaRPr lang="en-US" altLang="ja-JP" sz="1600"/>
          </a:p>
        </p:txBody>
      </p:sp>
    </p:spTree>
    <p:extLst>
      <p:ext uri="{BB962C8B-B14F-4D97-AF65-F5344CB8AC3E}">
        <p14:creationId xmlns:p14="http://schemas.microsoft.com/office/powerpoint/2010/main" val="8943199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フリーフォーム: 図形 22">
            <a:extLst>
              <a:ext uri="{FF2B5EF4-FFF2-40B4-BE49-F238E27FC236}">
                <a16:creationId xmlns:a16="http://schemas.microsoft.com/office/drawing/2014/main" id="{F89475C3-541E-F4FF-32DD-1DDA7CD34635}"/>
              </a:ext>
            </a:extLst>
          </p:cNvPr>
          <p:cNvSpPr/>
          <p:nvPr/>
        </p:nvSpPr>
        <p:spPr>
          <a:xfrm>
            <a:off x="6770731" y="2430684"/>
            <a:ext cx="3183038" cy="2384384"/>
          </a:xfrm>
          <a:custGeom>
            <a:avLst/>
            <a:gdLst>
              <a:gd name="connsiteX0" fmla="*/ 2071868 w 3183038"/>
              <a:gd name="connsiteY0" fmla="*/ 0 h 2384384"/>
              <a:gd name="connsiteX1" fmla="*/ 2071868 w 3183038"/>
              <a:gd name="connsiteY1" fmla="*/ 0 h 2384384"/>
              <a:gd name="connsiteX2" fmla="*/ 0 w 3183038"/>
              <a:gd name="connsiteY2" fmla="*/ 2326511 h 2384384"/>
              <a:gd name="connsiteX3" fmla="*/ 0 w 3183038"/>
              <a:gd name="connsiteY3" fmla="*/ 2372810 h 2384384"/>
              <a:gd name="connsiteX4" fmla="*/ 3183038 w 3183038"/>
              <a:gd name="connsiteY4" fmla="*/ 2384384 h 2384384"/>
              <a:gd name="connsiteX5" fmla="*/ 2581154 w 3183038"/>
              <a:gd name="connsiteY5" fmla="*/ 416688 h 2384384"/>
              <a:gd name="connsiteX6" fmla="*/ 2071868 w 3183038"/>
              <a:gd name="connsiteY6" fmla="*/ 0 h 2384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83038" h="2384384">
                <a:moveTo>
                  <a:pt x="2071868" y="0"/>
                </a:moveTo>
                <a:lnTo>
                  <a:pt x="2071868" y="0"/>
                </a:lnTo>
                <a:lnTo>
                  <a:pt x="0" y="2326511"/>
                </a:lnTo>
                <a:lnTo>
                  <a:pt x="0" y="2372810"/>
                </a:lnTo>
                <a:lnTo>
                  <a:pt x="3183038" y="2384384"/>
                </a:lnTo>
                <a:lnTo>
                  <a:pt x="2581154" y="416688"/>
                </a:lnTo>
                <a:lnTo>
                  <a:pt x="2071868" y="0"/>
                </a:lnTo>
                <a:close/>
              </a:path>
            </a:pathLst>
          </a:custGeom>
          <a:pattFill prst="wdUpDiag">
            <a:fgClr>
              <a:srgbClr val="FFC1D6"/>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391B56D-0DB7-F550-D567-8CB755295EED}"/>
              </a:ext>
            </a:extLst>
          </p:cNvPr>
          <p:cNvSpPr>
            <a:spLocks noGrp="1"/>
          </p:cNvSpPr>
          <p:nvPr>
            <p:ph type="title"/>
          </p:nvPr>
        </p:nvSpPr>
        <p:spPr/>
        <p:txBody>
          <a:bodyPr/>
          <a:lstStyle/>
          <a:p>
            <a:r>
              <a:rPr kumimoji="1" lang="ja-JP" altLang="en-US"/>
              <a:t>ばく露マージン（</a:t>
            </a:r>
            <a:r>
              <a:rPr lang="ja-JP" altLang="en-US"/>
              <a:t>ばく露幅、</a:t>
            </a:r>
            <a:r>
              <a:rPr kumimoji="1" lang="en-US" altLang="ja-JP"/>
              <a:t>MOE</a:t>
            </a:r>
            <a:r>
              <a:rPr kumimoji="1" lang="ja-JP" altLang="en-US"/>
              <a:t>：</a:t>
            </a:r>
            <a:r>
              <a:rPr kumimoji="1" lang="en-US" altLang="ja-JP" sz="2000"/>
              <a:t>Margin of Exposure</a:t>
            </a:r>
            <a:r>
              <a:rPr kumimoji="1" lang="ja-JP" altLang="en-US"/>
              <a:t>）</a:t>
            </a:r>
          </a:p>
        </p:txBody>
      </p:sp>
      <p:sp>
        <p:nvSpPr>
          <p:cNvPr id="3" name="コンテンツ プレースホルダー 2">
            <a:extLst>
              <a:ext uri="{FF2B5EF4-FFF2-40B4-BE49-F238E27FC236}">
                <a16:creationId xmlns:a16="http://schemas.microsoft.com/office/drawing/2014/main" id="{C15CCACF-6D36-404B-1A49-3682549DC332}"/>
              </a:ext>
            </a:extLst>
          </p:cNvPr>
          <p:cNvSpPr>
            <a:spLocks noGrp="1"/>
          </p:cNvSpPr>
          <p:nvPr>
            <p:ph idx="1"/>
          </p:nvPr>
        </p:nvSpPr>
        <p:spPr>
          <a:xfrm>
            <a:off x="453082" y="947064"/>
            <a:ext cx="4975445" cy="5519052"/>
          </a:xfrm>
        </p:spPr>
        <p:txBody>
          <a:bodyPr>
            <a:noAutofit/>
          </a:bodyPr>
          <a:lstStyle/>
          <a:p>
            <a:pPr marL="92075" indent="0">
              <a:buNone/>
            </a:pPr>
            <a:r>
              <a:rPr lang="ja-JP" altLang="en-US" sz="1800">
                <a:solidFill>
                  <a:prstClr val="black"/>
                </a:solidFill>
              </a:rPr>
              <a:t>健康への悪影響がある量に対する</a:t>
            </a:r>
            <a:br>
              <a:rPr lang="en-US" altLang="ja-JP" sz="1800">
                <a:solidFill>
                  <a:prstClr val="black"/>
                </a:solidFill>
              </a:rPr>
            </a:br>
            <a:r>
              <a:rPr lang="ja-JP" altLang="en-US" sz="1800">
                <a:solidFill>
                  <a:prstClr val="black"/>
                </a:solidFill>
              </a:rPr>
              <a:t>実際の摂取量がどのくらい余裕があるかの値</a:t>
            </a:r>
            <a:endParaRPr lang="en-US" altLang="ja-JP" sz="1800">
              <a:solidFill>
                <a:prstClr val="black"/>
              </a:solidFill>
            </a:endParaRPr>
          </a:p>
          <a:p>
            <a:pPr marL="92075" indent="0">
              <a:buNone/>
            </a:pPr>
            <a:r>
              <a:rPr lang="ja-JP" altLang="en-US" sz="1800">
                <a:solidFill>
                  <a:prstClr val="black"/>
                </a:solidFill>
              </a:rPr>
              <a:t>リスク管理の優先付けを行う手段として</a:t>
            </a:r>
            <a:br>
              <a:rPr lang="en-US" altLang="ja-JP" sz="1800">
                <a:solidFill>
                  <a:prstClr val="black"/>
                </a:solidFill>
              </a:rPr>
            </a:br>
            <a:r>
              <a:rPr lang="ja-JP" altLang="en-US" sz="1800">
                <a:solidFill>
                  <a:prstClr val="black"/>
                </a:solidFill>
              </a:rPr>
              <a:t>用いられることがある</a:t>
            </a:r>
            <a:endParaRPr lang="en-US" altLang="ja-JP" sz="1800">
              <a:solidFill>
                <a:prstClr val="black"/>
              </a:solidFill>
            </a:endParaRPr>
          </a:p>
          <a:p>
            <a:pPr marL="92075" indent="0">
              <a:buNone/>
            </a:pPr>
            <a:endParaRPr lang="en-US" altLang="ja-JP" sz="100">
              <a:solidFill>
                <a:prstClr val="black"/>
              </a:solidFill>
            </a:endParaRPr>
          </a:p>
          <a:p>
            <a:pPr marL="92075" indent="0">
              <a:buNone/>
            </a:pP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遺伝毒性発がん物質の場合は概ね</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1</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万、それ以外の場合は</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概ね</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100</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未満の場合、リスク低減対策を実施する必要が</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高いとされる</a:t>
            </a:r>
            <a:endPar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endParaRPr>
          </a:p>
          <a:p>
            <a:pPr marL="92075" indent="0">
              <a:buNone/>
            </a:pPr>
            <a:r>
              <a:rPr kumimoji="1" lang="ja-JP" altLang="en-US" sz="1400"/>
              <a:t>ハザードの毒性に関する評価値（</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POD</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a:t>
            </a:r>
            <a:r>
              <a:rPr kumimoji="1" lang="en-US" altLang="ja-JP" sz="1400" b="0" i="0" u="none" strike="noStrike" kern="1200" cap="none" spc="0" normalizeH="0" baseline="30000" noProof="0">
                <a:ln>
                  <a:noFill/>
                </a:ln>
                <a:solidFill>
                  <a:prstClr val="black"/>
                </a:solidFill>
                <a:effectLst/>
                <a:uLnTx/>
                <a:uFillTx/>
                <a:latin typeface="BIZ UDPゴシック"/>
                <a:ea typeface="BIZ UDPゴシック"/>
                <a:cs typeface="+mn-cs"/>
              </a:rPr>
              <a:t>※</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を、実際のヒトの</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ばく露量（摂取量）あるいは推定摂取量で割って求める</a:t>
            </a:r>
            <a:endPar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endParaRPr>
          </a:p>
          <a:p>
            <a:pPr marL="450850" indent="-174625">
              <a:buNone/>
            </a:pPr>
            <a:r>
              <a:rPr kumimoji="1" lang="en-US" altLang="ja-JP" sz="1200"/>
              <a:t>※</a:t>
            </a:r>
            <a:r>
              <a:rPr kumimoji="1" lang="ja-JP" altLang="en-US" sz="1200"/>
              <a:t> 毒性試験等で得られた無毒性量（</a:t>
            </a:r>
            <a:r>
              <a:rPr kumimoji="1" lang="en-US" altLang="ja-JP" sz="1200"/>
              <a:t>NOAEL</a:t>
            </a:r>
            <a:r>
              <a:rPr kumimoji="1" lang="ja-JP" altLang="en-US" sz="1200"/>
              <a:t>）、最小毒性量（</a:t>
            </a:r>
            <a:r>
              <a:rPr kumimoji="1" lang="en-US" altLang="ja-JP" sz="1200"/>
              <a:t>LOAEL</a:t>
            </a:r>
            <a:r>
              <a:rPr kumimoji="1" lang="ja-JP" altLang="en-US" sz="1200"/>
              <a:t>）、ベンチマークドーズの信頼下限値（</a:t>
            </a:r>
            <a:r>
              <a:rPr kumimoji="1" lang="en-US" altLang="ja-JP" sz="1200"/>
              <a:t>BMDL</a:t>
            </a:r>
            <a:r>
              <a:rPr kumimoji="1" lang="ja-JP" altLang="en-US" sz="1200"/>
              <a:t>）　など</a:t>
            </a:r>
            <a:endPar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4" name="正方形/長方形 3">
            <a:extLst>
              <a:ext uri="{FF2B5EF4-FFF2-40B4-BE49-F238E27FC236}">
                <a16:creationId xmlns:a16="http://schemas.microsoft.com/office/drawing/2014/main" id="{0C3F6FC5-6E99-4025-3645-311832EB3FD8}"/>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17" name="テキスト ボックス 16">
            <a:extLst>
              <a:ext uri="{FF2B5EF4-FFF2-40B4-BE49-F238E27FC236}">
                <a16:creationId xmlns:a16="http://schemas.microsoft.com/office/drawing/2014/main" id="{BEB1BAEB-C0BB-2ACE-38DA-C89ABFE227E0}"/>
              </a:ext>
            </a:extLst>
          </p:cNvPr>
          <p:cNvSpPr txBox="1"/>
          <p:nvPr/>
        </p:nvSpPr>
        <p:spPr>
          <a:xfrm>
            <a:off x="7258126" y="1242076"/>
            <a:ext cx="2850938" cy="400110"/>
          </a:xfrm>
          <a:prstGeom prst="rect">
            <a:avLst/>
          </a:prstGeom>
          <a:noFill/>
        </p:spPr>
        <p:txBody>
          <a:bodyPr wrap="square">
            <a:spAutoFit/>
          </a:bodyPr>
          <a:lstStyle/>
          <a:p>
            <a:r>
              <a:rPr lang="ja-JP" altLang="en-US" sz="2000"/>
              <a:t>例） アクリルアミド</a:t>
            </a:r>
          </a:p>
        </p:txBody>
      </p:sp>
      <p:sp>
        <p:nvSpPr>
          <p:cNvPr id="9" name="角丸四角形吹き出し 8">
            <a:extLst>
              <a:ext uri="{FF2B5EF4-FFF2-40B4-BE49-F238E27FC236}">
                <a16:creationId xmlns:a16="http://schemas.microsoft.com/office/drawing/2014/main" id="{61209C16-46D3-A08D-58D8-442330D2D88E}"/>
              </a:ext>
            </a:extLst>
          </p:cNvPr>
          <p:cNvSpPr/>
          <p:nvPr/>
        </p:nvSpPr>
        <p:spPr bwMode="auto">
          <a:xfrm>
            <a:off x="6093591" y="5137292"/>
            <a:ext cx="1943928" cy="1081683"/>
          </a:xfrm>
          <a:prstGeom prst="rect">
            <a:avLst/>
          </a:prstGeom>
          <a:noFill/>
          <a:ln w="19050">
            <a:noFill/>
          </a:ln>
        </p:spPr>
        <p:style>
          <a:lnRef idx="2">
            <a:schemeClr val="accent1"/>
          </a:lnRef>
          <a:fillRef idx="1">
            <a:schemeClr val="lt1"/>
          </a:fillRef>
          <a:effectRef idx="0">
            <a:schemeClr val="accent1"/>
          </a:effectRef>
          <a:fontRef idx="minor">
            <a:schemeClr val="dk1"/>
          </a:fontRef>
        </p:style>
        <p:txBody>
          <a:bodyPr anchor="ctr"/>
          <a:lstStyle/>
          <a:p>
            <a:pPr algn="ctr" defTabSz="621870">
              <a:defRPr/>
            </a:pPr>
            <a:r>
              <a:rPr kumimoji="0" lang="en-US" altLang="ja-JP" sz="1600" b="1" kern="0">
                <a:solidFill>
                  <a:schemeClr val="tx1"/>
                </a:solidFill>
                <a:latin typeface="+mj-ea"/>
                <a:ea typeface="+mj-ea"/>
              </a:rPr>
              <a:t>0.240</a:t>
            </a:r>
          </a:p>
          <a:p>
            <a:pPr algn="ctr" defTabSz="621870">
              <a:defRPr/>
            </a:pPr>
            <a:endParaRPr kumimoji="0" lang="en-US" altLang="ja-JP" sz="300" b="1" kern="0">
              <a:solidFill>
                <a:schemeClr val="tx1"/>
              </a:solidFill>
              <a:latin typeface="+mj-ea"/>
              <a:ea typeface="+mj-ea"/>
            </a:endParaRPr>
          </a:p>
          <a:p>
            <a:pPr algn="ctr" defTabSz="621870">
              <a:defRPr/>
            </a:pPr>
            <a:r>
              <a:rPr kumimoji="0" lang="en-US" altLang="ja-JP" sz="1400" kern="0" err="1">
                <a:solidFill>
                  <a:schemeClr val="tx1"/>
                </a:solidFill>
                <a:latin typeface="+mj-ea"/>
                <a:ea typeface="+mj-ea"/>
              </a:rPr>
              <a:t>μg</a:t>
            </a:r>
            <a:r>
              <a:rPr kumimoji="0" lang="en-US" altLang="ja-JP" sz="1400" kern="0">
                <a:solidFill>
                  <a:schemeClr val="tx1"/>
                </a:solidFill>
                <a:latin typeface="+mj-ea"/>
                <a:ea typeface="+mj-ea"/>
              </a:rPr>
              <a:t>/kg</a:t>
            </a:r>
            <a:r>
              <a:rPr kumimoji="0" lang="ja-JP" altLang="en-US" sz="1400" kern="0">
                <a:solidFill>
                  <a:schemeClr val="tx1"/>
                </a:solidFill>
                <a:latin typeface="+mj-ea"/>
                <a:ea typeface="+mj-ea"/>
              </a:rPr>
              <a:t>体重</a:t>
            </a:r>
            <a:r>
              <a:rPr kumimoji="0" lang="en-US" altLang="ja-JP" sz="1400" kern="0">
                <a:solidFill>
                  <a:schemeClr val="tx1"/>
                </a:solidFill>
                <a:latin typeface="+mj-ea"/>
                <a:ea typeface="+mj-ea"/>
              </a:rPr>
              <a:t>/</a:t>
            </a:r>
            <a:r>
              <a:rPr kumimoji="0" lang="ja-JP" altLang="en-US" sz="1400" kern="0">
                <a:solidFill>
                  <a:schemeClr val="tx1"/>
                </a:solidFill>
                <a:latin typeface="+mj-ea"/>
                <a:ea typeface="+mj-ea"/>
              </a:rPr>
              <a:t>日</a:t>
            </a:r>
          </a:p>
          <a:p>
            <a:pPr algn="ctr" defTabSz="621870">
              <a:defRPr/>
            </a:pPr>
            <a:endParaRPr kumimoji="0" lang="en-US" altLang="ja-JP" sz="1000" b="1" kern="0">
              <a:solidFill>
                <a:schemeClr val="tx1"/>
              </a:solidFill>
              <a:latin typeface="+mj-ea"/>
              <a:ea typeface="+mj-ea"/>
            </a:endParaRPr>
          </a:p>
          <a:p>
            <a:pPr algn="ctr" defTabSz="621870">
              <a:defRPr/>
            </a:pPr>
            <a:r>
              <a:rPr kumimoji="0" lang="ja-JP" altLang="en-US" sz="1600" kern="0">
                <a:solidFill>
                  <a:schemeClr val="tx1"/>
                </a:solidFill>
                <a:latin typeface="+mj-ea"/>
                <a:ea typeface="+mj-ea"/>
              </a:rPr>
              <a:t>平均的な日本人の</a:t>
            </a:r>
            <a:br>
              <a:rPr kumimoji="0" lang="en-US" altLang="ja-JP" sz="1600" kern="0">
                <a:solidFill>
                  <a:schemeClr val="tx1"/>
                </a:solidFill>
                <a:latin typeface="+mj-ea"/>
                <a:ea typeface="+mj-ea"/>
              </a:rPr>
            </a:br>
            <a:r>
              <a:rPr kumimoji="0" lang="ja-JP" altLang="en-US" sz="1600" kern="0">
                <a:solidFill>
                  <a:schemeClr val="tx1"/>
                </a:solidFill>
                <a:latin typeface="+mj-ea"/>
                <a:ea typeface="+mj-ea"/>
              </a:rPr>
              <a:t>摂取量</a:t>
            </a:r>
            <a:endParaRPr kumimoji="0" lang="en-US" altLang="ja-JP" sz="1600" kern="0">
              <a:solidFill>
                <a:schemeClr val="tx1"/>
              </a:solidFill>
              <a:latin typeface="+mj-ea"/>
              <a:ea typeface="+mj-ea"/>
            </a:endParaRPr>
          </a:p>
        </p:txBody>
      </p:sp>
      <p:sp>
        <p:nvSpPr>
          <p:cNvPr id="10" name="円/楕円 9">
            <a:extLst>
              <a:ext uri="{FF2B5EF4-FFF2-40B4-BE49-F238E27FC236}">
                <a16:creationId xmlns:a16="http://schemas.microsoft.com/office/drawing/2014/main" id="{A261710A-419A-C018-9833-F5D327366672}"/>
              </a:ext>
            </a:extLst>
          </p:cNvPr>
          <p:cNvSpPr/>
          <p:nvPr/>
        </p:nvSpPr>
        <p:spPr bwMode="auto">
          <a:xfrm>
            <a:off x="8496519" y="1845864"/>
            <a:ext cx="2950384" cy="2949876"/>
          </a:xfrm>
          <a:prstGeom prst="ellipse">
            <a:avLst/>
          </a:prstGeom>
          <a:solidFill>
            <a:schemeClr val="bg1">
              <a:lumMod val="85000"/>
            </a:schemeClr>
          </a:solidFill>
          <a:ln w="6350" cap="flat" cmpd="sng" algn="ctr">
            <a:noFill/>
            <a:prstDash val="solid"/>
            <a:miter lim="800000"/>
          </a:ln>
          <a:effectLst/>
        </p:spPr>
        <p:txBody>
          <a:bodyPr wrap="none" anchor="ctr"/>
          <a:lstStyle/>
          <a:p>
            <a:pPr algn="ctr" defTabSz="621870">
              <a:defRPr/>
            </a:pPr>
            <a:r>
              <a:rPr kumimoji="0" lang="en-US" altLang="ja-JP" b="1" kern="0">
                <a:latin typeface="+mj-ea"/>
                <a:ea typeface="+mj-ea"/>
              </a:rPr>
              <a:t>170</a:t>
            </a:r>
            <a:r>
              <a:rPr kumimoji="0" lang="ja-JP" altLang="en-US" b="1" kern="0">
                <a:latin typeface="+mj-ea"/>
                <a:ea typeface="+mj-ea"/>
              </a:rPr>
              <a:t>～</a:t>
            </a:r>
            <a:r>
              <a:rPr kumimoji="0" lang="en-US" altLang="ja-JP" b="1" kern="0">
                <a:latin typeface="+mj-ea"/>
                <a:ea typeface="+mj-ea"/>
              </a:rPr>
              <a:t>300</a:t>
            </a:r>
          </a:p>
          <a:p>
            <a:pPr algn="ctr" defTabSz="621870">
              <a:defRPr/>
            </a:pPr>
            <a:endParaRPr kumimoji="0" lang="en-US" altLang="ja-JP" sz="700" kern="0">
              <a:latin typeface="+mj-ea"/>
              <a:ea typeface="+mj-ea"/>
            </a:endParaRPr>
          </a:p>
          <a:p>
            <a:pPr algn="ctr" defTabSz="621870">
              <a:defRPr/>
            </a:pPr>
            <a:r>
              <a:rPr kumimoji="0" lang="en-US" altLang="ja-JP" sz="1400" kern="0" err="1">
                <a:latin typeface="+mj-ea"/>
                <a:ea typeface="+mj-ea"/>
              </a:rPr>
              <a:t>μg</a:t>
            </a:r>
            <a:r>
              <a:rPr kumimoji="0" lang="en-US" altLang="ja-JP" sz="1400" kern="0">
                <a:latin typeface="+mj-ea"/>
                <a:ea typeface="+mj-ea"/>
              </a:rPr>
              <a:t>/kg</a:t>
            </a:r>
            <a:r>
              <a:rPr kumimoji="0" lang="ja-JP" altLang="en-US" sz="1400" kern="0">
                <a:latin typeface="+mj-ea"/>
                <a:ea typeface="+mj-ea"/>
              </a:rPr>
              <a:t>体重</a:t>
            </a:r>
            <a:r>
              <a:rPr kumimoji="0" lang="en-US" altLang="ja-JP" sz="1400" kern="0">
                <a:latin typeface="+mj-ea"/>
                <a:ea typeface="+mj-ea"/>
              </a:rPr>
              <a:t>/</a:t>
            </a:r>
            <a:r>
              <a:rPr kumimoji="0" lang="ja-JP" altLang="en-US" sz="1400" kern="0">
                <a:latin typeface="+mj-ea"/>
                <a:ea typeface="+mj-ea"/>
              </a:rPr>
              <a:t>日</a:t>
            </a:r>
            <a:endParaRPr kumimoji="0" lang="en-US" altLang="ja-JP" sz="1400" kern="0">
              <a:latin typeface="+mj-ea"/>
              <a:ea typeface="+mj-ea"/>
            </a:endParaRPr>
          </a:p>
          <a:p>
            <a:pPr algn="ctr" defTabSz="621870">
              <a:defRPr/>
            </a:pPr>
            <a:endParaRPr kumimoji="0" lang="en-US" altLang="ja-JP" kern="0">
              <a:latin typeface="+mj-ea"/>
              <a:ea typeface="+mj-ea"/>
            </a:endParaRPr>
          </a:p>
          <a:p>
            <a:pPr algn="ctr" defTabSz="621870">
              <a:defRPr/>
            </a:pPr>
            <a:r>
              <a:rPr kumimoji="0" lang="ja-JP" altLang="en-US" sz="1600" kern="0">
                <a:latin typeface="+mj-ea"/>
                <a:ea typeface="+mj-ea"/>
              </a:rPr>
              <a:t>動物実験で</a:t>
            </a:r>
            <a:endParaRPr kumimoji="0" lang="en-US" altLang="ja-JP" sz="1600" kern="0">
              <a:latin typeface="+mj-ea"/>
              <a:ea typeface="+mj-ea"/>
            </a:endParaRPr>
          </a:p>
          <a:p>
            <a:pPr algn="ctr" defTabSz="621870">
              <a:defRPr/>
            </a:pPr>
            <a:r>
              <a:rPr kumimoji="0" lang="en-US" altLang="ja-JP" sz="1600" kern="0">
                <a:latin typeface="+mj-ea"/>
                <a:ea typeface="+mj-ea"/>
              </a:rPr>
              <a:t>10%</a:t>
            </a:r>
            <a:r>
              <a:rPr kumimoji="0" lang="ja-JP" altLang="en-US" sz="1600" kern="0">
                <a:latin typeface="+mj-ea"/>
                <a:ea typeface="+mj-ea"/>
              </a:rPr>
              <a:t>がんを増やす摂取量</a:t>
            </a:r>
            <a:endParaRPr kumimoji="0" lang="en-US" altLang="ja-JP" sz="1600" kern="0">
              <a:latin typeface="+mj-ea"/>
              <a:ea typeface="+mj-ea"/>
            </a:endParaRPr>
          </a:p>
        </p:txBody>
      </p:sp>
      <p:cxnSp>
        <p:nvCxnSpPr>
          <p:cNvPr id="11" name="直線コネクタ 27">
            <a:extLst>
              <a:ext uri="{FF2B5EF4-FFF2-40B4-BE49-F238E27FC236}">
                <a16:creationId xmlns:a16="http://schemas.microsoft.com/office/drawing/2014/main" id="{D56D404D-4EC8-786C-4E35-504665289335}"/>
              </a:ext>
            </a:extLst>
          </p:cNvPr>
          <p:cNvCxnSpPr>
            <a:cxnSpLocks noChangeShapeType="1"/>
          </p:cNvCxnSpPr>
          <p:nvPr/>
        </p:nvCxnSpPr>
        <p:spPr bwMode="auto">
          <a:xfrm flipV="1">
            <a:off x="6757797" y="2582672"/>
            <a:ext cx="1925798" cy="2167032"/>
          </a:xfrm>
          <a:prstGeom prst="line">
            <a:avLst/>
          </a:prstGeom>
          <a:noFill/>
          <a:ln w="38100" algn="ctr">
            <a:solidFill>
              <a:schemeClr val="bg1">
                <a:lumMod val="65000"/>
              </a:schemeClr>
            </a:solidFill>
            <a:prstDash val="dash"/>
            <a:miter lim="800000"/>
            <a:headEnd/>
            <a:tailEnd/>
          </a:ln>
          <a:extLst>
            <a:ext uri="{909E8E84-426E-40DD-AFC4-6F175D3DCCD1}">
              <a14:hiddenFill xmlns:a14="http://schemas.microsoft.com/office/drawing/2010/main">
                <a:noFill/>
              </a14:hiddenFill>
            </a:ext>
          </a:extLst>
        </p:spPr>
      </p:cxnSp>
      <p:cxnSp>
        <p:nvCxnSpPr>
          <p:cNvPr id="12" name="直線コネクタ 28">
            <a:extLst>
              <a:ext uri="{FF2B5EF4-FFF2-40B4-BE49-F238E27FC236}">
                <a16:creationId xmlns:a16="http://schemas.microsoft.com/office/drawing/2014/main" id="{05B182C2-2A19-4024-82FB-633018DD63F7}"/>
              </a:ext>
            </a:extLst>
          </p:cNvPr>
          <p:cNvCxnSpPr>
            <a:cxnSpLocks noChangeShapeType="1"/>
          </p:cNvCxnSpPr>
          <p:nvPr/>
        </p:nvCxnSpPr>
        <p:spPr bwMode="auto">
          <a:xfrm>
            <a:off x="6759858" y="4802537"/>
            <a:ext cx="3161262" cy="0"/>
          </a:xfrm>
          <a:prstGeom prst="line">
            <a:avLst/>
          </a:prstGeom>
          <a:noFill/>
          <a:ln w="38100" algn="ctr">
            <a:solidFill>
              <a:schemeClr val="bg1">
                <a:lumMod val="65000"/>
              </a:schemeClr>
            </a:solidFill>
            <a:prstDash val="dash"/>
            <a:miter lim="800000"/>
            <a:headEnd/>
            <a:tailEnd/>
          </a:ln>
          <a:extLst>
            <a:ext uri="{909E8E84-426E-40DD-AFC4-6F175D3DCCD1}">
              <a14:hiddenFill xmlns:a14="http://schemas.microsoft.com/office/drawing/2010/main">
                <a:noFill/>
              </a14:hiddenFill>
            </a:ext>
          </a:extLst>
        </p:spPr>
      </p:cxnSp>
      <p:pic>
        <p:nvPicPr>
          <p:cNvPr id="7" name="図 29">
            <a:extLst>
              <a:ext uri="{FF2B5EF4-FFF2-40B4-BE49-F238E27FC236}">
                <a16:creationId xmlns:a16="http://schemas.microsoft.com/office/drawing/2014/main" id="{8D51E6EB-5682-9A4E-4932-8EE23C75C10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460504" y="5137293"/>
            <a:ext cx="2061898" cy="1245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四角形: 角を丸くする 13">
            <a:extLst>
              <a:ext uri="{FF2B5EF4-FFF2-40B4-BE49-F238E27FC236}">
                <a16:creationId xmlns:a16="http://schemas.microsoft.com/office/drawing/2014/main" id="{830DFDD7-14E1-14DC-A1FE-B9093BF2632F}"/>
              </a:ext>
            </a:extLst>
          </p:cNvPr>
          <p:cNvSpPr/>
          <p:nvPr/>
        </p:nvSpPr>
        <p:spPr>
          <a:xfrm>
            <a:off x="6089533" y="4994956"/>
            <a:ext cx="2033235" cy="729335"/>
          </a:xfrm>
          <a:prstGeom prst="roundRect">
            <a:avLst>
              <a:gd name="adj" fmla="val 22093"/>
            </a:avLst>
          </a:prstGeom>
          <a:no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lumMod val="65000"/>
                  <a:lumOff val="35000"/>
                </a:schemeClr>
              </a:solidFill>
            </a:endParaRPr>
          </a:p>
        </p:txBody>
      </p:sp>
      <p:sp>
        <p:nvSpPr>
          <p:cNvPr id="15" name="二等辺三角形 14">
            <a:extLst>
              <a:ext uri="{FF2B5EF4-FFF2-40B4-BE49-F238E27FC236}">
                <a16:creationId xmlns:a16="http://schemas.microsoft.com/office/drawing/2014/main" id="{80D7891E-8EF9-0780-CA57-77106570BB0C}"/>
              </a:ext>
            </a:extLst>
          </p:cNvPr>
          <p:cNvSpPr/>
          <p:nvPr/>
        </p:nvSpPr>
        <p:spPr>
          <a:xfrm rot="44599">
            <a:off x="6647017" y="4845997"/>
            <a:ext cx="210636" cy="158480"/>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7C9C97C1-2929-A064-833B-1DCDCB78750B}"/>
              </a:ext>
            </a:extLst>
          </p:cNvPr>
          <p:cNvSpPr/>
          <p:nvPr/>
        </p:nvSpPr>
        <p:spPr>
          <a:xfrm>
            <a:off x="6678017" y="4692941"/>
            <a:ext cx="159560" cy="159560"/>
          </a:xfrm>
          <a:prstGeom prst="ellips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二等辺三角形 18">
            <a:extLst>
              <a:ext uri="{FF2B5EF4-FFF2-40B4-BE49-F238E27FC236}">
                <a16:creationId xmlns:a16="http://schemas.microsoft.com/office/drawing/2014/main" id="{99E17909-0BCD-D009-ECB0-BBB43FD90ADB}"/>
              </a:ext>
            </a:extLst>
          </p:cNvPr>
          <p:cNvSpPr/>
          <p:nvPr/>
        </p:nvSpPr>
        <p:spPr>
          <a:xfrm rot="8165535">
            <a:off x="7561140" y="2138151"/>
            <a:ext cx="571617" cy="1406145"/>
          </a:xfrm>
          <a:prstGeom prst="triangle">
            <a:avLst/>
          </a:prstGeom>
          <a:solidFill>
            <a:srgbClr val="FF80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四角形: 角を丸くする 19">
            <a:extLst>
              <a:ext uri="{FF2B5EF4-FFF2-40B4-BE49-F238E27FC236}">
                <a16:creationId xmlns:a16="http://schemas.microsoft.com/office/drawing/2014/main" id="{71744ECA-DC7A-AEEB-0C87-720D7E5C7F2F}"/>
              </a:ext>
            </a:extLst>
          </p:cNvPr>
          <p:cNvSpPr/>
          <p:nvPr/>
        </p:nvSpPr>
        <p:spPr>
          <a:xfrm>
            <a:off x="5743070" y="1998173"/>
            <a:ext cx="1931032" cy="922196"/>
          </a:xfrm>
          <a:prstGeom prst="roundRect">
            <a:avLst/>
          </a:prstGeom>
          <a:solidFill>
            <a:schemeClr val="bg1"/>
          </a:solidFill>
          <a:ln>
            <a:solidFill>
              <a:srgbClr val="FF80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lumMod val="65000"/>
                  <a:lumOff val="35000"/>
                </a:schemeClr>
              </a:solidFill>
            </a:endParaRPr>
          </a:p>
        </p:txBody>
      </p:sp>
      <p:sp>
        <p:nvSpPr>
          <p:cNvPr id="13" name="テキスト ボックス 12">
            <a:extLst>
              <a:ext uri="{FF2B5EF4-FFF2-40B4-BE49-F238E27FC236}">
                <a16:creationId xmlns:a16="http://schemas.microsoft.com/office/drawing/2014/main" id="{BC1AF51E-17FD-F57B-91E1-21AEA7428FC4}"/>
              </a:ext>
            </a:extLst>
          </p:cNvPr>
          <p:cNvSpPr txBox="1"/>
          <p:nvPr/>
        </p:nvSpPr>
        <p:spPr bwMode="auto">
          <a:xfrm>
            <a:off x="5628373" y="2108460"/>
            <a:ext cx="2154632" cy="707886"/>
          </a:xfrm>
          <a:prstGeom prst="rect">
            <a:avLst/>
          </a:prstGeom>
          <a:noFill/>
        </p:spPr>
        <p:txBody>
          <a:bodyPr>
            <a:spAutoFit/>
          </a:bodyPr>
          <a:lstStyle/>
          <a:p>
            <a:pPr algn="ctr" defTabSz="621870">
              <a:defRPr/>
            </a:pPr>
            <a:r>
              <a:rPr kumimoji="0" lang="en-US" altLang="ja-JP" sz="2000" b="1" kern="0">
                <a:solidFill>
                  <a:srgbClr val="FF80A9"/>
                </a:solidFill>
                <a:latin typeface="+mj-ea"/>
                <a:ea typeface="+mj-ea"/>
              </a:rPr>
              <a:t>MOE</a:t>
            </a:r>
            <a:r>
              <a:rPr kumimoji="0" lang="ja-JP" altLang="en-US" sz="2000" b="1" kern="0">
                <a:solidFill>
                  <a:srgbClr val="FF80A9"/>
                </a:solidFill>
                <a:latin typeface="+mj-ea"/>
                <a:ea typeface="+mj-ea"/>
              </a:rPr>
              <a:t>（差）は</a:t>
            </a:r>
            <a:br>
              <a:rPr kumimoji="0" lang="en-US" altLang="ja-JP" sz="2000" b="1" kern="0">
                <a:solidFill>
                  <a:srgbClr val="FF80A9"/>
                </a:solidFill>
                <a:latin typeface="+mj-ea"/>
                <a:ea typeface="+mj-ea"/>
              </a:rPr>
            </a:br>
            <a:r>
              <a:rPr kumimoji="0" lang="ja-JP" altLang="en-US" sz="2000" b="1" kern="0">
                <a:solidFill>
                  <a:srgbClr val="FF80A9"/>
                </a:solidFill>
                <a:latin typeface="+mj-ea"/>
                <a:ea typeface="+mj-ea"/>
              </a:rPr>
              <a:t>約</a:t>
            </a:r>
            <a:r>
              <a:rPr kumimoji="0" lang="en-US" altLang="ja-JP" sz="2000" b="1" kern="0">
                <a:solidFill>
                  <a:srgbClr val="FF80A9"/>
                </a:solidFill>
                <a:latin typeface="+mj-ea"/>
                <a:ea typeface="+mj-ea"/>
              </a:rPr>
              <a:t>1000</a:t>
            </a:r>
            <a:r>
              <a:rPr kumimoji="0" lang="ja-JP" altLang="en-US" sz="2000" b="1" kern="0">
                <a:solidFill>
                  <a:srgbClr val="FF80A9"/>
                </a:solidFill>
                <a:latin typeface="+mj-ea"/>
                <a:ea typeface="+mj-ea"/>
              </a:rPr>
              <a:t>倍</a:t>
            </a:r>
            <a:endParaRPr kumimoji="0" lang="en-US" altLang="ja-JP" sz="2000" b="1" kern="0">
              <a:solidFill>
                <a:srgbClr val="FF80A9"/>
              </a:solidFill>
              <a:latin typeface="+mj-ea"/>
              <a:ea typeface="+mj-ea"/>
            </a:endParaRPr>
          </a:p>
        </p:txBody>
      </p:sp>
      <p:sp>
        <p:nvSpPr>
          <p:cNvPr id="24" name="テキスト ボックス 23">
            <a:extLst>
              <a:ext uri="{FF2B5EF4-FFF2-40B4-BE49-F238E27FC236}">
                <a16:creationId xmlns:a16="http://schemas.microsoft.com/office/drawing/2014/main" id="{98184D9C-CA13-AB91-B22D-756604136AB2}"/>
              </a:ext>
            </a:extLst>
          </p:cNvPr>
          <p:cNvSpPr txBox="1"/>
          <p:nvPr/>
        </p:nvSpPr>
        <p:spPr>
          <a:xfrm>
            <a:off x="5586429" y="3482640"/>
            <a:ext cx="2033235" cy="461665"/>
          </a:xfrm>
          <a:prstGeom prst="rect">
            <a:avLst/>
          </a:prstGeom>
          <a:noFill/>
        </p:spPr>
        <p:txBody>
          <a:bodyPr wrap="square">
            <a:spAutoFit/>
          </a:bodyPr>
          <a:lstStyle/>
          <a:p>
            <a:pPr marL="173038" indent="-173038"/>
            <a:r>
              <a:rPr lang="ja-JP" altLang="en-US" sz="1200"/>
              <a:t>→</a:t>
            </a:r>
            <a:r>
              <a:rPr lang="ja-JP" altLang="en-US" sz="900"/>
              <a:t> </a:t>
            </a:r>
            <a:r>
              <a:rPr lang="ja-JP" altLang="en-US" sz="1200"/>
              <a:t>公衆衛生上の観点から懸念がないとは言えない</a:t>
            </a:r>
          </a:p>
        </p:txBody>
      </p:sp>
      <p:sp>
        <p:nvSpPr>
          <p:cNvPr id="25" name="テキスト ボックス 24">
            <a:extLst>
              <a:ext uri="{FF2B5EF4-FFF2-40B4-BE49-F238E27FC236}">
                <a16:creationId xmlns:a16="http://schemas.microsoft.com/office/drawing/2014/main" id="{1EB772E4-3A51-414E-6AF8-6AF9675E293C}"/>
              </a:ext>
            </a:extLst>
          </p:cNvPr>
          <p:cNvSpPr txBox="1"/>
          <p:nvPr/>
        </p:nvSpPr>
        <p:spPr>
          <a:xfrm>
            <a:off x="6427907" y="2950411"/>
            <a:ext cx="1112250" cy="553998"/>
          </a:xfrm>
          <a:prstGeom prst="rect">
            <a:avLst/>
          </a:prstGeom>
          <a:noFill/>
        </p:spPr>
        <p:txBody>
          <a:bodyPr wrap="square">
            <a:spAutoFit/>
          </a:bodyPr>
          <a:lstStyle/>
          <a:p>
            <a:pPr marL="173038" indent="-173038" algn="ctr"/>
            <a:r>
              <a:rPr lang="ja-JP" altLang="en-US" sz="1200"/>
              <a:t>１７０～</a:t>
            </a:r>
            <a:r>
              <a:rPr lang="en-US" altLang="ja-JP" sz="1200"/>
              <a:t>300</a:t>
            </a:r>
          </a:p>
          <a:p>
            <a:pPr marL="173038" indent="-173038" algn="ctr"/>
            <a:endParaRPr lang="en-US" altLang="ja-JP" sz="500"/>
          </a:p>
          <a:p>
            <a:pPr marL="173038" indent="-173038" algn="ctr"/>
            <a:r>
              <a:rPr lang="ja-JP" altLang="en-US" sz="1200"/>
              <a:t>０．２４</a:t>
            </a:r>
          </a:p>
        </p:txBody>
      </p:sp>
      <p:sp>
        <p:nvSpPr>
          <p:cNvPr id="26" name="テキスト ボックス 25">
            <a:extLst>
              <a:ext uri="{FF2B5EF4-FFF2-40B4-BE49-F238E27FC236}">
                <a16:creationId xmlns:a16="http://schemas.microsoft.com/office/drawing/2014/main" id="{A6989965-2F65-619C-43B1-6233269EB962}"/>
              </a:ext>
            </a:extLst>
          </p:cNvPr>
          <p:cNvSpPr txBox="1"/>
          <p:nvPr/>
        </p:nvSpPr>
        <p:spPr>
          <a:xfrm>
            <a:off x="5653521" y="3067819"/>
            <a:ext cx="1084116" cy="276999"/>
          </a:xfrm>
          <a:prstGeom prst="rect">
            <a:avLst/>
          </a:prstGeom>
          <a:noFill/>
        </p:spPr>
        <p:txBody>
          <a:bodyPr wrap="square">
            <a:spAutoFit/>
          </a:bodyPr>
          <a:lstStyle/>
          <a:p>
            <a:pPr marL="173038" indent="-173038"/>
            <a:r>
              <a:rPr lang="en-US" altLang="ja-JP" sz="1200"/>
              <a:t>MOE</a:t>
            </a:r>
            <a:r>
              <a:rPr lang="ja-JP" altLang="en-US" sz="1200"/>
              <a:t>  ＝</a:t>
            </a:r>
          </a:p>
        </p:txBody>
      </p:sp>
      <p:cxnSp>
        <p:nvCxnSpPr>
          <p:cNvPr id="28" name="直線コネクタ 27">
            <a:extLst>
              <a:ext uri="{FF2B5EF4-FFF2-40B4-BE49-F238E27FC236}">
                <a16:creationId xmlns:a16="http://schemas.microsoft.com/office/drawing/2014/main" id="{2FC21D69-DEE6-907A-48A7-8B32673DD8A4}"/>
              </a:ext>
            </a:extLst>
          </p:cNvPr>
          <p:cNvCxnSpPr>
            <a:cxnSpLocks/>
            <a:stCxn id="25" idx="3"/>
            <a:endCxn id="25" idx="1"/>
          </p:cNvCxnSpPr>
          <p:nvPr/>
        </p:nvCxnSpPr>
        <p:spPr>
          <a:xfrm flipH="1">
            <a:off x="6427907" y="3227410"/>
            <a:ext cx="1112250" cy="0"/>
          </a:xfrm>
          <a:prstGeom prst="line">
            <a:avLst/>
          </a:prstGeom>
          <a:ln>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00545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a:extLst>
              <a:ext uri="{FF2B5EF4-FFF2-40B4-BE49-F238E27FC236}">
                <a16:creationId xmlns:a16="http://schemas.microsoft.com/office/drawing/2014/main" id="{C7189A8D-B53E-929A-7EDC-7A25E1929271}"/>
              </a:ext>
            </a:extLst>
          </p:cNvPr>
          <p:cNvSpPr/>
          <p:nvPr/>
        </p:nvSpPr>
        <p:spPr>
          <a:xfrm>
            <a:off x="6985262" y="3392666"/>
            <a:ext cx="2244160" cy="1895768"/>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BE8846D9-E96A-CF39-0436-4560529A71EE}"/>
              </a:ext>
            </a:extLst>
          </p:cNvPr>
          <p:cNvSpPr>
            <a:spLocks noGrp="1"/>
          </p:cNvSpPr>
          <p:nvPr>
            <p:ph type="title"/>
          </p:nvPr>
        </p:nvSpPr>
        <p:spPr/>
        <p:txBody>
          <a:bodyPr/>
          <a:lstStyle/>
          <a:p>
            <a:r>
              <a:rPr kumimoji="1" lang="ja-JP" altLang="en-US"/>
              <a:t>疾病負荷</a:t>
            </a:r>
          </a:p>
        </p:txBody>
      </p:sp>
      <p:sp>
        <p:nvSpPr>
          <p:cNvPr id="3" name="コンテンツ プレースホルダー 2">
            <a:extLst>
              <a:ext uri="{FF2B5EF4-FFF2-40B4-BE49-F238E27FC236}">
                <a16:creationId xmlns:a16="http://schemas.microsoft.com/office/drawing/2014/main" id="{3F5C51DE-F307-78D9-7CFC-96840467C835}"/>
              </a:ext>
            </a:extLst>
          </p:cNvPr>
          <p:cNvSpPr>
            <a:spLocks noGrp="1"/>
          </p:cNvSpPr>
          <p:nvPr>
            <p:ph idx="1"/>
          </p:nvPr>
        </p:nvSpPr>
        <p:spPr>
          <a:xfrm>
            <a:off x="281387" y="849960"/>
            <a:ext cx="6063466" cy="5519052"/>
          </a:xfrm>
        </p:spPr>
        <p:txBody>
          <a:bodyPr>
            <a:noAutofit/>
          </a:bodyPr>
          <a:lstStyle/>
          <a:p>
            <a:pPr marL="0" indent="0">
              <a:buNone/>
            </a:pPr>
            <a:r>
              <a:rPr lang="ja-JP" altLang="en-US" sz="1800" b="0" i="0">
                <a:solidFill>
                  <a:srgbClr val="333333"/>
                </a:solidFill>
                <a:effectLst/>
                <a:latin typeface="+mn-ea"/>
              </a:rPr>
              <a:t>疾病等の特定の健康問題が、ある集団の生存年数や</a:t>
            </a:r>
            <a:br>
              <a:rPr lang="en-US" altLang="ja-JP" sz="1800" b="0" i="0">
                <a:solidFill>
                  <a:srgbClr val="333333"/>
                </a:solidFill>
                <a:effectLst/>
                <a:latin typeface="+mn-ea"/>
              </a:rPr>
            </a:br>
            <a:r>
              <a:rPr lang="ja-JP" altLang="en-US" sz="1800" b="0" i="0">
                <a:solidFill>
                  <a:srgbClr val="333333"/>
                </a:solidFill>
                <a:effectLst/>
                <a:latin typeface="+mn-ea"/>
              </a:rPr>
              <a:t>健康状態、生活の質、経済的コスト等に及ぼす</a:t>
            </a:r>
            <a:r>
              <a:rPr lang="ja-JP" altLang="en-US" sz="1800">
                <a:solidFill>
                  <a:srgbClr val="333333"/>
                </a:solidFill>
                <a:latin typeface="+mn-ea"/>
              </a:rPr>
              <a:t>影響の</a:t>
            </a:r>
            <a:r>
              <a:rPr lang="ja-JP" altLang="en-US" sz="1800" b="0" i="0">
                <a:solidFill>
                  <a:srgbClr val="333333"/>
                </a:solidFill>
                <a:effectLst/>
                <a:latin typeface="+mn-ea"/>
              </a:rPr>
              <a:t>こと</a:t>
            </a:r>
            <a:endParaRPr lang="en-US" altLang="ja-JP" sz="700" b="0" i="0">
              <a:solidFill>
                <a:srgbClr val="333333"/>
              </a:solidFill>
              <a:effectLst/>
              <a:latin typeface="+mn-ea"/>
            </a:endParaRPr>
          </a:p>
          <a:p>
            <a:pPr marL="173038" indent="-173038">
              <a:buNone/>
            </a:pPr>
            <a:r>
              <a:rPr lang="en-US" altLang="ja-JP" sz="1600" b="0" i="0">
                <a:solidFill>
                  <a:srgbClr val="333333"/>
                </a:solidFill>
                <a:effectLst/>
                <a:latin typeface="+mn-ea"/>
              </a:rPr>
              <a:t>DALYs</a:t>
            </a:r>
            <a:r>
              <a:rPr lang="ja-JP" altLang="en-US" sz="1600" b="0" i="0">
                <a:solidFill>
                  <a:srgbClr val="333333"/>
                </a:solidFill>
                <a:effectLst/>
                <a:latin typeface="+mn-ea"/>
              </a:rPr>
              <a:t>（障害調整生存年、</a:t>
            </a:r>
            <a:r>
              <a:rPr lang="en-US" altLang="ja-JP" sz="1400" b="0" i="0">
                <a:solidFill>
                  <a:srgbClr val="333333"/>
                </a:solidFill>
                <a:effectLst/>
                <a:latin typeface="+mn-ea"/>
              </a:rPr>
              <a:t>Disability Adjusted Life Years</a:t>
            </a:r>
            <a:r>
              <a:rPr lang="ja-JP" altLang="en-US" sz="1400" b="0" i="0">
                <a:solidFill>
                  <a:srgbClr val="333333"/>
                </a:solidFill>
                <a:effectLst/>
                <a:latin typeface="+mn-ea"/>
              </a:rPr>
              <a:t>）</a:t>
            </a:r>
            <a:br>
              <a:rPr lang="en-US" altLang="ja-JP" sz="1400" b="0" i="0">
                <a:solidFill>
                  <a:srgbClr val="333333"/>
                </a:solidFill>
                <a:effectLst/>
                <a:latin typeface="+mn-ea"/>
              </a:rPr>
            </a:br>
            <a:r>
              <a:rPr lang="ja-JP" altLang="en-US" sz="1400" b="0" i="0">
                <a:solidFill>
                  <a:srgbClr val="333333"/>
                </a:solidFill>
                <a:effectLst/>
                <a:latin typeface="+mn-ea"/>
              </a:rPr>
              <a:t>疾病負荷を定量的に測る指標のひとつ</a:t>
            </a:r>
            <a:br>
              <a:rPr lang="en-US" altLang="ja-JP" sz="1400" b="0" i="0">
                <a:solidFill>
                  <a:srgbClr val="333333"/>
                </a:solidFill>
                <a:effectLst/>
                <a:latin typeface="+mn-ea"/>
              </a:rPr>
            </a:br>
            <a:r>
              <a:rPr lang="ja-JP" altLang="en-US" sz="1400" b="0" i="0">
                <a:solidFill>
                  <a:srgbClr val="333333"/>
                </a:solidFill>
                <a:effectLst/>
                <a:latin typeface="+mn-ea"/>
              </a:rPr>
              <a:t>ある集団の健康影響を総合的に定量化するための指標であり、</a:t>
            </a:r>
            <a:br>
              <a:rPr lang="en-US" altLang="ja-JP" sz="1400" b="0" i="0">
                <a:solidFill>
                  <a:srgbClr val="333333"/>
                </a:solidFill>
                <a:effectLst/>
                <a:latin typeface="+mn-ea"/>
              </a:rPr>
            </a:br>
            <a:r>
              <a:rPr lang="ja-JP" altLang="en-US" sz="1400" b="0" i="0">
                <a:solidFill>
                  <a:srgbClr val="333333"/>
                </a:solidFill>
                <a:effectLst/>
                <a:latin typeface="+mn-ea"/>
              </a:rPr>
              <a:t>食品安全施策の優先順位決定等に利用される</a:t>
            </a:r>
            <a:br>
              <a:rPr lang="en-US" altLang="ja-JP" sz="1400" b="0" i="0">
                <a:solidFill>
                  <a:srgbClr val="333333"/>
                </a:solidFill>
                <a:effectLst/>
                <a:latin typeface="+mn-ea"/>
              </a:rPr>
            </a:br>
            <a:r>
              <a:rPr lang="ja-JP" altLang="en-US" sz="1400" b="0" i="0">
                <a:solidFill>
                  <a:srgbClr val="333333"/>
                </a:solidFill>
                <a:effectLst/>
                <a:latin typeface="+mn-ea"/>
              </a:rPr>
              <a:t>早期</a:t>
            </a:r>
            <a:r>
              <a:rPr lang="ja-JP" altLang="en-US" sz="1400">
                <a:solidFill>
                  <a:srgbClr val="333333"/>
                </a:solidFill>
                <a:latin typeface="+mn-ea"/>
              </a:rPr>
              <a:t>死亡による疾病負荷（</a:t>
            </a:r>
            <a:r>
              <a:rPr lang="en-US" altLang="ja-JP" sz="1400">
                <a:solidFill>
                  <a:srgbClr val="333333"/>
                </a:solidFill>
                <a:latin typeface="+mn-ea"/>
              </a:rPr>
              <a:t>YLL</a:t>
            </a:r>
            <a:r>
              <a:rPr lang="ja-JP" altLang="en-US" sz="1400">
                <a:solidFill>
                  <a:srgbClr val="333333"/>
                </a:solidFill>
                <a:latin typeface="+mn-ea"/>
              </a:rPr>
              <a:t>）と障害等の存命中の疾病負荷</a:t>
            </a:r>
            <a:br>
              <a:rPr lang="en-US" altLang="ja-JP" sz="1400">
                <a:solidFill>
                  <a:srgbClr val="333333"/>
                </a:solidFill>
                <a:latin typeface="+mn-ea"/>
              </a:rPr>
            </a:br>
            <a:r>
              <a:rPr lang="ja-JP" altLang="en-US" sz="1400">
                <a:solidFill>
                  <a:srgbClr val="333333"/>
                </a:solidFill>
                <a:latin typeface="+mn-ea"/>
              </a:rPr>
              <a:t>（</a:t>
            </a:r>
            <a:r>
              <a:rPr lang="en-US" altLang="ja-JP" sz="1400">
                <a:solidFill>
                  <a:srgbClr val="333333"/>
                </a:solidFill>
                <a:latin typeface="+mn-ea"/>
              </a:rPr>
              <a:t>YLD</a:t>
            </a:r>
            <a:r>
              <a:rPr lang="ja-JP" altLang="en-US" sz="1400">
                <a:solidFill>
                  <a:srgbClr val="333333"/>
                </a:solidFill>
                <a:latin typeface="+mn-ea"/>
              </a:rPr>
              <a:t>）を足して求める</a:t>
            </a:r>
            <a:br>
              <a:rPr lang="ja-JP" altLang="en-US" sz="1600">
                <a:latin typeface="+mn-ea"/>
              </a:rPr>
            </a:br>
            <a:br>
              <a:rPr lang="en-US" altLang="ja-JP" sz="700">
                <a:latin typeface="+mn-ea"/>
              </a:rPr>
            </a:br>
            <a:r>
              <a:rPr lang="en-US" altLang="ja-JP" sz="1400" b="0" i="0">
                <a:solidFill>
                  <a:srgbClr val="333333"/>
                </a:solidFill>
                <a:effectLst/>
                <a:latin typeface="+mn-ea"/>
              </a:rPr>
              <a:t>YLL</a:t>
            </a:r>
            <a:r>
              <a:rPr lang="ja-JP" altLang="en-US" sz="1400" b="0" i="0">
                <a:solidFill>
                  <a:srgbClr val="333333"/>
                </a:solidFill>
                <a:effectLst/>
                <a:latin typeface="+mn-ea"/>
              </a:rPr>
              <a:t>  </a:t>
            </a:r>
            <a:r>
              <a:rPr lang="ja-JP" altLang="en-US" sz="1200" b="0" i="0">
                <a:solidFill>
                  <a:srgbClr val="333333"/>
                </a:solidFill>
                <a:effectLst/>
                <a:latin typeface="+mn-ea"/>
              </a:rPr>
              <a:t>（生命損失年数、</a:t>
            </a:r>
            <a:r>
              <a:rPr lang="en-US" altLang="ja-JP" sz="1200" b="0" i="0">
                <a:solidFill>
                  <a:srgbClr val="333333"/>
                </a:solidFill>
                <a:effectLst/>
                <a:latin typeface="+mn-ea"/>
              </a:rPr>
              <a:t>Years of Life Lost</a:t>
            </a:r>
            <a:r>
              <a:rPr lang="ja-JP" altLang="en-US" sz="1200" b="0" i="0">
                <a:solidFill>
                  <a:srgbClr val="333333"/>
                </a:solidFill>
                <a:effectLst/>
                <a:latin typeface="+mn-ea"/>
              </a:rPr>
              <a:t>）</a:t>
            </a:r>
            <a:br>
              <a:rPr lang="en-US" altLang="ja-JP" sz="1200" b="0" i="0">
                <a:solidFill>
                  <a:srgbClr val="333333"/>
                </a:solidFill>
                <a:effectLst/>
                <a:latin typeface="+mn-ea"/>
              </a:rPr>
            </a:br>
            <a:r>
              <a:rPr lang="ja-JP" altLang="en-US" sz="1400" b="0" i="0">
                <a:solidFill>
                  <a:srgbClr val="333333"/>
                </a:solidFill>
                <a:effectLst/>
                <a:latin typeface="+mn-ea"/>
              </a:rPr>
              <a:t>　早期</a:t>
            </a:r>
            <a:r>
              <a:rPr lang="ja-JP" altLang="en-US" sz="1400">
                <a:solidFill>
                  <a:srgbClr val="333333"/>
                </a:solidFill>
                <a:latin typeface="+mn-ea"/>
              </a:rPr>
              <a:t>死亡による疾病負荷の指標</a:t>
            </a:r>
            <a:br>
              <a:rPr lang="en-US" altLang="ja-JP" sz="1400">
                <a:solidFill>
                  <a:srgbClr val="333333"/>
                </a:solidFill>
                <a:latin typeface="+mn-ea"/>
              </a:rPr>
            </a:br>
            <a:r>
              <a:rPr lang="ja-JP" altLang="en-US" sz="1400">
                <a:solidFill>
                  <a:srgbClr val="333333"/>
                </a:solidFill>
                <a:latin typeface="+mn-ea"/>
              </a:rPr>
              <a:t>　</a:t>
            </a:r>
            <a:r>
              <a:rPr lang="ja-JP" altLang="en-US" sz="1400" b="0" i="0">
                <a:solidFill>
                  <a:srgbClr val="333333"/>
                </a:solidFill>
                <a:effectLst/>
                <a:latin typeface="+mn-ea"/>
              </a:rPr>
              <a:t>死亡が早まることで失われた年数を合計したもの</a:t>
            </a:r>
            <a:endParaRPr lang="en-US" altLang="ja-JP" sz="1400">
              <a:solidFill>
                <a:srgbClr val="333333"/>
              </a:solidFill>
              <a:latin typeface="+mn-ea"/>
            </a:endParaRPr>
          </a:p>
          <a:p>
            <a:pPr marL="173038" indent="-173038">
              <a:buNone/>
            </a:pPr>
            <a:r>
              <a:rPr lang="ja-JP" altLang="en-US" sz="1600" b="0" i="0">
                <a:solidFill>
                  <a:srgbClr val="333333"/>
                </a:solidFill>
                <a:effectLst/>
                <a:latin typeface="+mn-ea"/>
              </a:rPr>
              <a:t>　</a:t>
            </a:r>
            <a:r>
              <a:rPr lang="en-US" altLang="ja-JP" sz="1400" b="0" i="0">
                <a:solidFill>
                  <a:srgbClr val="333333"/>
                </a:solidFill>
                <a:effectLst/>
                <a:latin typeface="+mn-ea"/>
              </a:rPr>
              <a:t>YLD</a:t>
            </a:r>
            <a:r>
              <a:rPr lang="ja-JP" altLang="en-US" sz="1400" b="0" i="0">
                <a:solidFill>
                  <a:srgbClr val="333333"/>
                </a:solidFill>
                <a:effectLst/>
                <a:latin typeface="+mn-ea"/>
              </a:rPr>
              <a:t>  （</a:t>
            </a:r>
            <a:r>
              <a:rPr lang="ja-JP" altLang="en-US" sz="1200" b="0" i="0">
                <a:solidFill>
                  <a:srgbClr val="333333"/>
                </a:solidFill>
                <a:effectLst/>
                <a:latin typeface="+mn-ea"/>
              </a:rPr>
              <a:t>障害生存年数、</a:t>
            </a:r>
            <a:r>
              <a:rPr lang="en-US" altLang="ja-JP" sz="1200" b="0" i="0">
                <a:solidFill>
                  <a:srgbClr val="333333"/>
                </a:solidFill>
                <a:effectLst/>
                <a:latin typeface="+mn-ea"/>
              </a:rPr>
              <a:t>Years of Life Lived with a Disability</a:t>
            </a:r>
            <a:r>
              <a:rPr lang="ja-JP" altLang="en-US" sz="1200" b="0" i="0">
                <a:solidFill>
                  <a:srgbClr val="333333"/>
                </a:solidFill>
                <a:effectLst/>
                <a:latin typeface="+mn-ea"/>
              </a:rPr>
              <a:t>）</a:t>
            </a:r>
            <a:br>
              <a:rPr lang="en-US" altLang="ja-JP" sz="1200" b="0" i="0">
                <a:solidFill>
                  <a:srgbClr val="333333"/>
                </a:solidFill>
                <a:effectLst/>
                <a:latin typeface="+mn-ea"/>
              </a:rPr>
            </a:br>
            <a:r>
              <a:rPr lang="ja-JP" altLang="en-US" sz="1400" b="0" i="0">
                <a:solidFill>
                  <a:srgbClr val="333333"/>
                </a:solidFill>
                <a:effectLst/>
                <a:latin typeface="+mn-ea"/>
              </a:rPr>
              <a:t>　障害等の存命中の疾病負荷を示す指標</a:t>
            </a:r>
            <a:br>
              <a:rPr lang="en-US" altLang="ja-JP" sz="1400">
                <a:solidFill>
                  <a:srgbClr val="333333"/>
                </a:solidFill>
                <a:latin typeface="+mn-ea"/>
              </a:rPr>
            </a:br>
            <a:r>
              <a:rPr lang="ja-JP" altLang="en-US" sz="1400">
                <a:solidFill>
                  <a:srgbClr val="333333"/>
                </a:solidFill>
                <a:latin typeface="+mn-ea"/>
              </a:rPr>
              <a:t>　</a:t>
            </a:r>
            <a:r>
              <a:rPr lang="ja-JP" altLang="en-US" sz="1400" b="0" i="0">
                <a:solidFill>
                  <a:srgbClr val="333333"/>
                </a:solidFill>
                <a:effectLst/>
                <a:latin typeface="+mn-ea"/>
              </a:rPr>
              <a:t>障害を抱えて生きる年数を合計したもの</a:t>
            </a:r>
            <a:endParaRPr lang="en-US" altLang="ja-JP" sz="1400" b="0" i="0">
              <a:solidFill>
                <a:srgbClr val="333333"/>
              </a:solidFill>
              <a:effectLst/>
              <a:latin typeface="+mn-ea"/>
            </a:endParaRPr>
          </a:p>
          <a:p>
            <a:pPr marL="173038" indent="-173038">
              <a:buNone/>
            </a:pPr>
            <a:endParaRPr kumimoji="1" lang="ja-JP" altLang="en-US" sz="1800">
              <a:latin typeface="+mn-ea"/>
            </a:endParaRPr>
          </a:p>
        </p:txBody>
      </p:sp>
      <p:sp>
        <p:nvSpPr>
          <p:cNvPr id="5" name="正方形/長方形 4">
            <a:extLst>
              <a:ext uri="{FF2B5EF4-FFF2-40B4-BE49-F238E27FC236}">
                <a16:creationId xmlns:a16="http://schemas.microsoft.com/office/drawing/2014/main" id="{C3A885FD-E800-C4C9-E013-7F712E253507}"/>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4" name="正方形/長方形 3">
            <a:extLst>
              <a:ext uri="{FF2B5EF4-FFF2-40B4-BE49-F238E27FC236}">
                <a16:creationId xmlns:a16="http://schemas.microsoft.com/office/drawing/2014/main" id="{2A51305F-5155-83A6-DDDF-20649B45585B}"/>
              </a:ext>
            </a:extLst>
          </p:cNvPr>
          <p:cNvSpPr/>
          <p:nvPr/>
        </p:nvSpPr>
        <p:spPr>
          <a:xfrm>
            <a:off x="6433784" y="2492823"/>
            <a:ext cx="2682349" cy="568312"/>
          </a:xfrm>
          <a:prstGeom prst="rect">
            <a:avLst/>
          </a:prstGeom>
          <a:solidFill>
            <a:srgbClr val="53A5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健康な状態</a:t>
            </a:r>
          </a:p>
        </p:txBody>
      </p:sp>
      <p:sp>
        <p:nvSpPr>
          <p:cNvPr id="6" name="正方形/長方形 5">
            <a:extLst>
              <a:ext uri="{FF2B5EF4-FFF2-40B4-BE49-F238E27FC236}">
                <a16:creationId xmlns:a16="http://schemas.microsoft.com/office/drawing/2014/main" id="{4A5BE123-ECAF-4184-D39E-F25D176E2080}"/>
              </a:ext>
            </a:extLst>
          </p:cNvPr>
          <p:cNvSpPr/>
          <p:nvPr/>
        </p:nvSpPr>
        <p:spPr>
          <a:xfrm>
            <a:off x="9116133" y="2492823"/>
            <a:ext cx="2028403" cy="568312"/>
          </a:xfrm>
          <a:prstGeom prst="rect">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5AAB1101-4D4F-5CF9-B2EA-1F2867DDD04A}"/>
              </a:ext>
            </a:extLst>
          </p:cNvPr>
          <p:cNvSpPr/>
          <p:nvPr/>
        </p:nvSpPr>
        <p:spPr>
          <a:xfrm>
            <a:off x="9116133" y="2658556"/>
            <a:ext cx="1108847" cy="402579"/>
          </a:xfrm>
          <a:prstGeom prst="rect">
            <a:avLst/>
          </a:prstGeom>
          <a:solidFill>
            <a:srgbClr val="0046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F924F5E3-AEF3-2704-FC37-1B86DC7A10AD}"/>
              </a:ext>
            </a:extLst>
          </p:cNvPr>
          <p:cNvSpPr txBox="1"/>
          <p:nvPr/>
        </p:nvSpPr>
        <p:spPr>
          <a:xfrm>
            <a:off x="7316460" y="3623221"/>
            <a:ext cx="1617751" cy="615553"/>
          </a:xfrm>
          <a:prstGeom prst="rect">
            <a:avLst/>
          </a:prstGeom>
          <a:solidFill>
            <a:schemeClr val="bg1"/>
          </a:solidFill>
          <a:ln w="38100">
            <a:solidFill>
              <a:srgbClr val="004696"/>
            </a:solidFill>
          </a:ln>
        </p:spPr>
        <p:txBody>
          <a:bodyPr wrap="none" rtlCol="0">
            <a:spAutoFit/>
          </a:bodyPr>
          <a:lstStyle/>
          <a:p>
            <a:pPr algn="ctr"/>
            <a:r>
              <a:rPr lang="en-US" altLang="ja-JP"/>
              <a:t>YLD</a:t>
            </a:r>
          </a:p>
          <a:p>
            <a:pPr algn="ctr"/>
            <a:r>
              <a:rPr lang="en-US" altLang="ja-JP" sz="1600"/>
              <a:t>(</a:t>
            </a:r>
            <a:r>
              <a:rPr lang="ja-JP" altLang="en-US" sz="1600"/>
              <a:t>障害生存年数</a:t>
            </a:r>
            <a:r>
              <a:rPr lang="en-US" altLang="ja-JP" sz="1600"/>
              <a:t>)</a:t>
            </a:r>
          </a:p>
        </p:txBody>
      </p:sp>
      <p:sp>
        <p:nvSpPr>
          <p:cNvPr id="12" name="矢印: 下 11">
            <a:extLst>
              <a:ext uri="{FF2B5EF4-FFF2-40B4-BE49-F238E27FC236}">
                <a16:creationId xmlns:a16="http://schemas.microsoft.com/office/drawing/2014/main" id="{EBEC139B-4449-7A96-1FC5-59287E6042AD}"/>
              </a:ext>
            </a:extLst>
          </p:cNvPr>
          <p:cNvSpPr/>
          <p:nvPr/>
        </p:nvSpPr>
        <p:spPr>
          <a:xfrm>
            <a:off x="6340608" y="2261988"/>
            <a:ext cx="226577" cy="234669"/>
          </a:xfrm>
          <a:prstGeom prst="downArrow">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549C3D00-6EC5-2AEA-01FA-0D7548EFB33F}"/>
              </a:ext>
            </a:extLst>
          </p:cNvPr>
          <p:cNvSpPr txBox="1"/>
          <p:nvPr/>
        </p:nvSpPr>
        <p:spPr>
          <a:xfrm>
            <a:off x="6220499" y="1986908"/>
            <a:ext cx="466794" cy="261610"/>
          </a:xfrm>
          <a:prstGeom prst="rect">
            <a:avLst/>
          </a:prstGeom>
          <a:noFill/>
          <a:ln>
            <a:solidFill>
              <a:schemeClr val="tx1"/>
            </a:solidFill>
          </a:ln>
        </p:spPr>
        <p:txBody>
          <a:bodyPr wrap="none" rtlCol="0">
            <a:spAutoFit/>
          </a:bodyPr>
          <a:lstStyle/>
          <a:p>
            <a:r>
              <a:rPr lang="ja-JP" altLang="en-US" sz="1050"/>
              <a:t>出生</a:t>
            </a:r>
            <a:endParaRPr kumimoji="1" lang="ja-JP" altLang="en-US" sz="1050"/>
          </a:p>
        </p:txBody>
      </p:sp>
      <p:sp>
        <p:nvSpPr>
          <p:cNvPr id="14" name="矢印: 下 13">
            <a:extLst>
              <a:ext uri="{FF2B5EF4-FFF2-40B4-BE49-F238E27FC236}">
                <a16:creationId xmlns:a16="http://schemas.microsoft.com/office/drawing/2014/main" id="{858746F7-B21C-A44F-C938-B76D02CCDEEA}"/>
              </a:ext>
            </a:extLst>
          </p:cNvPr>
          <p:cNvSpPr/>
          <p:nvPr/>
        </p:nvSpPr>
        <p:spPr>
          <a:xfrm>
            <a:off x="9002845" y="2238882"/>
            <a:ext cx="226577" cy="234669"/>
          </a:xfrm>
          <a:prstGeom prst="downArrow">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6569E2B7-89AD-DBE4-578F-57D63448B78B}"/>
              </a:ext>
            </a:extLst>
          </p:cNvPr>
          <p:cNvSpPr txBox="1"/>
          <p:nvPr/>
        </p:nvSpPr>
        <p:spPr>
          <a:xfrm>
            <a:off x="8889148" y="1788520"/>
            <a:ext cx="453970" cy="415498"/>
          </a:xfrm>
          <a:prstGeom prst="rect">
            <a:avLst/>
          </a:prstGeom>
          <a:noFill/>
          <a:ln>
            <a:solidFill>
              <a:schemeClr val="tx1"/>
            </a:solidFill>
          </a:ln>
        </p:spPr>
        <p:txBody>
          <a:bodyPr wrap="none" rtlCol="0">
            <a:spAutoFit/>
          </a:bodyPr>
          <a:lstStyle/>
          <a:p>
            <a:r>
              <a:rPr kumimoji="1" lang="ja-JP" altLang="en-US" sz="1050"/>
              <a:t>疾病</a:t>
            </a:r>
            <a:endParaRPr kumimoji="1" lang="en-US" altLang="ja-JP" sz="1050"/>
          </a:p>
          <a:p>
            <a:r>
              <a:rPr kumimoji="1" lang="ja-JP" altLang="en-US" sz="1050"/>
              <a:t>発症</a:t>
            </a:r>
          </a:p>
        </p:txBody>
      </p:sp>
      <p:sp>
        <p:nvSpPr>
          <p:cNvPr id="16" name="矢印: 下 15">
            <a:extLst>
              <a:ext uri="{FF2B5EF4-FFF2-40B4-BE49-F238E27FC236}">
                <a16:creationId xmlns:a16="http://schemas.microsoft.com/office/drawing/2014/main" id="{90349BB7-0C6F-1A71-024B-7BEADB0F3C78}"/>
              </a:ext>
            </a:extLst>
          </p:cNvPr>
          <p:cNvSpPr/>
          <p:nvPr/>
        </p:nvSpPr>
        <p:spPr>
          <a:xfrm>
            <a:off x="11031248" y="2249101"/>
            <a:ext cx="226577" cy="234669"/>
          </a:xfrm>
          <a:prstGeom prst="downArrow">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48FD73F1-FEB7-1140-A265-A997CD2135AD}"/>
              </a:ext>
            </a:extLst>
          </p:cNvPr>
          <p:cNvSpPr txBox="1"/>
          <p:nvPr/>
        </p:nvSpPr>
        <p:spPr>
          <a:xfrm>
            <a:off x="10917551" y="1798739"/>
            <a:ext cx="453970" cy="415498"/>
          </a:xfrm>
          <a:prstGeom prst="rect">
            <a:avLst/>
          </a:prstGeom>
          <a:noFill/>
          <a:ln>
            <a:solidFill>
              <a:schemeClr val="tx1"/>
            </a:solidFill>
          </a:ln>
        </p:spPr>
        <p:txBody>
          <a:bodyPr wrap="none" rtlCol="0">
            <a:spAutoFit/>
          </a:bodyPr>
          <a:lstStyle/>
          <a:p>
            <a:r>
              <a:rPr kumimoji="1" lang="ja-JP" altLang="en-US" sz="1050"/>
              <a:t>平均</a:t>
            </a:r>
            <a:br>
              <a:rPr kumimoji="1" lang="en-US" altLang="ja-JP" sz="1050"/>
            </a:br>
            <a:r>
              <a:rPr kumimoji="1" lang="ja-JP" altLang="en-US" sz="1050"/>
              <a:t>寿命</a:t>
            </a:r>
            <a:endParaRPr kumimoji="1" lang="en-US" altLang="ja-JP" sz="1050"/>
          </a:p>
        </p:txBody>
      </p:sp>
      <p:sp>
        <p:nvSpPr>
          <p:cNvPr id="19" name="テキスト ボックス 18">
            <a:extLst>
              <a:ext uri="{FF2B5EF4-FFF2-40B4-BE49-F238E27FC236}">
                <a16:creationId xmlns:a16="http://schemas.microsoft.com/office/drawing/2014/main" id="{BED7F6D0-1313-F204-E09C-24788D44086F}"/>
              </a:ext>
            </a:extLst>
          </p:cNvPr>
          <p:cNvSpPr txBox="1"/>
          <p:nvPr/>
        </p:nvSpPr>
        <p:spPr>
          <a:xfrm>
            <a:off x="7316460" y="4424346"/>
            <a:ext cx="1617751" cy="615553"/>
          </a:xfrm>
          <a:prstGeom prst="rect">
            <a:avLst/>
          </a:prstGeom>
          <a:solidFill>
            <a:schemeClr val="bg1"/>
          </a:solidFill>
          <a:ln w="38100">
            <a:solidFill>
              <a:srgbClr val="00B050"/>
            </a:solidFill>
            <a:prstDash val="solid"/>
          </a:ln>
        </p:spPr>
        <p:txBody>
          <a:bodyPr wrap="none" rtlCol="0">
            <a:spAutoFit/>
          </a:bodyPr>
          <a:lstStyle/>
          <a:p>
            <a:pPr algn="ctr"/>
            <a:r>
              <a:rPr lang="en-US" altLang="ja-JP"/>
              <a:t>YLL</a:t>
            </a:r>
          </a:p>
          <a:p>
            <a:pPr algn="ctr"/>
            <a:r>
              <a:rPr kumimoji="1" lang="en-US" altLang="ja-JP" sz="1600"/>
              <a:t>(</a:t>
            </a:r>
            <a:r>
              <a:rPr kumimoji="1" lang="ja-JP" altLang="en-US" sz="1600"/>
              <a:t>生命損失年数</a:t>
            </a:r>
            <a:r>
              <a:rPr kumimoji="1" lang="en-US" altLang="ja-JP" sz="1600"/>
              <a:t>)</a:t>
            </a:r>
          </a:p>
        </p:txBody>
      </p:sp>
      <p:sp>
        <p:nvSpPr>
          <p:cNvPr id="20" name="矢印: 下 19">
            <a:extLst>
              <a:ext uri="{FF2B5EF4-FFF2-40B4-BE49-F238E27FC236}">
                <a16:creationId xmlns:a16="http://schemas.microsoft.com/office/drawing/2014/main" id="{19F8E7B8-4EEE-1013-9FD2-15BE8635EC7F}"/>
              </a:ext>
            </a:extLst>
          </p:cNvPr>
          <p:cNvSpPr/>
          <p:nvPr/>
        </p:nvSpPr>
        <p:spPr>
          <a:xfrm>
            <a:off x="10097127" y="2248518"/>
            <a:ext cx="226577" cy="234669"/>
          </a:xfrm>
          <a:prstGeom prst="downArrow">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C08DF27E-3039-2340-D462-1B62282367ED}"/>
              </a:ext>
            </a:extLst>
          </p:cNvPr>
          <p:cNvSpPr txBox="1"/>
          <p:nvPr/>
        </p:nvSpPr>
        <p:spPr>
          <a:xfrm>
            <a:off x="9983430" y="1788520"/>
            <a:ext cx="453970" cy="415498"/>
          </a:xfrm>
          <a:prstGeom prst="rect">
            <a:avLst/>
          </a:prstGeom>
          <a:noFill/>
          <a:ln>
            <a:solidFill>
              <a:schemeClr val="tx1"/>
            </a:solidFill>
          </a:ln>
        </p:spPr>
        <p:txBody>
          <a:bodyPr wrap="none" rtlCol="0">
            <a:spAutoFit/>
          </a:bodyPr>
          <a:lstStyle/>
          <a:p>
            <a:r>
              <a:rPr lang="ja-JP" altLang="en-US" sz="1050"/>
              <a:t>早期</a:t>
            </a:r>
            <a:endParaRPr lang="en-US" altLang="ja-JP" sz="1050"/>
          </a:p>
          <a:p>
            <a:r>
              <a:rPr lang="ja-JP" altLang="en-US" sz="1050"/>
              <a:t>死亡</a:t>
            </a:r>
            <a:endParaRPr kumimoji="1" lang="en-US" altLang="ja-JP" sz="1050"/>
          </a:p>
        </p:txBody>
      </p:sp>
      <p:sp>
        <p:nvSpPr>
          <p:cNvPr id="22" name="正方形/長方形 21">
            <a:extLst>
              <a:ext uri="{FF2B5EF4-FFF2-40B4-BE49-F238E27FC236}">
                <a16:creationId xmlns:a16="http://schemas.microsoft.com/office/drawing/2014/main" id="{DFE37284-2948-D8EA-CE84-4B378632E27D}"/>
              </a:ext>
            </a:extLst>
          </p:cNvPr>
          <p:cNvSpPr/>
          <p:nvPr/>
        </p:nvSpPr>
        <p:spPr>
          <a:xfrm>
            <a:off x="10224966" y="2658555"/>
            <a:ext cx="919570" cy="402579"/>
          </a:xfrm>
          <a:prstGeom prst="rect">
            <a:avLst/>
          </a:prstGeom>
          <a:solidFill>
            <a:srgbClr val="00B050"/>
          </a:solidFill>
          <a:ln w="9525">
            <a:no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コネクタ: カギ線 26">
            <a:extLst>
              <a:ext uri="{FF2B5EF4-FFF2-40B4-BE49-F238E27FC236}">
                <a16:creationId xmlns:a16="http://schemas.microsoft.com/office/drawing/2014/main" id="{0CC1C32A-69FD-BE9F-E5E1-60641955619F}"/>
              </a:ext>
            </a:extLst>
          </p:cNvPr>
          <p:cNvCxnSpPr>
            <a:stCxn id="9" idx="3"/>
            <a:endCxn id="7" idx="2"/>
          </p:cNvCxnSpPr>
          <p:nvPr/>
        </p:nvCxnSpPr>
        <p:spPr>
          <a:xfrm flipV="1">
            <a:off x="8934211" y="3061135"/>
            <a:ext cx="736346" cy="869863"/>
          </a:xfrm>
          <a:prstGeom prst="bentConnector2">
            <a:avLst/>
          </a:prstGeom>
          <a:ln w="38100">
            <a:solidFill>
              <a:srgbClr val="004696"/>
            </a:solidFill>
            <a:prstDash val="sysDash"/>
            <a:tailEnd type="triangle"/>
          </a:ln>
        </p:spPr>
        <p:style>
          <a:lnRef idx="2">
            <a:schemeClr val="accent1"/>
          </a:lnRef>
          <a:fillRef idx="0">
            <a:schemeClr val="accent1"/>
          </a:fillRef>
          <a:effectRef idx="1">
            <a:schemeClr val="accent1"/>
          </a:effectRef>
          <a:fontRef idx="minor">
            <a:schemeClr val="tx1"/>
          </a:fontRef>
        </p:style>
      </p:cxnSp>
      <p:cxnSp>
        <p:nvCxnSpPr>
          <p:cNvPr id="28" name="コネクタ: カギ線 27">
            <a:extLst>
              <a:ext uri="{FF2B5EF4-FFF2-40B4-BE49-F238E27FC236}">
                <a16:creationId xmlns:a16="http://schemas.microsoft.com/office/drawing/2014/main" id="{0F932E85-1D36-31D9-3554-E8208E9F59BE}"/>
              </a:ext>
            </a:extLst>
          </p:cNvPr>
          <p:cNvCxnSpPr>
            <a:cxnSpLocks/>
            <a:stCxn id="19" idx="3"/>
            <a:endCxn id="22" idx="2"/>
          </p:cNvCxnSpPr>
          <p:nvPr/>
        </p:nvCxnSpPr>
        <p:spPr>
          <a:xfrm flipV="1">
            <a:off x="8934211" y="3061134"/>
            <a:ext cx="1750540" cy="1670989"/>
          </a:xfrm>
          <a:prstGeom prst="bentConnector2">
            <a:avLst/>
          </a:prstGeom>
          <a:ln w="38100">
            <a:solidFill>
              <a:srgbClr val="00B050"/>
            </a:solidFill>
            <a:prstDash val="sysDash"/>
            <a:tailEnd type="triangle"/>
          </a:ln>
        </p:spPr>
        <p:style>
          <a:lnRef idx="2">
            <a:schemeClr val="accent1"/>
          </a:lnRef>
          <a:fillRef idx="0">
            <a:schemeClr val="accent1"/>
          </a:fillRef>
          <a:effectRef idx="1">
            <a:schemeClr val="accent1"/>
          </a:effectRef>
          <a:fontRef idx="minor">
            <a:schemeClr val="tx1"/>
          </a:fontRef>
        </p:style>
      </p:cxnSp>
      <p:cxnSp>
        <p:nvCxnSpPr>
          <p:cNvPr id="34" name="コネクタ: カギ線 33">
            <a:extLst>
              <a:ext uri="{FF2B5EF4-FFF2-40B4-BE49-F238E27FC236}">
                <a16:creationId xmlns:a16="http://schemas.microsoft.com/office/drawing/2014/main" id="{6E6685F9-DD1A-7E2E-32B3-5A9A30E64780}"/>
              </a:ext>
            </a:extLst>
          </p:cNvPr>
          <p:cNvCxnSpPr>
            <a:cxnSpLocks/>
            <a:stCxn id="32" idx="2"/>
            <a:endCxn id="37" idx="1"/>
          </p:cNvCxnSpPr>
          <p:nvPr/>
        </p:nvCxnSpPr>
        <p:spPr>
          <a:xfrm rot="16200000" flipH="1">
            <a:off x="8665879" y="4729897"/>
            <a:ext cx="546753" cy="1663826"/>
          </a:xfrm>
          <a:prstGeom prst="bentConnector2">
            <a:avLst/>
          </a:prstGeom>
          <a:ln w="38100">
            <a:solidFill>
              <a:srgbClr val="FFC000"/>
            </a:solidFill>
            <a:tailEnd type="triangle"/>
          </a:ln>
        </p:spPr>
        <p:style>
          <a:lnRef idx="2">
            <a:schemeClr val="accent1"/>
          </a:lnRef>
          <a:fillRef idx="0">
            <a:schemeClr val="accent1"/>
          </a:fillRef>
          <a:effectRef idx="1">
            <a:schemeClr val="accent1"/>
          </a:effectRef>
          <a:fontRef idx="minor">
            <a:schemeClr val="tx1"/>
          </a:fontRef>
        </p:style>
      </p:cxnSp>
      <p:sp>
        <p:nvSpPr>
          <p:cNvPr id="37" name="テキスト ボックス 36">
            <a:extLst>
              <a:ext uri="{FF2B5EF4-FFF2-40B4-BE49-F238E27FC236}">
                <a16:creationId xmlns:a16="http://schemas.microsoft.com/office/drawing/2014/main" id="{E1A73E8F-E2B2-DBE0-77E4-0E5686E8E544}"/>
              </a:ext>
            </a:extLst>
          </p:cNvPr>
          <p:cNvSpPr txBox="1"/>
          <p:nvPr/>
        </p:nvSpPr>
        <p:spPr>
          <a:xfrm>
            <a:off x="9771168" y="5527410"/>
            <a:ext cx="1822936" cy="615553"/>
          </a:xfrm>
          <a:prstGeom prst="rect">
            <a:avLst/>
          </a:prstGeom>
          <a:noFill/>
          <a:ln w="38100">
            <a:solidFill>
              <a:srgbClr val="FFC000"/>
            </a:solidFill>
            <a:prstDash val="solid"/>
          </a:ln>
        </p:spPr>
        <p:txBody>
          <a:bodyPr wrap="none" rtlCol="0">
            <a:spAutoFit/>
          </a:bodyPr>
          <a:lstStyle/>
          <a:p>
            <a:pPr algn="ctr"/>
            <a:r>
              <a:rPr lang="en-US" altLang="ja-JP"/>
              <a:t>DALYs</a:t>
            </a:r>
          </a:p>
          <a:p>
            <a:pPr algn="ctr"/>
            <a:r>
              <a:rPr kumimoji="1" lang="en-US" altLang="ja-JP" sz="1600"/>
              <a:t>(</a:t>
            </a:r>
            <a:r>
              <a:rPr kumimoji="1" lang="zh-TW" altLang="en-US" sz="1600"/>
              <a:t>障害調整生存年</a:t>
            </a:r>
            <a:r>
              <a:rPr kumimoji="1" lang="en-US" altLang="ja-JP" sz="1600"/>
              <a:t>)</a:t>
            </a:r>
          </a:p>
        </p:txBody>
      </p:sp>
    </p:spTree>
    <p:extLst>
      <p:ext uri="{BB962C8B-B14F-4D97-AF65-F5344CB8AC3E}">
        <p14:creationId xmlns:p14="http://schemas.microsoft.com/office/powerpoint/2010/main" val="524136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B452E2-CA4E-A07F-6254-63FF75825650}"/>
              </a:ext>
            </a:extLst>
          </p:cNvPr>
          <p:cNvSpPr>
            <a:spLocks noGrp="1"/>
          </p:cNvSpPr>
          <p:nvPr>
            <p:ph type="title"/>
          </p:nvPr>
        </p:nvSpPr>
        <p:spPr/>
        <p:txBody>
          <a:bodyPr/>
          <a:lstStyle/>
          <a:p>
            <a:r>
              <a:rPr kumimoji="1" lang="ja-JP" altLang="en-US"/>
              <a:t>カテゴリーアプローチ／リードアクロス</a:t>
            </a:r>
          </a:p>
        </p:txBody>
      </p:sp>
      <p:sp>
        <p:nvSpPr>
          <p:cNvPr id="3" name="コンテンツ プレースホルダー 2">
            <a:extLst>
              <a:ext uri="{FF2B5EF4-FFF2-40B4-BE49-F238E27FC236}">
                <a16:creationId xmlns:a16="http://schemas.microsoft.com/office/drawing/2014/main" id="{D7146DEA-E2B2-5F32-719B-ADDD7E8F7A83}"/>
              </a:ext>
            </a:extLst>
          </p:cNvPr>
          <p:cNvSpPr>
            <a:spLocks noGrp="1"/>
          </p:cNvSpPr>
          <p:nvPr>
            <p:ph idx="1"/>
          </p:nvPr>
        </p:nvSpPr>
        <p:spPr>
          <a:xfrm>
            <a:off x="453081" y="947064"/>
            <a:ext cx="4894423" cy="5519052"/>
          </a:xfrm>
        </p:spPr>
        <p:txBody>
          <a:bodyPr vert="horz" lIns="91440" tIns="45720" rIns="91440" bIns="45720" rtlCol="0" anchor="t">
            <a:normAutofit/>
          </a:bodyPr>
          <a:lstStyle/>
          <a:p>
            <a:pPr marL="0" indent="0">
              <a:buNone/>
            </a:pPr>
            <a:r>
              <a:rPr kumimoji="1" lang="ja-JP" altLang="en-US"/>
              <a:t>カテゴリーアプローチ</a:t>
            </a:r>
            <a:endParaRPr kumimoji="1" lang="en-US" altLang="ja-JP"/>
          </a:p>
          <a:p>
            <a:pPr marL="0" indent="0">
              <a:buNone/>
            </a:pPr>
            <a:endParaRPr kumimoji="1" lang="en-US" altLang="ja-JP" sz="400"/>
          </a:p>
          <a:p>
            <a:pPr marL="92075" indent="0">
              <a:buNone/>
            </a:pPr>
            <a:r>
              <a:rPr kumimoji="1" lang="ja-JP" altLang="en-US" sz="1800"/>
              <a:t>分子構造や物理化学的性質が共通する既知の化学物質のグループ（カテゴリー）から、特性の不明な化学物質の有害性等を予測する手法</a:t>
            </a:r>
            <a:endParaRPr kumimoji="1" lang="en-US" altLang="ja-JP" sz="1800"/>
          </a:p>
          <a:p>
            <a:pPr marL="92075" indent="0">
              <a:buNone/>
            </a:pPr>
            <a:r>
              <a:rPr lang="en-US" altLang="ja-JP" sz="1400"/>
              <a:t>（Q）SAR</a:t>
            </a:r>
            <a:r>
              <a:rPr lang="ja-JP" altLang="en-US" sz="1400"/>
              <a:t>、リードアクロス等はカテゴリーアプローチのひとつ</a:t>
            </a:r>
            <a:endParaRPr kumimoji="1" lang="en-US" altLang="ja-JP" sz="1400"/>
          </a:p>
          <a:p>
            <a:pPr marL="92075" indent="0">
              <a:buNone/>
            </a:pPr>
            <a:endParaRPr kumimoji="1" lang="en-US" altLang="ja-JP" sz="1800"/>
          </a:p>
          <a:p>
            <a:pPr marL="0" indent="0">
              <a:buNone/>
            </a:pPr>
            <a:r>
              <a:rPr kumimoji="1" lang="ja-JP" altLang="en-US"/>
              <a:t>リードアクロス</a:t>
            </a:r>
            <a:endParaRPr lang="en-US" altLang="ja-JP" sz="2800"/>
          </a:p>
          <a:p>
            <a:pPr marL="92075" indent="0">
              <a:buNone/>
            </a:pPr>
            <a:r>
              <a:rPr lang="ja-JP" altLang="en-US" sz="1800" b="0" i="0">
                <a:solidFill>
                  <a:srgbClr val="333333"/>
                </a:solidFill>
                <a:effectLst/>
                <a:latin typeface="Arial" panose="020B0604020202020204" pitchFamily="34" charset="0"/>
              </a:rPr>
              <a:t>類似の化学物質群の毒性に関する情報から、毒性情報の乏しい化学物質の毒性を推定する方法のひとつ</a:t>
            </a:r>
            <a:endParaRPr lang="en-US" altLang="ja-JP" sz="1800">
              <a:solidFill>
                <a:srgbClr val="333333"/>
              </a:solidFill>
              <a:latin typeface="Arial" panose="020B0604020202020204" pitchFamily="34" charset="0"/>
            </a:endParaRPr>
          </a:p>
          <a:p>
            <a:pPr marL="92075" indent="0">
              <a:buNone/>
            </a:pPr>
            <a:r>
              <a:rPr lang="ja-JP" altLang="en-US" sz="1400" b="0" i="0">
                <a:solidFill>
                  <a:srgbClr val="333333"/>
                </a:solidFill>
                <a:effectLst/>
                <a:latin typeface="Arial" panose="020B0604020202020204" pitchFamily="34" charset="0"/>
              </a:rPr>
              <a:t>（</a:t>
            </a:r>
            <a:r>
              <a:rPr lang="en-US" altLang="ja-JP" sz="1400" b="0" i="0">
                <a:solidFill>
                  <a:srgbClr val="333333"/>
                </a:solidFill>
                <a:effectLst/>
                <a:latin typeface="Arial" panose="020B0604020202020204" pitchFamily="34" charset="0"/>
              </a:rPr>
              <a:t>Q</a:t>
            </a:r>
            <a:r>
              <a:rPr lang="ja-JP" altLang="en-US" sz="1400" b="0" i="0">
                <a:solidFill>
                  <a:srgbClr val="333333"/>
                </a:solidFill>
                <a:effectLst/>
                <a:latin typeface="Arial" panose="020B0604020202020204" pitchFamily="34" charset="0"/>
              </a:rPr>
              <a:t>）</a:t>
            </a:r>
            <a:r>
              <a:rPr lang="en-US" altLang="ja-JP" sz="1400" b="0" i="0">
                <a:solidFill>
                  <a:srgbClr val="333333"/>
                </a:solidFill>
                <a:effectLst/>
                <a:latin typeface="Arial" panose="020B0604020202020204" pitchFamily="34" charset="0"/>
              </a:rPr>
              <a:t>SAR</a:t>
            </a:r>
            <a:r>
              <a:rPr lang="ja-JP" altLang="en-US" sz="1400" b="0" i="0">
                <a:solidFill>
                  <a:srgbClr val="333333"/>
                </a:solidFill>
                <a:effectLst/>
                <a:latin typeface="Arial" panose="020B0604020202020204" pitchFamily="34" charset="0"/>
              </a:rPr>
              <a:t>が適用できない物質群等に対して有効な方法</a:t>
            </a:r>
            <a:endParaRPr kumimoji="1" lang="ja-JP" altLang="en-US" sz="2000"/>
          </a:p>
        </p:txBody>
      </p:sp>
      <p:sp>
        <p:nvSpPr>
          <p:cNvPr id="5" name="正方形/長方形 4">
            <a:extLst>
              <a:ext uri="{FF2B5EF4-FFF2-40B4-BE49-F238E27FC236}">
                <a16:creationId xmlns:a16="http://schemas.microsoft.com/office/drawing/2014/main" id="{9CF4D87D-080F-345D-8A4C-77BE7D2A5297}"/>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cxnSp>
        <p:nvCxnSpPr>
          <p:cNvPr id="6" name="直線コネクタ 5">
            <a:extLst>
              <a:ext uri="{FF2B5EF4-FFF2-40B4-BE49-F238E27FC236}">
                <a16:creationId xmlns:a16="http://schemas.microsoft.com/office/drawing/2014/main" id="{B2BA6744-C6C1-16C6-0A68-DC923DA16820}"/>
              </a:ext>
            </a:extLst>
          </p:cNvPr>
          <p:cNvCxnSpPr/>
          <p:nvPr/>
        </p:nvCxnSpPr>
        <p:spPr>
          <a:xfrm>
            <a:off x="6659279" y="2838210"/>
            <a:ext cx="0" cy="3240000"/>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直線コネクタ 8">
            <a:extLst>
              <a:ext uri="{FF2B5EF4-FFF2-40B4-BE49-F238E27FC236}">
                <a16:creationId xmlns:a16="http://schemas.microsoft.com/office/drawing/2014/main" id="{A239D2E1-BC95-BEC6-266D-7E14E5EB514D}"/>
              </a:ext>
            </a:extLst>
          </p:cNvPr>
          <p:cNvCxnSpPr>
            <a:cxnSpLocks/>
          </p:cNvCxnSpPr>
          <p:nvPr/>
        </p:nvCxnSpPr>
        <p:spPr>
          <a:xfrm flipH="1">
            <a:off x="6639374" y="6064381"/>
            <a:ext cx="3600000" cy="0"/>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四角形: 角を丸くする 12">
            <a:extLst>
              <a:ext uri="{FF2B5EF4-FFF2-40B4-BE49-F238E27FC236}">
                <a16:creationId xmlns:a16="http://schemas.microsoft.com/office/drawing/2014/main" id="{712BBDE8-53EF-37D8-31BD-391A405A0A91}"/>
              </a:ext>
            </a:extLst>
          </p:cNvPr>
          <p:cNvSpPr/>
          <p:nvPr/>
        </p:nvSpPr>
        <p:spPr>
          <a:xfrm>
            <a:off x="7325345" y="1005625"/>
            <a:ext cx="3323604" cy="1272130"/>
          </a:xfrm>
          <a:prstGeom prst="roundRect">
            <a:avLst>
              <a:gd name="adj" fmla="val 9636"/>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5CC0DBBC-7BB2-F6FB-0319-E2A9BE7E5ADF}"/>
              </a:ext>
            </a:extLst>
          </p:cNvPr>
          <p:cNvSpPr/>
          <p:nvPr/>
        </p:nvSpPr>
        <p:spPr>
          <a:xfrm>
            <a:off x="8256761" y="816405"/>
            <a:ext cx="1460773" cy="410387"/>
          </a:xfrm>
          <a:prstGeom prst="roundRect">
            <a:avLst>
              <a:gd name="adj" fmla="val 8667"/>
            </a:avLst>
          </a:prstGeom>
          <a:solidFill>
            <a:srgbClr val="FFC000"/>
          </a:solid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a:solidFill>
                  <a:schemeClr val="tx1"/>
                </a:solidFill>
              </a:rPr>
              <a:t>試験</a:t>
            </a:r>
            <a:r>
              <a:rPr kumimoji="1" lang="ja-JP" altLang="en-US" sz="1400">
                <a:solidFill>
                  <a:schemeClr val="tx1"/>
                </a:solidFill>
              </a:rPr>
              <a:t>済物質群</a:t>
            </a:r>
          </a:p>
        </p:txBody>
      </p:sp>
      <p:pic>
        <p:nvPicPr>
          <p:cNvPr id="17" name="グラフィックス 16" descr="化学薬品 枠線">
            <a:extLst>
              <a:ext uri="{FF2B5EF4-FFF2-40B4-BE49-F238E27FC236}">
                <a16:creationId xmlns:a16="http://schemas.microsoft.com/office/drawing/2014/main" id="{89B41FC2-12D5-35F0-2CE8-AAFED11856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799561" y="1295073"/>
            <a:ext cx="914400" cy="914400"/>
          </a:xfrm>
          <a:prstGeom prst="rect">
            <a:avLst/>
          </a:prstGeom>
        </p:spPr>
      </p:pic>
      <p:sp>
        <p:nvSpPr>
          <p:cNvPr id="18" name="テキスト ボックス 17">
            <a:extLst>
              <a:ext uri="{FF2B5EF4-FFF2-40B4-BE49-F238E27FC236}">
                <a16:creationId xmlns:a16="http://schemas.microsoft.com/office/drawing/2014/main" id="{A22C59B2-6C41-45AB-0E82-D3EC369753FB}"/>
              </a:ext>
            </a:extLst>
          </p:cNvPr>
          <p:cNvSpPr txBox="1"/>
          <p:nvPr/>
        </p:nvSpPr>
        <p:spPr>
          <a:xfrm>
            <a:off x="7812835" y="1641690"/>
            <a:ext cx="946093" cy="261610"/>
          </a:xfrm>
          <a:prstGeom prst="rect">
            <a:avLst/>
          </a:prstGeom>
          <a:solidFill>
            <a:srgbClr val="00B0F0"/>
          </a:solidFill>
          <a:ln>
            <a:noFill/>
          </a:ln>
        </p:spPr>
        <p:txBody>
          <a:bodyPr wrap="none" rtlCol="0">
            <a:spAutoFit/>
          </a:bodyPr>
          <a:lstStyle/>
          <a:p>
            <a:r>
              <a:rPr kumimoji="1" lang="ja-JP" altLang="en-US" sz="1100">
                <a:solidFill>
                  <a:schemeClr val="bg1"/>
                </a:solidFill>
              </a:rPr>
              <a:t>カテゴリー</a:t>
            </a:r>
            <a:r>
              <a:rPr kumimoji="1" lang="en-US" altLang="ja-JP" sz="1100">
                <a:solidFill>
                  <a:schemeClr val="bg1"/>
                </a:solidFill>
              </a:rPr>
              <a:t>A</a:t>
            </a:r>
            <a:endParaRPr kumimoji="1" lang="ja-JP" altLang="en-US" sz="1100">
              <a:solidFill>
                <a:schemeClr val="bg1"/>
              </a:solidFill>
            </a:endParaRPr>
          </a:p>
        </p:txBody>
      </p:sp>
      <p:pic>
        <p:nvPicPr>
          <p:cNvPr id="19" name="グラフィックス 18" descr="化学薬品 枠線">
            <a:extLst>
              <a:ext uri="{FF2B5EF4-FFF2-40B4-BE49-F238E27FC236}">
                <a16:creationId xmlns:a16="http://schemas.microsoft.com/office/drawing/2014/main" id="{ECB5CF06-BB6E-BC6C-75A6-CDE5E0D22A4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5400000">
            <a:off x="9179288" y="1295073"/>
            <a:ext cx="914400" cy="914400"/>
          </a:xfrm>
          <a:prstGeom prst="rect">
            <a:avLst/>
          </a:prstGeom>
        </p:spPr>
      </p:pic>
      <p:sp>
        <p:nvSpPr>
          <p:cNvPr id="20" name="テキスト ボックス 19">
            <a:extLst>
              <a:ext uri="{FF2B5EF4-FFF2-40B4-BE49-F238E27FC236}">
                <a16:creationId xmlns:a16="http://schemas.microsoft.com/office/drawing/2014/main" id="{78D0EDF0-73EA-D14C-064F-4E6A2F1D5BAF}"/>
              </a:ext>
            </a:extLst>
          </p:cNvPr>
          <p:cNvSpPr txBox="1"/>
          <p:nvPr/>
        </p:nvSpPr>
        <p:spPr>
          <a:xfrm>
            <a:off x="9192562" y="1641690"/>
            <a:ext cx="947695" cy="261610"/>
          </a:xfrm>
          <a:prstGeom prst="rect">
            <a:avLst/>
          </a:prstGeom>
          <a:solidFill>
            <a:srgbClr val="00B050"/>
          </a:solidFill>
          <a:ln>
            <a:noFill/>
          </a:ln>
        </p:spPr>
        <p:txBody>
          <a:bodyPr wrap="none" rtlCol="0">
            <a:spAutoFit/>
          </a:bodyPr>
          <a:lstStyle/>
          <a:p>
            <a:r>
              <a:rPr kumimoji="1" lang="ja-JP" altLang="en-US" sz="1100">
                <a:solidFill>
                  <a:schemeClr val="bg1"/>
                </a:solidFill>
              </a:rPr>
              <a:t>カテゴリー</a:t>
            </a:r>
            <a:r>
              <a:rPr kumimoji="1" lang="en-US" altLang="ja-JP" sz="1100">
                <a:solidFill>
                  <a:schemeClr val="bg1"/>
                </a:solidFill>
              </a:rPr>
              <a:t>B</a:t>
            </a:r>
            <a:endParaRPr kumimoji="1" lang="ja-JP" altLang="en-US" sz="1100">
              <a:solidFill>
                <a:schemeClr val="bg1"/>
              </a:solidFill>
            </a:endParaRPr>
          </a:p>
        </p:txBody>
      </p:sp>
      <p:sp>
        <p:nvSpPr>
          <p:cNvPr id="21" name="楕円 20">
            <a:extLst>
              <a:ext uri="{FF2B5EF4-FFF2-40B4-BE49-F238E27FC236}">
                <a16:creationId xmlns:a16="http://schemas.microsoft.com/office/drawing/2014/main" id="{90F690E1-46F5-FB6C-ACED-0817CC61E9CC}"/>
              </a:ext>
            </a:extLst>
          </p:cNvPr>
          <p:cNvSpPr/>
          <p:nvPr/>
        </p:nvSpPr>
        <p:spPr>
          <a:xfrm>
            <a:off x="7000875" y="3448049"/>
            <a:ext cx="180000" cy="1800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a:extLst>
              <a:ext uri="{FF2B5EF4-FFF2-40B4-BE49-F238E27FC236}">
                <a16:creationId xmlns:a16="http://schemas.microsoft.com/office/drawing/2014/main" id="{E0396998-9575-4F34-B4B2-29518B891784}"/>
              </a:ext>
            </a:extLst>
          </p:cNvPr>
          <p:cNvSpPr/>
          <p:nvPr/>
        </p:nvSpPr>
        <p:spPr>
          <a:xfrm>
            <a:off x="7942875" y="2930552"/>
            <a:ext cx="180000" cy="1800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A9D376B8-9829-04D4-B860-A5716821FB5F}"/>
              </a:ext>
            </a:extLst>
          </p:cNvPr>
          <p:cNvSpPr/>
          <p:nvPr/>
        </p:nvSpPr>
        <p:spPr>
          <a:xfrm>
            <a:off x="7221846" y="4249106"/>
            <a:ext cx="180000" cy="1800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a:extLst>
              <a:ext uri="{FF2B5EF4-FFF2-40B4-BE49-F238E27FC236}">
                <a16:creationId xmlns:a16="http://schemas.microsoft.com/office/drawing/2014/main" id="{ED10C74C-6B19-51ED-5F33-B3739D262298}"/>
              </a:ext>
            </a:extLst>
          </p:cNvPr>
          <p:cNvSpPr/>
          <p:nvPr/>
        </p:nvSpPr>
        <p:spPr>
          <a:xfrm>
            <a:off x="9641744" y="4577249"/>
            <a:ext cx="180000" cy="1800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EB7D9322-26EC-DA9F-F8F2-C93384DBB3AD}"/>
              </a:ext>
            </a:extLst>
          </p:cNvPr>
          <p:cNvSpPr/>
          <p:nvPr/>
        </p:nvSpPr>
        <p:spPr>
          <a:xfrm>
            <a:off x="7610475" y="4057649"/>
            <a:ext cx="180000" cy="1800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ACF93CD0-1C5E-89E8-DD6C-2246BD22564D}"/>
              </a:ext>
            </a:extLst>
          </p:cNvPr>
          <p:cNvSpPr/>
          <p:nvPr/>
        </p:nvSpPr>
        <p:spPr>
          <a:xfrm>
            <a:off x="9504113" y="5562966"/>
            <a:ext cx="180000" cy="1800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2E57F7EE-D572-1879-8553-EB3AEDC685A6}"/>
              </a:ext>
            </a:extLst>
          </p:cNvPr>
          <p:cNvSpPr/>
          <p:nvPr/>
        </p:nvSpPr>
        <p:spPr>
          <a:xfrm>
            <a:off x="7044877" y="4845181"/>
            <a:ext cx="180000" cy="1800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1E71EC66-391D-D20F-F08C-9BE4A22813CB}"/>
              </a:ext>
            </a:extLst>
          </p:cNvPr>
          <p:cNvSpPr/>
          <p:nvPr/>
        </p:nvSpPr>
        <p:spPr>
          <a:xfrm>
            <a:off x="8214386" y="5439604"/>
            <a:ext cx="180000" cy="1800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楕円 28">
            <a:extLst>
              <a:ext uri="{FF2B5EF4-FFF2-40B4-BE49-F238E27FC236}">
                <a16:creationId xmlns:a16="http://schemas.microsoft.com/office/drawing/2014/main" id="{64B69EBE-E9F7-AD4A-4704-7C4394D40D3E}"/>
              </a:ext>
            </a:extLst>
          </p:cNvPr>
          <p:cNvSpPr/>
          <p:nvPr/>
        </p:nvSpPr>
        <p:spPr>
          <a:xfrm>
            <a:off x="7696306" y="3408039"/>
            <a:ext cx="180000" cy="1800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a:extLst>
              <a:ext uri="{FF2B5EF4-FFF2-40B4-BE49-F238E27FC236}">
                <a16:creationId xmlns:a16="http://schemas.microsoft.com/office/drawing/2014/main" id="{B80109D7-F950-D5E7-3631-BD1692485D4E}"/>
              </a:ext>
            </a:extLst>
          </p:cNvPr>
          <p:cNvSpPr/>
          <p:nvPr/>
        </p:nvSpPr>
        <p:spPr>
          <a:xfrm>
            <a:off x="9317708" y="3932942"/>
            <a:ext cx="180000" cy="1800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F6FD0A2D-BC3D-16FD-67AB-DFC883DC7330}"/>
              </a:ext>
            </a:extLst>
          </p:cNvPr>
          <p:cNvSpPr/>
          <p:nvPr/>
        </p:nvSpPr>
        <p:spPr>
          <a:xfrm>
            <a:off x="8886438" y="5382927"/>
            <a:ext cx="180000" cy="1800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6BC4E4F3-43F8-95D1-6281-BD252305BCA7}"/>
              </a:ext>
            </a:extLst>
          </p:cNvPr>
          <p:cNvSpPr txBox="1"/>
          <p:nvPr/>
        </p:nvSpPr>
        <p:spPr>
          <a:xfrm rot="16200000">
            <a:off x="5894514" y="4044001"/>
            <a:ext cx="877163" cy="369332"/>
          </a:xfrm>
          <a:prstGeom prst="rect">
            <a:avLst/>
          </a:prstGeom>
          <a:noFill/>
        </p:spPr>
        <p:txBody>
          <a:bodyPr wrap="none" rtlCol="0">
            <a:spAutoFit/>
          </a:bodyPr>
          <a:lstStyle/>
          <a:p>
            <a:r>
              <a:rPr kumimoji="1" lang="ja-JP" altLang="en-US"/>
              <a:t>有害性</a:t>
            </a:r>
          </a:p>
        </p:txBody>
      </p:sp>
      <p:sp>
        <p:nvSpPr>
          <p:cNvPr id="33" name="テキスト ボックス 32">
            <a:extLst>
              <a:ext uri="{FF2B5EF4-FFF2-40B4-BE49-F238E27FC236}">
                <a16:creationId xmlns:a16="http://schemas.microsoft.com/office/drawing/2014/main" id="{0956DE4D-6453-D6D2-422C-034D2F14797D}"/>
              </a:ext>
            </a:extLst>
          </p:cNvPr>
          <p:cNvSpPr txBox="1"/>
          <p:nvPr/>
        </p:nvSpPr>
        <p:spPr>
          <a:xfrm>
            <a:off x="6817531" y="6110022"/>
            <a:ext cx="3882794" cy="307777"/>
          </a:xfrm>
          <a:prstGeom prst="rect">
            <a:avLst/>
          </a:prstGeom>
          <a:noFill/>
        </p:spPr>
        <p:txBody>
          <a:bodyPr wrap="none" rtlCol="0">
            <a:spAutoFit/>
          </a:bodyPr>
          <a:lstStyle/>
          <a:p>
            <a:r>
              <a:rPr lang="ja-JP" altLang="en-US" sz="1400"/>
              <a:t>化学物質の物理化学的性状（分子量、溶解度等）</a:t>
            </a:r>
            <a:endParaRPr kumimoji="1" lang="ja-JP" altLang="en-US" sz="1400"/>
          </a:p>
        </p:txBody>
      </p:sp>
      <p:sp>
        <p:nvSpPr>
          <p:cNvPr id="34" name="楕円 33">
            <a:extLst>
              <a:ext uri="{FF2B5EF4-FFF2-40B4-BE49-F238E27FC236}">
                <a16:creationId xmlns:a16="http://schemas.microsoft.com/office/drawing/2014/main" id="{4ADFEAE8-AFD3-705A-B33A-B8210C9A4E04}"/>
              </a:ext>
            </a:extLst>
          </p:cNvPr>
          <p:cNvSpPr/>
          <p:nvPr/>
        </p:nvSpPr>
        <p:spPr>
          <a:xfrm>
            <a:off x="7087793" y="5661993"/>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CD72B6E7-D3C3-1A26-0912-ED43ED9FC26C}"/>
              </a:ext>
            </a:extLst>
          </p:cNvPr>
          <p:cNvSpPr/>
          <p:nvPr/>
        </p:nvSpPr>
        <p:spPr>
          <a:xfrm>
            <a:off x="7492927" y="5252993"/>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70F9A0DE-43D8-71CE-FB9B-62CC638062E1}"/>
              </a:ext>
            </a:extLst>
          </p:cNvPr>
          <p:cNvSpPr/>
          <p:nvPr/>
        </p:nvSpPr>
        <p:spPr>
          <a:xfrm>
            <a:off x="7876306" y="4740237"/>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楕円 36">
            <a:extLst>
              <a:ext uri="{FF2B5EF4-FFF2-40B4-BE49-F238E27FC236}">
                <a16:creationId xmlns:a16="http://schemas.microsoft.com/office/drawing/2014/main" id="{0BFA1058-30E3-62B3-F2E3-86A642AA45F0}"/>
              </a:ext>
            </a:extLst>
          </p:cNvPr>
          <p:cNvSpPr/>
          <p:nvPr/>
        </p:nvSpPr>
        <p:spPr>
          <a:xfrm>
            <a:off x="8304386" y="4244685"/>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楕円 37">
            <a:extLst>
              <a:ext uri="{FF2B5EF4-FFF2-40B4-BE49-F238E27FC236}">
                <a16:creationId xmlns:a16="http://schemas.microsoft.com/office/drawing/2014/main" id="{FDBD0D0F-C93D-42B2-176D-9B5E8F092813}"/>
              </a:ext>
            </a:extLst>
          </p:cNvPr>
          <p:cNvSpPr/>
          <p:nvPr/>
        </p:nvSpPr>
        <p:spPr>
          <a:xfrm>
            <a:off x="8769713" y="3733030"/>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楕円 38">
            <a:extLst>
              <a:ext uri="{FF2B5EF4-FFF2-40B4-BE49-F238E27FC236}">
                <a16:creationId xmlns:a16="http://schemas.microsoft.com/office/drawing/2014/main" id="{3EFA9B40-8587-4168-1476-60539A7C5849}"/>
              </a:ext>
            </a:extLst>
          </p:cNvPr>
          <p:cNvSpPr/>
          <p:nvPr/>
        </p:nvSpPr>
        <p:spPr>
          <a:xfrm>
            <a:off x="9256033" y="3251364"/>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1" name="直線コネクタ 40">
            <a:extLst>
              <a:ext uri="{FF2B5EF4-FFF2-40B4-BE49-F238E27FC236}">
                <a16:creationId xmlns:a16="http://schemas.microsoft.com/office/drawing/2014/main" id="{AD2BE181-740B-14E8-1268-C5C831A19319}"/>
              </a:ext>
            </a:extLst>
          </p:cNvPr>
          <p:cNvCxnSpPr>
            <a:cxnSpLocks/>
          </p:cNvCxnSpPr>
          <p:nvPr/>
        </p:nvCxnSpPr>
        <p:spPr>
          <a:xfrm flipV="1">
            <a:off x="7000875" y="2923194"/>
            <a:ext cx="2678864" cy="303624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44" name="楕円 43">
            <a:extLst>
              <a:ext uri="{FF2B5EF4-FFF2-40B4-BE49-F238E27FC236}">
                <a16:creationId xmlns:a16="http://schemas.microsoft.com/office/drawing/2014/main" id="{62A9C25B-9C29-FF86-0F82-DDAB4986B719}"/>
              </a:ext>
            </a:extLst>
          </p:cNvPr>
          <p:cNvSpPr/>
          <p:nvPr/>
        </p:nvSpPr>
        <p:spPr>
          <a:xfrm>
            <a:off x="8946721" y="4600551"/>
            <a:ext cx="180000" cy="180000"/>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楕円 44">
            <a:extLst>
              <a:ext uri="{FF2B5EF4-FFF2-40B4-BE49-F238E27FC236}">
                <a16:creationId xmlns:a16="http://schemas.microsoft.com/office/drawing/2014/main" id="{3128CD50-F767-9FBC-EBF9-33439FB2E558}"/>
              </a:ext>
            </a:extLst>
          </p:cNvPr>
          <p:cNvSpPr/>
          <p:nvPr/>
        </p:nvSpPr>
        <p:spPr>
          <a:xfrm>
            <a:off x="9013530" y="4790208"/>
            <a:ext cx="180000" cy="180000"/>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楕円 45">
            <a:extLst>
              <a:ext uri="{FF2B5EF4-FFF2-40B4-BE49-F238E27FC236}">
                <a16:creationId xmlns:a16="http://schemas.microsoft.com/office/drawing/2014/main" id="{16652FE0-46D5-9EC3-0D1A-73FA8952D1E3}"/>
              </a:ext>
            </a:extLst>
          </p:cNvPr>
          <p:cNvSpPr/>
          <p:nvPr/>
        </p:nvSpPr>
        <p:spPr>
          <a:xfrm>
            <a:off x="8766721" y="4722866"/>
            <a:ext cx="180000" cy="180000"/>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楕円 46">
            <a:extLst>
              <a:ext uri="{FF2B5EF4-FFF2-40B4-BE49-F238E27FC236}">
                <a16:creationId xmlns:a16="http://schemas.microsoft.com/office/drawing/2014/main" id="{88713DAA-97A5-EC86-463C-9071DF995B20}"/>
              </a:ext>
            </a:extLst>
          </p:cNvPr>
          <p:cNvSpPr/>
          <p:nvPr/>
        </p:nvSpPr>
        <p:spPr>
          <a:xfrm>
            <a:off x="8859713" y="4935181"/>
            <a:ext cx="180000" cy="180000"/>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楕円 47">
            <a:extLst>
              <a:ext uri="{FF2B5EF4-FFF2-40B4-BE49-F238E27FC236}">
                <a16:creationId xmlns:a16="http://schemas.microsoft.com/office/drawing/2014/main" id="{04E2242E-7576-1FB4-FB17-91CE35F07ECE}"/>
              </a:ext>
            </a:extLst>
          </p:cNvPr>
          <p:cNvSpPr/>
          <p:nvPr/>
        </p:nvSpPr>
        <p:spPr>
          <a:xfrm>
            <a:off x="8562961" y="4443555"/>
            <a:ext cx="845534" cy="78298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id="{2651D44B-C494-ACCA-9F14-1B7F6A1BFF47}"/>
              </a:ext>
            </a:extLst>
          </p:cNvPr>
          <p:cNvSpPr txBox="1"/>
          <p:nvPr/>
        </p:nvSpPr>
        <p:spPr>
          <a:xfrm>
            <a:off x="8676901" y="2360007"/>
            <a:ext cx="2518638" cy="461665"/>
          </a:xfrm>
          <a:prstGeom prst="rect">
            <a:avLst/>
          </a:prstGeom>
          <a:solidFill>
            <a:srgbClr val="00B0F0"/>
          </a:solidFill>
        </p:spPr>
        <p:txBody>
          <a:bodyPr wrap="none" rtlCol="0">
            <a:spAutoFit/>
          </a:bodyPr>
          <a:lstStyle/>
          <a:p>
            <a:pPr algn="ctr"/>
            <a:r>
              <a:rPr kumimoji="1" lang="en-US" altLang="ja-JP" sz="1200">
                <a:solidFill>
                  <a:schemeClr val="bg1"/>
                </a:solidFill>
              </a:rPr>
              <a:t>A</a:t>
            </a:r>
            <a:r>
              <a:rPr kumimoji="1" lang="ja-JP" altLang="en-US" sz="1200">
                <a:solidFill>
                  <a:schemeClr val="bg1"/>
                </a:solidFill>
              </a:rPr>
              <a:t>：物理化学的</a:t>
            </a:r>
            <a:r>
              <a:rPr lang="ja-JP" altLang="en-US" sz="1200">
                <a:solidFill>
                  <a:schemeClr val="bg1"/>
                </a:solidFill>
              </a:rPr>
              <a:t>性状と有害性に相関</a:t>
            </a:r>
            <a:br>
              <a:rPr lang="en-US" altLang="ja-JP" sz="1200">
                <a:solidFill>
                  <a:schemeClr val="bg1"/>
                </a:solidFill>
              </a:rPr>
            </a:br>
            <a:r>
              <a:rPr lang="ja-JP" altLang="en-US" sz="1200">
                <a:solidFill>
                  <a:schemeClr val="bg1"/>
                </a:solidFill>
              </a:rPr>
              <a:t>→予測式を作成し推定</a:t>
            </a:r>
            <a:endParaRPr kumimoji="1" lang="ja-JP" altLang="en-US" sz="1200">
              <a:solidFill>
                <a:schemeClr val="bg1"/>
              </a:solidFill>
            </a:endParaRPr>
          </a:p>
        </p:txBody>
      </p:sp>
      <p:sp>
        <p:nvSpPr>
          <p:cNvPr id="50" name="テキスト ボックス 49">
            <a:extLst>
              <a:ext uri="{FF2B5EF4-FFF2-40B4-BE49-F238E27FC236}">
                <a16:creationId xmlns:a16="http://schemas.microsoft.com/office/drawing/2014/main" id="{E2C1E689-9BA7-45BB-84A3-7F922502E5C5}"/>
              </a:ext>
            </a:extLst>
          </p:cNvPr>
          <p:cNvSpPr txBox="1"/>
          <p:nvPr/>
        </p:nvSpPr>
        <p:spPr>
          <a:xfrm>
            <a:off x="9594113" y="4960817"/>
            <a:ext cx="1887055" cy="461665"/>
          </a:xfrm>
          <a:prstGeom prst="rect">
            <a:avLst/>
          </a:prstGeom>
          <a:solidFill>
            <a:srgbClr val="00B050"/>
          </a:solidFill>
        </p:spPr>
        <p:txBody>
          <a:bodyPr wrap="none" rtlCol="0">
            <a:spAutoFit/>
          </a:bodyPr>
          <a:lstStyle/>
          <a:p>
            <a:pPr algn="ctr"/>
            <a:r>
              <a:rPr kumimoji="1" lang="en-US" altLang="ja-JP" sz="1200">
                <a:solidFill>
                  <a:schemeClr val="bg1"/>
                </a:solidFill>
              </a:rPr>
              <a:t>B</a:t>
            </a:r>
            <a:r>
              <a:rPr kumimoji="1" lang="ja-JP" altLang="en-US" sz="1200">
                <a:solidFill>
                  <a:schemeClr val="bg1"/>
                </a:solidFill>
              </a:rPr>
              <a:t>：性状が類似していれば</a:t>
            </a:r>
            <a:br>
              <a:rPr kumimoji="1" lang="en-US" altLang="ja-JP" sz="1200">
                <a:solidFill>
                  <a:schemeClr val="bg1"/>
                </a:solidFill>
              </a:rPr>
            </a:br>
            <a:r>
              <a:rPr kumimoji="1" lang="ja-JP" altLang="en-US" sz="1200">
                <a:solidFill>
                  <a:schemeClr val="bg1"/>
                </a:solidFill>
              </a:rPr>
              <a:t>同等の毒性を持つ</a:t>
            </a:r>
          </a:p>
        </p:txBody>
      </p:sp>
    </p:spTree>
    <p:extLst>
      <p:ext uri="{BB962C8B-B14F-4D97-AF65-F5344CB8AC3E}">
        <p14:creationId xmlns:p14="http://schemas.microsoft.com/office/powerpoint/2010/main" val="4000001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BE81DC-662D-F1ED-BFE1-FDDAE207AAEC}"/>
              </a:ext>
            </a:extLst>
          </p:cNvPr>
          <p:cNvSpPr>
            <a:spLocks noGrp="1"/>
          </p:cNvSpPr>
          <p:nvPr>
            <p:ph type="title"/>
          </p:nvPr>
        </p:nvSpPr>
        <p:spPr/>
        <p:txBody>
          <a:bodyPr/>
          <a:lstStyle/>
          <a:p>
            <a:r>
              <a:rPr kumimoji="1" lang="ja-JP" altLang="en-US"/>
              <a:t>（定量的）構造活性相関　（</a:t>
            </a:r>
            <a:r>
              <a:rPr kumimoji="1" lang="en-US" altLang="ja-JP"/>
              <a:t>Q</a:t>
            </a:r>
            <a:r>
              <a:rPr kumimoji="1" lang="ja-JP" altLang="en-US"/>
              <a:t>）</a:t>
            </a:r>
            <a:r>
              <a:rPr kumimoji="1" lang="en-US" altLang="ja-JP"/>
              <a:t>SAR</a:t>
            </a:r>
            <a:r>
              <a:rPr kumimoji="1" lang="ja-JP" altLang="en-US"/>
              <a:t>（キューサー）</a:t>
            </a:r>
          </a:p>
        </p:txBody>
      </p:sp>
      <p:sp>
        <p:nvSpPr>
          <p:cNvPr id="5" name="正方形/長方形 4">
            <a:extLst>
              <a:ext uri="{FF2B5EF4-FFF2-40B4-BE49-F238E27FC236}">
                <a16:creationId xmlns:a16="http://schemas.microsoft.com/office/drawing/2014/main" id="{5E36B7B1-C7C1-1CCA-DC55-11A07FD7EDB1}"/>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9" name="コンテンツ プレースホルダー 2">
            <a:extLst>
              <a:ext uri="{FF2B5EF4-FFF2-40B4-BE49-F238E27FC236}">
                <a16:creationId xmlns:a16="http://schemas.microsoft.com/office/drawing/2014/main" id="{275117F4-10D2-D20C-2D87-ECDB0BE31F1C}"/>
              </a:ext>
            </a:extLst>
          </p:cNvPr>
          <p:cNvSpPr txBox="1">
            <a:spLocks/>
          </p:cNvSpPr>
          <p:nvPr/>
        </p:nvSpPr>
        <p:spPr>
          <a:xfrm>
            <a:off x="366532" y="947064"/>
            <a:ext cx="6879220" cy="5821992"/>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buFont typeface="Arial" panose="020B0604020202020204" pitchFamily="34" charset="0"/>
              <a:buNone/>
            </a:pPr>
            <a:r>
              <a:rPr lang="ja-JP" altLang="en-US" sz="1800"/>
              <a:t>化学物質の構造とその生物学的な活性との間に</a:t>
            </a:r>
            <a:br>
              <a:rPr lang="en-US" altLang="ja-JP" sz="1800"/>
            </a:br>
            <a:r>
              <a:rPr lang="ja-JP" altLang="en-US" sz="1800"/>
              <a:t>成り立つ関係</a:t>
            </a:r>
            <a:endParaRPr lang="en-US" altLang="ja-JP" sz="1800"/>
          </a:p>
          <a:p>
            <a:pPr marL="92075" indent="0">
              <a:buFont typeface="Arial" panose="020B0604020202020204" pitchFamily="34" charset="0"/>
              <a:buNone/>
            </a:pPr>
            <a:r>
              <a:rPr lang="ja-JP" altLang="en-US" sz="1800"/>
              <a:t>また、この関係を利用して、ある物質に構造的に類似</a:t>
            </a:r>
            <a:br>
              <a:rPr lang="en-US" altLang="ja-JP" sz="1800"/>
            </a:br>
            <a:r>
              <a:rPr lang="ja-JP" altLang="en-US" sz="1800"/>
              <a:t>した化合物の作用や毒性について推定する手法のこと</a:t>
            </a:r>
            <a:br>
              <a:rPr lang="en-US" altLang="ja-JP" sz="1800"/>
            </a:br>
            <a:r>
              <a:rPr lang="ja-JP" altLang="en-US" sz="1800"/>
              <a:t>カテゴリーアプローチのひとつ</a:t>
            </a:r>
            <a:endParaRPr lang="en-US" altLang="ja-JP" sz="1800"/>
          </a:p>
          <a:p>
            <a:pPr marL="92075" indent="0">
              <a:buFont typeface="Arial" panose="020B0604020202020204" pitchFamily="34" charset="0"/>
              <a:buNone/>
            </a:pPr>
            <a:endParaRPr lang="en-US" altLang="ja-JP" sz="300"/>
          </a:p>
          <a:p>
            <a:pPr marL="92075" indent="0">
              <a:buFont typeface="Arial" panose="020B0604020202020204" pitchFamily="34" charset="0"/>
              <a:buNone/>
            </a:pPr>
            <a:r>
              <a:rPr lang="ja-JP" altLang="en-US" sz="1600"/>
              <a:t>・構造活性相関（</a:t>
            </a:r>
            <a:r>
              <a:rPr lang="en-US" altLang="ja-JP" sz="1600"/>
              <a:t>SAR</a:t>
            </a:r>
            <a:r>
              <a:rPr lang="ja-JP" altLang="en-US" sz="1600"/>
              <a:t>）</a:t>
            </a:r>
            <a:br>
              <a:rPr lang="en-US" altLang="ja-JP" sz="1600"/>
            </a:br>
            <a:r>
              <a:rPr lang="ja-JP" altLang="en-US" sz="1400"/>
              <a:t> （</a:t>
            </a:r>
            <a:r>
              <a:rPr lang="en-US" altLang="ja-JP" sz="1400"/>
              <a:t>Structure-Activity Relationship</a:t>
            </a:r>
            <a:r>
              <a:rPr lang="ja-JP" altLang="en-US" sz="1400"/>
              <a:t>）</a:t>
            </a:r>
            <a:br>
              <a:rPr lang="en-US" altLang="ja-JP" sz="1400"/>
            </a:br>
            <a:r>
              <a:rPr lang="ja-JP" altLang="en-US" sz="1600"/>
              <a:t>　化学物質の構造とその生物学的な活性についての</a:t>
            </a:r>
            <a:br>
              <a:rPr lang="en-US" altLang="ja-JP" sz="1600"/>
            </a:br>
            <a:r>
              <a:rPr lang="ja-JP" altLang="en-US" sz="1600"/>
              <a:t>　定性的な関係</a:t>
            </a:r>
            <a:br>
              <a:rPr lang="en-US" altLang="ja-JP" sz="1600"/>
            </a:br>
            <a:endParaRPr lang="en-US" altLang="ja-JP" sz="700"/>
          </a:p>
          <a:p>
            <a:pPr marL="92075" indent="0">
              <a:buFont typeface="Arial" panose="020B0604020202020204" pitchFamily="34" charset="0"/>
              <a:buNone/>
            </a:pPr>
            <a:r>
              <a:rPr lang="ja-JP" altLang="en-US" sz="1600"/>
              <a:t>・定量的構造活性相関（</a:t>
            </a:r>
            <a:r>
              <a:rPr lang="en-US" altLang="ja-JP" sz="1600"/>
              <a:t>QSAR</a:t>
            </a:r>
            <a:r>
              <a:rPr lang="ja-JP" altLang="en-US" sz="1600"/>
              <a:t>）</a:t>
            </a:r>
            <a:br>
              <a:rPr lang="en-US" altLang="ja-JP" sz="1600"/>
            </a:br>
            <a:r>
              <a:rPr lang="ja-JP" altLang="en-US" sz="1800"/>
              <a:t>　</a:t>
            </a:r>
            <a:r>
              <a:rPr lang="ja-JP" altLang="en-US" sz="1400"/>
              <a:t>（</a:t>
            </a:r>
            <a:r>
              <a:rPr lang="en-US" altLang="ja-JP" sz="1400"/>
              <a:t>Quantitative Structure-Activity Relationship</a:t>
            </a:r>
            <a:r>
              <a:rPr lang="ja-JP" altLang="en-US" sz="1400"/>
              <a:t>） </a:t>
            </a:r>
            <a:r>
              <a:rPr lang="ja-JP" altLang="en-US" sz="1800"/>
              <a:t>　</a:t>
            </a:r>
            <a:br>
              <a:rPr lang="en-US" altLang="ja-JP" sz="1800"/>
            </a:br>
            <a:r>
              <a:rPr lang="ja-JP" altLang="en-US" sz="1600"/>
              <a:t>　化学物質の構造とその生物学的な活性についての</a:t>
            </a:r>
            <a:br>
              <a:rPr lang="en-US" altLang="ja-JP" sz="1600"/>
            </a:br>
            <a:r>
              <a:rPr lang="ja-JP" altLang="en-US" sz="1600"/>
              <a:t>　定量的な関係</a:t>
            </a:r>
            <a:br>
              <a:rPr lang="en-US" altLang="ja-JP" sz="1600"/>
            </a:br>
            <a:r>
              <a:rPr lang="ja-JP" altLang="en-US" sz="1600"/>
              <a:t>　</a:t>
            </a:r>
            <a:endParaRPr lang="en-US" altLang="ja-JP" sz="1600"/>
          </a:p>
        </p:txBody>
      </p:sp>
      <p:cxnSp>
        <p:nvCxnSpPr>
          <p:cNvPr id="3" name="直線コネクタ 2">
            <a:extLst>
              <a:ext uri="{FF2B5EF4-FFF2-40B4-BE49-F238E27FC236}">
                <a16:creationId xmlns:a16="http://schemas.microsoft.com/office/drawing/2014/main" id="{96BE9680-E612-54F3-DDBC-D5A01EF3E02E}"/>
              </a:ext>
            </a:extLst>
          </p:cNvPr>
          <p:cNvCxnSpPr/>
          <p:nvPr/>
        </p:nvCxnSpPr>
        <p:spPr>
          <a:xfrm>
            <a:off x="7116479" y="2098908"/>
            <a:ext cx="0" cy="3240000"/>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 name="直線コネクタ 3">
            <a:extLst>
              <a:ext uri="{FF2B5EF4-FFF2-40B4-BE49-F238E27FC236}">
                <a16:creationId xmlns:a16="http://schemas.microsoft.com/office/drawing/2014/main" id="{E8D8A4F5-8138-2B46-C258-301715F1FE23}"/>
              </a:ext>
            </a:extLst>
          </p:cNvPr>
          <p:cNvCxnSpPr>
            <a:cxnSpLocks/>
          </p:cNvCxnSpPr>
          <p:nvPr/>
        </p:nvCxnSpPr>
        <p:spPr>
          <a:xfrm flipH="1">
            <a:off x="7096574" y="5325079"/>
            <a:ext cx="3600000" cy="0"/>
          </a:xfrm>
          <a:prstGeom prst="line">
            <a:avLst/>
          </a:prstGeom>
          <a:ln w="38100">
            <a:solidFill>
              <a:schemeClr val="tx1"/>
            </a:solidFill>
          </a:ln>
        </p:spPr>
        <p:style>
          <a:lnRef idx="2">
            <a:schemeClr val="accent1"/>
          </a:lnRef>
          <a:fillRef idx="0">
            <a:schemeClr val="accent1"/>
          </a:fillRef>
          <a:effectRef idx="1">
            <a:schemeClr val="accent1"/>
          </a:effectRef>
          <a:fontRef idx="minor">
            <a:schemeClr val="tx1"/>
          </a:fontRef>
        </p:style>
      </p:cxnSp>
      <p:sp>
        <p:nvSpPr>
          <p:cNvPr id="20" name="テキスト ボックス 19">
            <a:extLst>
              <a:ext uri="{FF2B5EF4-FFF2-40B4-BE49-F238E27FC236}">
                <a16:creationId xmlns:a16="http://schemas.microsoft.com/office/drawing/2014/main" id="{810FDC3C-63E0-1FB9-41BE-D5E25B8C6F8A}"/>
              </a:ext>
            </a:extLst>
          </p:cNvPr>
          <p:cNvSpPr txBox="1"/>
          <p:nvPr/>
        </p:nvSpPr>
        <p:spPr>
          <a:xfrm rot="16200000">
            <a:off x="6351714" y="3304699"/>
            <a:ext cx="877163" cy="369332"/>
          </a:xfrm>
          <a:prstGeom prst="rect">
            <a:avLst/>
          </a:prstGeom>
          <a:noFill/>
        </p:spPr>
        <p:txBody>
          <a:bodyPr wrap="none" rtlCol="0">
            <a:spAutoFit/>
          </a:bodyPr>
          <a:lstStyle/>
          <a:p>
            <a:r>
              <a:rPr kumimoji="1" lang="ja-JP" altLang="en-US"/>
              <a:t>有害性</a:t>
            </a:r>
          </a:p>
        </p:txBody>
      </p:sp>
      <p:sp>
        <p:nvSpPr>
          <p:cNvPr id="21" name="テキスト ボックス 20">
            <a:extLst>
              <a:ext uri="{FF2B5EF4-FFF2-40B4-BE49-F238E27FC236}">
                <a16:creationId xmlns:a16="http://schemas.microsoft.com/office/drawing/2014/main" id="{22CAE753-0967-8638-E47A-74493D9BA4E1}"/>
              </a:ext>
            </a:extLst>
          </p:cNvPr>
          <p:cNvSpPr txBox="1"/>
          <p:nvPr/>
        </p:nvSpPr>
        <p:spPr>
          <a:xfrm>
            <a:off x="7692712" y="5368761"/>
            <a:ext cx="2646878" cy="338554"/>
          </a:xfrm>
          <a:prstGeom prst="rect">
            <a:avLst/>
          </a:prstGeom>
          <a:noFill/>
        </p:spPr>
        <p:txBody>
          <a:bodyPr wrap="none" rtlCol="0">
            <a:spAutoFit/>
          </a:bodyPr>
          <a:lstStyle/>
          <a:p>
            <a:r>
              <a:rPr lang="ja-JP" altLang="en-US" sz="1600"/>
              <a:t>化学物質の物理化学的性状</a:t>
            </a:r>
            <a:endParaRPr kumimoji="1" lang="ja-JP" altLang="en-US" sz="1600"/>
          </a:p>
        </p:txBody>
      </p:sp>
      <p:sp>
        <p:nvSpPr>
          <p:cNvPr id="22" name="楕円 21">
            <a:extLst>
              <a:ext uri="{FF2B5EF4-FFF2-40B4-BE49-F238E27FC236}">
                <a16:creationId xmlns:a16="http://schemas.microsoft.com/office/drawing/2014/main" id="{2D3798A6-7C70-D069-D2FC-12B26AF1B763}"/>
              </a:ext>
            </a:extLst>
          </p:cNvPr>
          <p:cNvSpPr/>
          <p:nvPr/>
        </p:nvSpPr>
        <p:spPr>
          <a:xfrm>
            <a:off x="7454993" y="4736643"/>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a16="http://schemas.microsoft.com/office/drawing/2014/main" id="{922F6596-5ECF-75AC-4D63-9288B0BC2DA7}"/>
              </a:ext>
            </a:extLst>
          </p:cNvPr>
          <p:cNvSpPr/>
          <p:nvPr/>
        </p:nvSpPr>
        <p:spPr>
          <a:xfrm>
            <a:off x="8654645" y="3858060"/>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a:extLst>
              <a:ext uri="{FF2B5EF4-FFF2-40B4-BE49-F238E27FC236}">
                <a16:creationId xmlns:a16="http://schemas.microsoft.com/office/drawing/2014/main" id="{175234D2-A126-6E6E-C958-0CFDB236C2AE}"/>
              </a:ext>
            </a:extLst>
          </p:cNvPr>
          <p:cNvSpPr/>
          <p:nvPr/>
        </p:nvSpPr>
        <p:spPr>
          <a:xfrm>
            <a:off x="8395501" y="3339000"/>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a16="http://schemas.microsoft.com/office/drawing/2014/main" id="{F48279C1-CE94-256D-130D-9BE72986DF0E}"/>
              </a:ext>
            </a:extLst>
          </p:cNvPr>
          <p:cNvSpPr/>
          <p:nvPr/>
        </p:nvSpPr>
        <p:spPr>
          <a:xfrm>
            <a:off x="9422821" y="3309365"/>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楕円 26">
            <a:extLst>
              <a:ext uri="{FF2B5EF4-FFF2-40B4-BE49-F238E27FC236}">
                <a16:creationId xmlns:a16="http://schemas.microsoft.com/office/drawing/2014/main" id="{DE128146-32AF-83F7-C59B-06B2365A2B2B}"/>
              </a:ext>
            </a:extLst>
          </p:cNvPr>
          <p:cNvSpPr/>
          <p:nvPr/>
        </p:nvSpPr>
        <p:spPr>
          <a:xfrm>
            <a:off x="9602821" y="2619644"/>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8" name="直線コネクタ 27">
            <a:extLst>
              <a:ext uri="{FF2B5EF4-FFF2-40B4-BE49-F238E27FC236}">
                <a16:creationId xmlns:a16="http://schemas.microsoft.com/office/drawing/2014/main" id="{91DBDEBE-C3A8-F6EA-341A-899CE0FBE349}"/>
              </a:ext>
            </a:extLst>
          </p:cNvPr>
          <p:cNvCxnSpPr>
            <a:cxnSpLocks/>
          </p:cNvCxnSpPr>
          <p:nvPr/>
        </p:nvCxnSpPr>
        <p:spPr>
          <a:xfrm flipV="1">
            <a:off x="7454993" y="2084618"/>
            <a:ext cx="2678864" cy="303624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4" name="楕円 33">
            <a:extLst>
              <a:ext uri="{FF2B5EF4-FFF2-40B4-BE49-F238E27FC236}">
                <a16:creationId xmlns:a16="http://schemas.microsoft.com/office/drawing/2014/main" id="{7DFA4725-3737-694C-A50F-635B07E61C5A}"/>
              </a:ext>
            </a:extLst>
          </p:cNvPr>
          <p:cNvSpPr/>
          <p:nvPr/>
        </p:nvSpPr>
        <p:spPr>
          <a:xfrm>
            <a:off x="7881661" y="4247573"/>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78B89D2F-E109-AC3B-F073-6EE87FADB9EA}"/>
              </a:ext>
            </a:extLst>
          </p:cNvPr>
          <p:cNvSpPr/>
          <p:nvPr/>
        </p:nvSpPr>
        <p:spPr>
          <a:xfrm>
            <a:off x="8395501" y="4247573"/>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18A55C30-A8A6-FF5A-824E-C2640EB03342}"/>
              </a:ext>
            </a:extLst>
          </p:cNvPr>
          <p:cNvSpPr/>
          <p:nvPr/>
        </p:nvSpPr>
        <p:spPr>
          <a:xfrm>
            <a:off x="8926151" y="2956072"/>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楕円 36">
            <a:extLst>
              <a:ext uri="{FF2B5EF4-FFF2-40B4-BE49-F238E27FC236}">
                <a16:creationId xmlns:a16="http://schemas.microsoft.com/office/drawing/2014/main" id="{79BE4D3C-5526-B3C1-3BD9-A336573D3850}"/>
              </a:ext>
            </a:extLst>
          </p:cNvPr>
          <p:cNvSpPr/>
          <p:nvPr/>
        </p:nvSpPr>
        <p:spPr>
          <a:xfrm>
            <a:off x="7354046" y="5867068"/>
            <a:ext cx="180000" cy="180000"/>
          </a:xfrm>
          <a:prstGeom prst="ellipse">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a:extLst>
              <a:ext uri="{FF2B5EF4-FFF2-40B4-BE49-F238E27FC236}">
                <a16:creationId xmlns:a16="http://schemas.microsoft.com/office/drawing/2014/main" id="{C88E8813-5AE8-BB4D-5DA2-06A2F6421597}"/>
              </a:ext>
            </a:extLst>
          </p:cNvPr>
          <p:cNvSpPr txBox="1"/>
          <p:nvPr/>
        </p:nvSpPr>
        <p:spPr>
          <a:xfrm>
            <a:off x="7544993" y="5787791"/>
            <a:ext cx="1176925" cy="338554"/>
          </a:xfrm>
          <a:prstGeom prst="rect">
            <a:avLst/>
          </a:prstGeom>
          <a:noFill/>
        </p:spPr>
        <p:txBody>
          <a:bodyPr wrap="none" rtlCol="0">
            <a:spAutoFit/>
          </a:bodyPr>
          <a:lstStyle/>
          <a:p>
            <a:r>
              <a:rPr kumimoji="1" lang="ja-JP" altLang="en-US" sz="1600"/>
              <a:t>実測データ</a:t>
            </a:r>
          </a:p>
        </p:txBody>
      </p:sp>
      <p:sp>
        <p:nvSpPr>
          <p:cNvPr id="39" name="楕円 38">
            <a:extLst>
              <a:ext uri="{FF2B5EF4-FFF2-40B4-BE49-F238E27FC236}">
                <a16:creationId xmlns:a16="http://schemas.microsoft.com/office/drawing/2014/main" id="{DA247485-9197-9EA5-EE36-CA40D9DEDEB7}"/>
              </a:ext>
            </a:extLst>
          </p:cNvPr>
          <p:cNvSpPr/>
          <p:nvPr/>
        </p:nvSpPr>
        <p:spPr>
          <a:xfrm>
            <a:off x="9411874" y="5861486"/>
            <a:ext cx="180000" cy="180000"/>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9C3D9A42-5495-D2A8-BA2E-382B0F7C56C2}"/>
              </a:ext>
            </a:extLst>
          </p:cNvPr>
          <p:cNvSpPr txBox="1"/>
          <p:nvPr/>
        </p:nvSpPr>
        <p:spPr>
          <a:xfrm>
            <a:off x="9602821" y="5782209"/>
            <a:ext cx="1176925" cy="338554"/>
          </a:xfrm>
          <a:prstGeom prst="rect">
            <a:avLst/>
          </a:prstGeom>
          <a:noFill/>
        </p:spPr>
        <p:txBody>
          <a:bodyPr wrap="none" rtlCol="0">
            <a:spAutoFit/>
          </a:bodyPr>
          <a:lstStyle/>
          <a:p>
            <a:r>
              <a:rPr kumimoji="1" lang="ja-JP" altLang="en-US" sz="1600"/>
              <a:t>予測データ</a:t>
            </a:r>
          </a:p>
        </p:txBody>
      </p:sp>
      <p:sp>
        <p:nvSpPr>
          <p:cNvPr id="41" name="楕円 40">
            <a:extLst>
              <a:ext uri="{FF2B5EF4-FFF2-40B4-BE49-F238E27FC236}">
                <a16:creationId xmlns:a16="http://schemas.microsoft.com/office/drawing/2014/main" id="{95BE881A-088C-F912-3E02-CA7C923C5323}"/>
              </a:ext>
            </a:extLst>
          </p:cNvPr>
          <p:cNvSpPr/>
          <p:nvPr/>
        </p:nvSpPr>
        <p:spPr>
          <a:xfrm>
            <a:off x="8786363" y="3416869"/>
            <a:ext cx="180000" cy="180000"/>
          </a:xfrm>
          <a:prstGeom prst="ellipse">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204F4BD9-834B-1B82-82A7-1DA645F2C317}"/>
              </a:ext>
            </a:extLst>
          </p:cNvPr>
          <p:cNvSpPr/>
          <p:nvPr/>
        </p:nvSpPr>
        <p:spPr>
          <a:xfrm>
            <a:off x="696622" y="4355189"/>
            <a:ext cx="588168" cy="46298"/>
          </a:xfrm>
          <a:prstGeom prst="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
        <p:nvSpPr>
          <p:cNvPr id="13" name="正方形/長方形 12">
            <a:extLst>
              <a:ext uri="{FF2B5EF4-FFF2-40B4-BE49-F238E27FC236}">
                <a16:creationId xmlns:a16="http://schemas.microsoft.com/office/drawing/2014/main" id="{6DE2C683-D5E6-BFE4-92D4-9955E4CFEACB}"/>
              </a:ext>
            </a:extLst>
          </p:cNvPr>
          <p:cNvSpPr/>
          <p:nvPr/>
        </p:nvSpPr>
        <p:spPr>
          <a:xfrm>
            <a:off x="696622" y="5871337"/>
            <a:ext cx="588168" cy="46298"/>
          </a:xfrm>
          <a:prstGeom prst="rect">
            <a:avLst/>
          </a:prstGeom>
          <a:solidFill>
            <a:srgbClr val="F2BA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p>
        </p:txBody>
      </p:sp>
    </p:spTree>
    <p:extLst>
      <p:ext uri="{BB962C8B-B14F-4D97-AF65-F5344CB8AC3E}">
        <p14:creationId xmlns:p14="http://schemas.microsoft.com/office/powerpoint/2010/main" val="3838496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0DA20EE4-C4AE-9ECC-22EB-6EEEF8DE378A}"/>
              </a:ext>
            </a:extLst>
          </p:cNvPr>
          <p:cNvSpPr>
            <a:spLocks noGrp="1"/>
          </p:cNvSpPr>
          <p:nvPr>
            <p:ph idx="1"/>
          </p:nvPr>
        </p:nvSpPr>
        <p:spPr>
          <a:xfrm>
            <a:off x="453082" y="947064"/>
            <a:ext cx="4767100" cy="5519052"/>
          </a:xfrm>
        </p:spPr>
        <p:txBody>
          <a:bodyPr/>
          <a:lstStyle/>
          <a:p>
            <a:pPr marL="0" indent="0">
              <a:buNone/>
            </a:pPr>
            <a:r>
              <a:rPr lang="ja-JP" altLang="en-US" sz="1800" b="0" i="0">
                <a:solidFill>
                  <a:srgbClr val="333333"/>
                </a:solidFill>
                <a:effectLst/>
                <a:latin typeface="Arial" panose="020B0604020202020204" pitchFamily="34" charset="0"/>
              </a:rPr>
              <a:t>ある食品を摂取したときの健康被害が適切な公衆衛生上の水準（例えば、単位人口当たりの年間発症数）を超えない、食品中のハザードの最大の汚染頻度及び濃度のこと</a:t>
            </a:r>
            <a:endParaRPr lang="en-US" altLang="ja-JP" sz="1800" b="0" i="0">
              <a:solidFill>
                <a:srgbClr val="333333"/>
              </a:solidFill>
              <a:effectLst/>
              <a:latin typeface="Arial" panose="020B0604020202020204" pitchFamily="34" charset="0"/>
            </a:endParaRPr>
          </a:p>
          <a:p>
            <a:pPr marL="0" indent="0">
              <a:buNone/>
            </a:pPr>
            <a:endParaRPr lang="en-US" altLang="ja-JP" sz="800">
              <a:solidFill>
                <a:srgbClr val="333333"/>
              </a:solidFill>
              <a:latin typeface="Arial" panose="020B0604020202020204" pitchFamily="34" charset="0"/>
            </a:endParaRPr>
          </a:p>
          <a:p>
            <a:pPr marL="0" indent="0">
              <a:buNone/>
            </a:pPr>
            <a:r>
              <a:rPr lang="ja-JP" altLang="en-US" sz="1800" b="0" i="0">
                <a:solidFill>
                  <a:srgbClr val="333333"/>
                </a:solidFill>
                <a:effectLst/>
                <a:latin typeface="Arial" panose="020B0604020202020204" pitchFamily="34" charset="0"/>
              </a:rPr>
              <a:t>これに基づいて、生産段階や製造段階の微生物汚染等の管理目標値を定める</a:t>
            </a:r>
            <a:endParaRPr kumimoji="1" lang="ja-JP" altLang="en-US" sz="1800"/>
          </a:p>
        </p:txBody>
      </p:sp>
      <p:sp>
        <p:nvSpPr>
          <p:cNvPr id="5" name="正方形/長方形 4">
            <a:extLst>
              <a:ext uri="{FF2B5EF4-FFF2-40B4-BE49-F238E27FC236}">
                <a16:creationId xmlns:a16="http://schemas.microsoft.com/office/drawing/2014/main" id="{21FFEB56-902F-53C8-9181-894CEF1E0645}"/>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4" name="テキスト ボックス 3">
            <a:extLst>
              <a:ext uri="{FF2B5EF4-FFF2-40B4-BE49-F238E27FC236}">
                <a16:creationId xmlns:a16="http://schemas.microsoft.com/office/drawing/2014/main" id="{D20A325C-D1F1-B120-EEFF-52914649FF04}"/>
              </a:ext>
            </a:extLst>
          </p:cNvPr>
          <p:cNvSpPr txBox="1"/>
          <p:nvPr/>
        </p:nvSpPr>
        <p:spPr>
          <a:xfrm>
            <a:off x="6849272" y="1750724"/>
            <a:ext cx="3421129" cy="400110"/>
          </a:xfrm>
          <a:prstGeom prst="rect">
            <a:avLst/>
          </a:prstGeom>
          <a:noFill/>
        </p:spPr>
        <p:txBody>
          <a:bodyPr wrap="none" rtlCol="0">
            <a:spAutoFit/>
          </a:bodyPr>
          <a:lstStyle/>
          <a:p>
            <a:r>
              <a:rPr lang="ja-JP" altLang="en-US" sz="2000" u="sng"/>
              <a:t>例）生食用食肉に関する</a:t>
            </a:r>
            <a:r>
              <a:rPr lang="en-US" altLang="ja-JP" sz="2000" u="sng"/>
              <a:t>FSO</a:t>
            </a:r>
            <a:endParaRPr kumimoji="1" lang="ja-JP" altLang="en-US" sz="2000" u="sng"/>
          </a:p>
        </p:txBody>
      </p:sp>
      <p:sp>
        <p:nvSpPr>
          <p:cNvPr id="6" name="テキスト ボックス 5">
            <a:extLst>
              <a:ext uri="{FF2B5EF4-FFF2-40B4-BE49-F238E27FC236}">
                <a16:creationId xmlns:a16="http://schemas.microsoft.com/office/drawing/2014/main" id="{A6580EB4-0245-3861-8897-EAD145F44C95}"/>
              </a:ext>
            </a:extLst>
          </p:cNvPr>
          <p:cNvSpPr txBox="1"/>
          <p:nvPr/>
        </p:nvSpPr>
        <p:spPr>
          <a:xfrm>
            <a:off x="7381767" y="2432485"/>
            <a:ext cx="2642070" cy="923330"/>
          </a:xfrm>
          <a:prstGeom prst="rect">
            <a:avLst/>
          </a:prstGeom>
          <a:noFill/>
          <a:ln w="28575">
            <a:solidFill>
              <a:srgbClr val="004696"/>
            </a:solidFill>
          </a:ln>
        </p:spPr>
        <p:txBody>
          <a:bodyPr wrap="none" rtlCol="0">
            <a:spAutoFit/>
          </a:bodyPr>
          <a:lstStyle/>
          <a:p>
            <a:r>
              <a:rPr kumimoji="1" lang="ja-JP" altLang="en-US"/>
              <a:t>肉の生食によるハザード</a:t>
            </a:r>
            <a:br>
              <a:rPr kumimoji="1" lang="en-US" altLang="ja-JP"/>
            </a:br>
            <a:r>
              <a:rPr kumimoji="1" lang="ja-JP" altLang="en-US"/>
              <a:t>○腸管出血性大腸菌</a:t>
            </a:r>
            <a:br>
              <a:rPr kumimoji="1" lang="en-US" altLang="ja-JP"/>
            </a:br>
            <a:r>
              <a:rPr kumimoji="1" lang="ja-JP" altLang="en-US"/>
              <a:t>○</a:t>
            </a:r>
            <a:r>
              <a:rPr lang="ja-JP" altLang="en-US"/>
              <a:t>サルモネラ属菌</a:t>
            </a:r>
            <a:endParaRPr kumimoji="1" lang="en-US" altLang="ja-JP"/>
          </a:p>
        </p:txBody>
      </p:sp>
      <p:sp>
        <p:nvSpPr>
          <p:cNvPr id="7" name="テキスト ボックス 6">
            <a:extLst>
              <a:ext uri="{FF2B5EF4-FFF2-40B4-BE49-F238E27FC236}">
                <a16:creationId xmlns:a16="http://schemas.microsoft.com/office/drawing/2014/main" id="{563525E5-B817-264C-1E52-05AE71224AEE}"/>
              </a:ext>
            </a:extLst>
          </p:cNvPr>
          <p:cNvSpPr txBox="1"/>
          <p:nvPr/>
        </p:nvSpPr>
        <p:spPr>
          <a:xfrm>
            <a:off x="6364107" y="4010104"/>
            <a:ext cx="4533612" cy="1200329"/>
          </a:xfrm>
          <a:prstGeom prst="rect">
            <a:avLst/>
          </a:prstGeom>
          <a:noFill/>
          <a:ln w="28575">
            <a:solidFill>
              <a:srgbClr val="004696"/>
            </a:solidFill>
          </a:ln>
        </p:spPr>
        <p:txBody>
          <a:bodyPr wrap="none" rtlCol="0">
            <a:spAutoFit/>
          </a:bodyPr>
          <a:lstStyle/>
          <a:p>
            <a:pPr algn="ctr"/>
            <a:r>
              <a:rPr lang="ja-JP" altLang="en-US"/>
              <a:t>日本における</a:t>
            </a:r>
            <a:r>
              <a:rPr kumimoji="1" lang="ja-JP" altLang="en-US"/>
              <a:t>既知の食中毒事例での</a:t>
            </a:r>
            <a:br>
              <a:rPr kumimoji="1" lang="en-US" altLang="ja-JP"/>
            </a:br>
            <a:r>
              <a:rPr kumimoji="1" lang="ja-JP" altLang="en-US"/>
              <a:t>最少発症菌数</a:t>
            </a:r>
            <a:br>
              <a:rPr kumimoji="1" lang="en-US" altLang="ja-JP"/>
            </a:br>
            <a:r>
              <a:rPr kumimoji="1" lang="en-US" altLang="ja-JP" u="sng"/>
              <a:t>0.04 </a:t>
            </a:r>
            <a:r>
              <a:rPr kumimoji="1" lang="en-US" altLang="ja-JP" u="sng" err="1"/>
              <a:t>cfu</a:t>
            </a:r>
            <a:r>
              <a:rPr kumimoji="1" lang="en-US" altLang="ja-JP" u="sng"/>
              <a:t>/g </a:t>
            </a:r>
            <a:r>
              <a:rPr lang="ja-JP" altLang="en-US" u="sng"/>
              <a:t>よりも小さな値が求められる</a:t>
            </a:r>
            <a:br>
              <a:rPr lang="en-US" altLang="ja-JP" u="sng"/>
            </a:br>
            <a:r>
              <a:rPr lang="ja-JP" altLang="en-US"/>
              <a:t>→生食用食肉の</a:t>
            </a:r>
            <a:r>
              <a:rPr lang="en-US" altLang="ja-JP"/>
              <a:t>FSO</a:t>
            </a:r>
          </a:p>
        </p:txBody>
      </p:sp>
      <p:sp>
        <p:nvSpPr>
          <p:cNvPr id="8" name="矢印: 下 7">
            <a:extLst>
              <a:ext uri="{FF2B5EF4-FFF2-40B4-BE49-F238E27FC236}">
                <a16:creationId xmlns:a16="http://schemas.microsoft.com/office/drawing/2014/main" id="{96B93723-4B42-66C2-526B-D98BF10B160C}"/>
              </a:ext>
            </a:extLst>
          </p:cNvPr>
          <p:cNvSpPr/>
          <p:nvPr/>
        </p:nvSpPr>
        <p:spPr>
          <a:xfrm>
            <a:off x="8319826" y="3489227"/>
            <a:ext cx="622170" cy="314617"/>
          </a:xfrm>
          <a:prstGeom prst="downArrow">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タイトル 1">
            <a:extLst>
              <a:ext uri="{FF2B5EF4-FFF2-40B4-BE49-F238E27FC236}">
                <a16:creationId xmlns:a16="http://schemas.microsoft.com/office/drawing/2014/main" id="{76177A32-38EA-884F-478B-8F18098A80D8}"/>
              </a:ext>
            </a:extLst>
          </p:cNvPr>
          <p:cNvSpPr>
            <a:spLocks noGrp="1"/>
          </p:cNvSpPr>
          <p:nvPr/>
        </p:nvSpPr>
        <p:spPr>
          <a:xfrm>
            <a:off x="456083" y="138618"/>
            <a:ext cx="11228172" cy="568312"/>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kumimoji="1" lang="zh-TW" altLang="en-US"/>
              <a:t>摂取時安全目標値</a:t>
            </a:r>
            <a:r>
              <a:rPr kumimoji="1" lang="ja-JP" altLang="en-US"/>
              <a:t>（</a:t>
            </a:r>
            <a:r>
              <a:rPr kumimoji="1" lang="en-US" altLang="ja-JP"/>
              <a:t>FSO</a:t>
            </a:r>
            <a:r>
              <a:rPr kumimoji="1" lang="ja-JP" altLang="en-US"/>
              <a:t>：</a:t>
            </a:r>
            <a:r>
              <a:rPr kumimoji="1" lang="en-US" altLang="ja-JP" sz="2000"/>
              <a:t>Food Safety Objective</a:t>
            </a:r>
            <a:r>
              <a:rPr kumimoji="1" lang="ja-JP" altLang="en-US"/>
              <a:t>）</a:t>
            </a:r>
          </a:p>
        </p:txBody>
      </p:sp>
    </p:spTree>
    <p:extLst>
      <p:ext uri="{BB962C8B-B14F-4D97-AF65-F5344CB8AC3E}">
        <p14:creationId xmlns:p14="http://schemas.microsoft.com/office/powerpoint/2010/main" val="22780468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54A190-7E21-D731-DF92-090FEBF978EE}"/>
              </a:ext>
            </a:extLst>
          </p:cNvPr>
          <p:cNvSpPr>
            <a:spLocks noGrp="1"/>
          </p:cNvSpPr>
          <p:nvPr>
            <p:ph type="title"/>
          </p:nvPr>
        </p:nvSpPr>
        <p:spPr/>
        <p:txBody>
          <a:bodyPr/>
          <a:lstStyle/>
          <a:p>
            <a:r>
              <a:rPr kumimoji="1" lang="ja-JP" altLang="en-US"/>
              <a:t>有害（性）転帰経路（</a:t>
            </a:r>
            <a:r>
              <a:rPr kumimoji="1" lang="en-US" altLang="ja-JP"/>
              <a:t>AOP</a:t>
            </a:r>
            <a:r>
              <a:rPr kumimoji="1" lang="ja-JP" altLang="en-US"/>
              <a:t>：</a:t>
            </a:r>
            <a:r>
              <a:rPr kumimoji="1" lang="en-US" altLang="ja-JP" sz="2000"/>
              <a:t>Adverse Outcome Pathway</a:t>
            </a:r>
            <a:r>
              <a:rPr kumimoji="1" lang="ja-JP" altLang="en-US"/>
              <a:t>）</a:t>
            </a:r>
          </a:p>
        </p:txBody>
      </p:sp>
      <p:sp>
        <p:nvSpPr>
          <p:cNvPr id="3" name="コンテンツ プレースホルダー 2">
            <a:extLst>
              <a:ext uri="{FF2B5EF4-FFF2-40B4-BE49-F238E27FC236}">
                <a16:creationId xmlns:a16="http://schemas.microsoft.com/office/drawing/2014/main" id="{1685D5E8-B6DD-C2D3-CC40-B012AA79585B}"/>
              </a:ext>
            </a:extLst>
          </p:cNvPr>
          <p:cNvSpPr>
            <a:spLocks noGrp="1"/>
          </p:cNvSpPr>
          <p:nvPr>
            <p:ph idx="1"/>
          </p:nvPr>
        </p:nvSpPr>
        <p:spPr>
          <a:xfrm>
            <a:off x="453082" y="947064"/>
            <a:ext cx="4077400" cy="3138799"/>
          </a:xfrm>
        </p:spPr>
        <p:txBody>
          <a:bodyPr>
            <a:normAutofit/>
          </a:bodyPr>
          <a:lstStyle/>
          <a:p>
            <a:pPr marL="92075" indent="0">
              <a:buNone/>
            </a:pPr>
            <a:r>
              <a:rPr kumimoji="1" lang="ja-JP" altLang="en-US" sz="1800"/>
              <a:t>化学物質により生体に毒性が</a:t>
            </a:r>
            <a:br>
              <a:rPr kumimoji="1" lang="en-US" altLang="ja-JP" sz="1800"/>
            </a:br>
            <a:r>
              <a:rPr kumimoji="1" lang="ja-JP" altLang="en-US" sz="1800"/>
              <a:t>発現する経路のこと</a:t>
            </a:r>
            <a:endParaRPr kumimoji="1" lang="en-US" altLang="ja-JP" sz="1800"/>
          </a:p>
          <a:p>
            <a:pPr marL="92075" indent="0">
              <a:buNone/>
            </a:pPr>
            <a:r>
              <a:rPr kumimoji="1" lang="ja-JP" altLang="en-US" sz="1400"/>
              <a:t>化学物質の生体へのばく露から、物質と生体分子との反応、更に毒性影響が細胞、組織・器官、個体、集団レベルで現れるまでの過程を表す概念</a:t>
            </a:r>
          </a:p>
        </p:txBody>
      </p:sp>
      <p:sp>
        <p:nvSpPr>
          <p:cNvPr id="5" name="正方形/長方形 4">
            <a:extLst>
              <a:ext uri="{FF2B5EF4-FFF2-40B4-BE49-F238E27FC236}">
                <a16:creationId xmlns:a16="http://schemas.microsoft.com/office/drawing/2014/main" id="{C5A6270E-0B04-15E3-9946-764EF80B389D}"/>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12" name="四角形: 角を丸くする 11">
            <a:extLst>
              <a:ext uri="{FF2B5EF4-FFF2-40B4-BE49-F238E27FC236}">
                <a16:creationId xmlns:a16="http://schemas.microsoft.com/office/drawing/2014/main" id="{89CF81DA-66A2-7B04-4CCE-AC6BF9A525C5}"/>
              </a:ext>
            </a:extLst>
          </p:cNvPr>
          <p:cNvSpPr/>
          <p:nvPr/>
        </p:nvSpPr>
        <p:spPr>
          <a:xfrm>
            <a:off x="7847178" y="2228913"/>
            <a:ext cx="1593661" cy="701129"/>
          </a:xfrm>
          <a:prstGeom prst="round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a:t>事象１</a:t>
            </a:r>
            <a:endParaRPr kumimoji="1" lang="ja-JP" altLang="en-US" sz="2400"/>
          </a:p>
        </p:txBody>
      </p:sp>
      <p:sp>
        <p:nvSpPr>
          <p:cNvPr id="13" name="四角形: 角を丸くする 12">
            <a:extLst>
              <a:ext uri="{FF2B5EF4-FFF2-40B4-BE49-F238E27FC236}">
                <a16:creationId xmlns:a16="http://schemas.microsoft.com/office/drawing/2014/main" id="{07511FCC-91EC-8045-DD13-69854DD3F33E}"/>
              </a:ext>
            </a:extLst>
          </p:cNvPr>
          <p:cNvSpPr/>
          <p:nvPr/>
        </p:nvSpPr>
        <p:spPr>
          <a:xfrm>
            <a:off x="7852626" y="3300566"/>
            <a:ext cx="1593661" cy="701129"/>
          </a:xfrm>
          <a:prstGeom prst="round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a:t>事象２</a:t>
            </a:r>
            <a:endParaRPr kumimoji="1" lang="ja-JP" altLang="en-US" sz="2400"/>
          </a:p>
        </p:txBody>
      </p:sp>
      <p:sp>
        <p:nvSpPr>
          <p:cNvPr id="14" name="四角形: 角を丸くする 13">
            <a:extLst>
              <a:ext uri="{FF2B5EF4-FFF2-40B4-BE49-F238E27FC236}">
                <a16:creationId xmlns:a16="http://schemas.microsoft.com/office/drawing/2014/main" id="{C61D7185-AAC8-6DF3-22BE-5F5A148345CD}"/>
              </a:ext>
            </a:extLst>
          </p:cNvPr>
          <p:cNvSpPr/>
          <p:nvPr/>
        </p:nvSpPr>
        <p:spPr>
          <a:xfrm>
            <a:off x="7852626" y="4537521"/>
            <a:ext cx="1593661" cy="701129"/>
          </a:xfrm>
          <a:prstGeom prst="roundRect">
            <a:avLst/>
          </a:prstGeom>
          <a:solidFill>
            <a:schemeClr val="tx1">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a:t>事象</a:t>
            </a:r>
            <a:r>
              <a:rPr lang="en-US" altLang="ja-JP" sz="2400"/>
              <a:t>X</a:t>
            </a:r>
            <a:endParaRPr kumimoji="1" lang="ja-JP" altLang="en-US" sz="2400"/>
          </a:p>
        </p:txBody>
      </p:sp>
      <p:sp>
        <p:nvSpPr>
          <p:cNvPr id="10" name="四角形: 角を丸くする 9">
            <a:extLst>
              <a:ext uri="{FF2B5EF4-FFF2-40B4-BE49-F238E27FC236}">
                <a16:creationId xmlns:a16="http://schemas.microsoft.com/office/drawing/2014/main" id="{039ADE8F-F21A-A85C-8B08-B06E1320E990}"/>
              </a:ext>
            </a:extLst>
          </p:cNvPr>
          <p:cNvSpPr/>
          <p:nvPr/>
        </p:nvSpPr>
        <p:spPr>
          <a:xfrm>
            <a:off x="7685331" y="5666706"/>
            <a:ext cx="1928250" cy="821921"/>
          </a:xfrm>
          <a:prstGeom prst="roundRect">
            <a:avLst/>
          </a:prstGeom>
          <a:solidFill>
            <a:schemeClr val="tx1">
              <a:lumMod val="75000"/>
              <a:lumOff val="2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a:t>有害事象</a:t>
            </a:r>
            <a:br>
              <a:rPr lang="en-US" altLang="ja-JP" sz="2400"/>
            </a:br>
            <a:r>
              <a:rPr lang="ja-JP" altLang="en-US" sz="2400"/>
              <a:t>（生態影響）</a:t>
            </a:r>
          </a:p>
        </p:txBody>
      </p:sp>
      <p:sp>
        <p:nvSpPr>
          <p:cNvPr id="8" name="矢印: 右 7">
            <a:extLst>
              <a:ext uri="{FF2B5EF4-FFF2-40B4-BE49-F238E27FC236}">
                <a16:creationId xmlns:a16="http://schemas.microsoft.com/office/drawing/2014/main" id="{4D433BFF-CFC6-E02C-4543-619579F894B4}"/>
              </a:ext>
            </a:extLst>
          </p:cNvPr>
          <p:cNvSpPr/>
          <p:nvPr/>
        </p:nvSpPr>
        <p:spPr>
          <a:xfrm rot="5400000">
            <a:off x="8512826" y="2768363"/>
            <a:ext cx="273260" cy="690693"/>
          </a:xfrm>
          <a:prstGeom prst="rightArrow">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矢印: ストライプ 20">
            <a:extLst>
              <a:ext uri="{FF2B5EF4-FFF2-40B4-BE49-F238E27FC236}">
                <a16:creationId xmlns:a16="http://schemas.microsoft.com/office/drawing/2014/main" id="{43D98A73-AA72-AD3A-CF26-4A9BD9863EF5}"/>
              </a:ext>
            </a:extLst>
          </p:cNvPr>
          <p:cNvSpPr/>
          <p:nvPr/>
        </p:nvSpPr>
        <p:spPr>
          <a:xfrm rot="5400000">
            <a:off x="8434878" y="3888414"/>
            <a:ext cx="429157" cy="741462"/>
          </a:xfrm>
          <a:prstGeom prst="stripedRightArrow">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5" name="グラフィックス 34" descr="化学薬品 枠線">
            <a:extLst>
              <a:ext uri="{FF2B5EF4-FFF2-40B4-BE49-F238E27FC236}">
                <a16:creationId xmlns:a16="http://schemas.microsoft.com/office/drawing/2014/main" id="{E57E4B35-99A0-658E-4338-CB904F70CD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98662" y="638060"/>
            <a:ext cx="1714006" cy="1659798"/>
          </a:xfrm>
          <a:prstGeom prst="rect">
            <a:avLst/>
          </a:prstGeom>
        </p:spPr>
      </p:pic>
      <p:sp>
        <p:nvSpPr>
          <p:cNvPr id="45" name="四角形: 角を丸くする 44">
            <a:extLst>
              <a:ext uri="{FF2B5EF4-FFF2-40B4-BE49-F238E27FC236}">
                <a16:creationId xmlns:a16="http://schemas.microsoft.com/office/drawing/2014/main" id="{BBDAD402-814B-F258-EB9C-42B07A93BD4A}"/>
              </a:ext>
            </a:extLst>
          </p:cNvPr>
          <p:cNvSpPr/>
          <p:nvPr/>
        </p:nvSpPr>
        <p:spPr>
          <a:xfrm>
            <a:off x="7685331" y="1089952"/>
            <a:ext cx="1928250" cy="725904"/>
          </a:xfrm>
          <a:prstGeom prst="roundRect">
            <a:avLst/>
          </a:prstGeom>
          <a:solidFill>
            <a:srgbClr val="00B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2400"/>
              <a:t>化学物質</a:t>
            </a:r>
          </a:p>
        </p:txBody>
      </p:sp>
      <p:sp>
        <p:nvSpPr>
          <p:cNvPr id="46" name="矢印: 右 45">
            <a:extLst>
              <a:ext uri="{FF2B5EF4-FFF2-40B4-BE49-F238E27FC236}">
                <a16:creationId xmlns:a16="http://schemas.microsoft.com/office/drawing/2014/main" id="{DC03B2F1-5C1B-532F-787F-5CCCB83AA94B}"/>
              </a:ext>
            </a:extLst>
          </p:cNvPr>
          <p:cNvSpPr/>
          <p:nvPr/>
        </p:nvSpPr>
        <p:spPr>
          <a:xfrm rot="5400000">
            <a:off x="8507379" y="1718609"/>
            <a:ext cx="273260" cy="690693"/>
          </a:xfrm>
          <a:prstGeom prst="rightArrow">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矢印: 右 47">
            <a:extLst>
              <a:ext uri="{FF2B5EF4-FFF2-40B4-BE49-F238E27FC236}">
                <a16:creationId xmlns:a16="http://schemas.microsoft.com/office/drawing/2014/main" id="{FF21B76B-42E7-61B3-D033-E8CEA9F07C81}"/>
              </a:ext>
            </a:extLst>
          </p:cNvPr>
          <p:cNvSpPr/>
          <p:nvPr/>
        </p:nvSpPr>
        <p:spPr>
          <a:xfrm rot="5400000">
            <a:off x="8507377" y="5111803"/>
            <a:ext cx="273260" cy="690693"/>
          </a:xfrm>
          <a:prstGeom prst="rightArrow">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矢印: 下 58">
            <a:extLst>
              <a:ext uri="{FF2B5EF4-FFF2-40B4-BE49-F238E27FC236}">
                <a16:creationId xmlns:a16="http://schemas.microsoft.com/office/drawing/2014/main" id="{E50A0B03-0023-FFC7-C9E2-2A9EA49E6208}"/>
              </a:ext>
            </a:extLst>
          </p:cNvPr>
          <p:cNvSpPr/>
          <p:nvPr/>
        </p:nvSpPr>
        <p:spPr>
          <a:xfrm>
            <a:off x="6722210" y="1089951"/>
            <a:ext cx="391292" cy="5300215"/>
          </a:xfrm>
          <a:prstGeom prst="downArrow">
            <a:avLst/>
          </a:prstGeom>
          <a:solidFill>
            <a:srgbClr val="53A5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a:extLst>
              <a:ext uri="{FF2B5EF4-FFF2-40B4-BE49-F238E27FC236}">
                <a16:creationId xmlns:a16="http://schemas.microsoft.com/office/drawing/2014/main" id="{E907CBFB-B030-E843-0BA2-EEF38F005B3F}"/>
              </a:ext>
            </a:extLst>
          </p:cNvPr>
          <p:cNvSpPr txBox="1"/>
          <p:nvPr/>
        </p:nvSpPr>
        <p:spPr>
          <a:xfrm>
            <a:off x="6340614" y="3354577"/>
            <a:ext cx="1154483" cy="584775"/>
          </a:xfrm>
          <a:prstGeom prst="rect">
            <a:avLst/>
          </a:prstGeom>
          <a:solidFill>
            <a:schemeClr val="bg1"/>
          </a:solidFill>
          <a:ln>
            <a:solidFill>
              <a:schemeClr val="tx1"/>
            </a:solidFill>
          </a:ln>
        </p:spPr>
        <p:txBody>
          <a:bodyPr wrap="none" rtlCol="0">
            <a:spAutoFit/>
          </a:bodyPr>
          <a:lstStyle/>
          <a:p>
            <a:r>
              <a:rPr kumimoji="1" lang="en-US" altLang="ja-JP" sz="3200"/>
              <a:t>AOP</a:t>
            </a:r>
            <a:endParaRPr kumimoji="1" lang="ja-JP" altLang="en-US" sz="3200"/>
          </a:p>
        </p:txBody>
      </p:sp>
    </p:spTree>
    <p:extLst>
      <p:ext uri="{BB962C8B-B14F-4D97-AF65-F5344CB8AC3E}">
        <p14:creationId xmlns:p14="http://schemas.microsoft.com/office/powerpoint/2010/main" val="3467276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E81B83-CAE6-88CC-049A-6C85999BBF3F}"/>
              </a:ext>
            </a:extLst>
          </p:cNvPr>
          <p:cNvSpPr>
            <a:spLocks noGrp="1"/>
          </p:cNvSpPr>
          <p:nvPr>
            <p:ph type="title"/>
          </p:nvPr>
        </p:nvSpPr>
        <p:spPr/>
        <p:txBody>
          <a:bodyPr/>
          <a:lstStyle/>
          <a:p>
            <a:r>
              <a:rPr kumimoji="1" lang="ja-JP" altLang="en-US"/>
              <a:t>リスク評価</a:t>
            </a:r>
          </a:p>
        </p:txBody>
      </p:sp>
      <p:sp>
        <p:nvSpPr>
          <p:cNvPr id="3" name="コンテンツ プレースホルダー 2">
            <a:extLst>
              <a:ext uri="{FF2B5EF4-FFF2-40B4-BE49-F238E27FC236}">
                <a16:creationId xmlns:a16="http://schemas.microsoft.com/office/drawing/2014/main" id="{7AD032F0-06DD-08D3-7956-4E5102C6146C}"/>
              </a:ext>
            </a:extLst>
          </p:cNvPr>
          <p:cNvSpPr>
            <a:spLocks noGrp="1"/>
          </p:cNvSpPr>
          <p:nvPr>
            <p:ph idx="1"/>
          </p:nvPr>
        </p:nvSpPr>
        <p:spPr>
          <a:xfrm>
            <a:off x="481913" y="947064"/>
            <a:ext cx="5793989" cy="5519052"/>
          </a:xfrm>
        </p:spPr>
        <p:txBody>
          <a:bodyPr>
            <a:noAutofit/>
          </a:bodyPr>
          <a:lstStyle/>
          <a:p>
            <a:pPr marL="92075" indent="0">
              <a:buNone/>
            </a:pPr>
            <a:r>
              <a:rPr kumimoji="1" lang="ja-JP" altLang="en-US" sz="1800"/>
              <a:t>食品に含まれるハザードの摂取（ばく露）によるヒトの</a:t>
            </a:r>
            <a:br>
              <a:rPr kumimoji="1" lang="en-US" altLang="ja-JP" sz="1800"/>
            </a:br>
            <a:r>
              <a:rPr kumimoji="1" lang="ja-JP" altLang="en-US" sz="1800"/>
              <a:t>健康に対するリスクを、ハザードの特性等を考慮しつつ、付随する不確実性を踏まえて、科学的に評価すること</a:t>
            </a:r>
          </a:p>
          <a:p>
            <a:pPr marL="92075" indent="0">
              <a:buNone/>
            </a:pPr>
            <a:endParaRPr kumimoji="1" lang="en-US" altLang="ja-JP" sz="600"/>
          </a:p>
          <a:p>
            <a:pPr marL="92075" indent="0">
              <a:buNone/>
            </a:pPr>
            <a:r>
              <a:rPr kumimoji="1" lang="ja-JP" altLang="en-US" sz="1400"/>
              <a:t>我が国の食品安全基本法では「食品健康影響評価」として規定されており、同法に基づく食品の安全性の確保に関する施策の策定に当たって、食品健康影響評価を行わなければならない。また、</a:t>
            </a:r>
            <a:r>
              <a:rPr lang="ja-JP" altLang="en-US" sz="1400"/>
              <a:t>食品安全委員会が自らの判断で食品健康影響評価を行うこともある。</a:t>
            </a:r>
            <a:endParaRPr kumimoji="1" lang="en-US" altLang="ja-JP" sz="1400"/>
          </a:p>
        </p:txBody>
      </p:sp>
      <p:sp>
        <p:nvSpPr>
          <p:cNvPr id="5" name="コンテンツ プレースホルダー 2">
            <a:extLst>
              <a:ext uri="{FF2B5EF4-FFF2-40B4-BE49-F238E27FC236}">
                <a16:creationId xmlns:a16="http://schemas.microsoft.com/office/drawing/2014/main" id="{E0A09717-BC2E-6830-FE03-84AC5E558D5B}"/>
              </a:ext>
            </a:extLst>
          </p:cNvPr>
          <p:cNvSpPr txBox="1">
            <a:spLocks/>
          </p:cNvSpPr>
          <p:nvPr/>
        </p:nvSpPr>
        <p:spPr>
          <a:xfrm>
            <a:off x="6715965" y="1016657"/>
            <a:ext cx="4085620" cy="568312"/>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None/>
            </a:pPr>
            <a:r>
              <a:rPr lang="ja-JP" altLang="en-US" sz="2000"/>
              <a:t>リスク評価の基本</a:t>
            </a:r>
            <a:r>
              <a:rPr lang="en-US" altLang="ja-JP" sz="2000"/>
              <a:t>4</a:t>
            </a:r>
            <a:r>
              <a:rPr lang="ja-JP" altLang="en-US" sz="2000"/>
              <a:t>ステップ</a:t>
            </a:r>
            <a:endParaRPr lang="en-US" altLang="ja-JP" sz="2000"/>
          </a:p>
        </p:txBody>
      </p:sp>
      <p:sp>
        <p:nvSpPr>
          <p:cNvPr id="6" name="四角形: 角を丸くする 5">
            <a:extLst>
              <a:ext uri="{FF2B5EF4-FFF2-40B4-BE49-F238E27FC236}">
                <a16:creationId xmlns:a16="http://schemas.microsoft.com/office/drawing/2014/main" id="{AE163D12-1A83-B60B-BD7C-CD23A58A75E2}"/>
              </a:ext>
            </a:extLst>
          </p:cNvPr>
          <p:cNvSpPr/>
          <p:nvPr/>
        </p:nvSpPr>
        <p:spPr>
          <a:xfrm>
            <a:off x="481914" y="4139331"/>
            <a:ext cx="5591693" cy="1871684"/>
          </a:xfrm>
          <a:prstGeom prst="roundRect">
            <a:avLst/>
          </a:prstGeom>
          <a:solidFill>
            <a:srgbClr val="EEEEE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コンテンツ プレースホルダー 2">
            <a:extLst>
              <a:ext uri="{FF2B5EF4-FFF2-40B4-BE49-F238E27FC236}">
                <a16:creationId xmlns:a16="http://schemas.microsoft.com/office/drawing/2014/main" id="{40DD3B57-39F8-B48C-B8F4-4285210C6386}"/>
              </a:ext>
            </a:extLst>
          </p:cNvPr>
          <p:cNvSpPr txBox="1">
            <a:spLocks/>
          </p:cNvSpPr>
          <p:nvPr/>
        </p:nvSpPr>
        <p:spPr>
          <a:xfrm>
            <a:off x="692570" y="4157571"/>
            <a:ext cx="5216178" cy="2022932"/>
          </a:xfrm>
          <a:prstGeom prst="rect">
            <a:avLst/>
          </a:prstGeom>
        </p:spPr>
        <p:txBody>
          <a:bodyPr vert="horz" lIns="91440" tIns="45720" rIns="91440" bIns="45720" rtlCol="0">
            <a:norm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spcBef>
                <a:spcPts val="0"/>
              </a:spcBef>
              <a:buNone/>
            </a:pPr>
            <a:r>
              <a:rPr lang="ja-JP" altLang="en-US" sz="1600"/>
              <a:t>食品の摂取状況を考慮したリスク評価が重要</a:t>
            </a:r>
            <a:endParaRPr lang="en-US" altLang="ja-JP" sz="1600"/>
          </a:p>
          <a:p>
            <a:pPr marL="0" indent="0">
              <a:spcBef>
                <a:spcPts val="0"/>
              </a:spcBef>
              <a:buNone/>
            </a:pPr>
            <a:r>
              <a:rPr lang="ja-JP" altLang="en-US" sz="1050"/>
              <a:t> </a:t>
            </a:r>
            <a:endParaRPr lang="en-US" altLang="ja-JP" sz="800"/>
          </a:p>
          <a:p>
            <a:pPr marL="0" indent="0">
              <a:spcBef>
                <a:spcPts val="0"/>
              </a:spcBef>
              <a:buNone/>
            </a:pPr>
            <a:r>
              <a:rPr lang="ja-JP" altLang="en-US" sz="1400"/>
              <a:t>国外で評価されたハザードでも、日本で施策を考える際はリスク評価が必要とされます。</a:t>
            </a:r>
            <a:endParaRPr lang="en-US" altLang="ja-JP" sz="1400"/>
          </a:p>
          <a:p>
            <a:pPr marL="0" indent="0">
              <a:spcBef>
                <a:spcPts val="0"/>
              </a:spcBef>
              <a:buNone/>
            </a:pPr>
            <a:r>
              <a:rPr lang="ja-JP" altLang="en-US" sz="1400"/>
              <a:t>国によって、ハザードの特性そのものは変わりませんが、食品の摂取等の状況が異なるため、自国の現状を考慮し、現実的なハザードのばく露状況に基づくリスクの判定が必要なためです。</a:t>
            </a:r>
          </a:p>
        </p:txBody>
      </p:sp>
      <p:sp>
        <p:nvSpPr>
          <p:cNvPr id="10" name="四角形: 角を丸くする 9">
            <a:extLst>
              <a:ext uri="{FF2B5EF4-FFF2-40B4-BE49-F238E27FC236}">
                <a16:creationId xmlns:a16="http://schemas.microsoft.com/office/drawing/2014/main" id="{7DC68B97-E68B-2956-E9FF-383F95C82021}"/>
              </a:ext>
            </a:extLst>
          </p:cNvPr>
          <p:cNvSpPr/>
          <p:nvPr/>
        </p:nvSpPr>
        <p:spPr>
          <a:xfrm>
            <a:off x="8067903" y="1699489"/>
            <a:ext cx="1639126" cy="1013974"/>
          </a:xfrm>
          <a:prstGeom prst="roundRect">
            <a:avLst/>
          </a:prstGeom>
          <a:solidFill>
            <a:srgbClr val="81B8D1"/>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solidFill>
                  <a:schemeClr val="bg1"/>
                </a:solidFill>
              </a:rPr>
              <a:t>①ハザードの特定</a:t>
            </a:r>
          </a:p>
        </p:txBody>
      </p:sp>
      <p:sp>
        <p:nvSpPr>
          <p:cNvPr id="11" name="コンテンツ プレースホルダー 2">
            <a:extLst>
              <a:ext uri="{FF2B5EF4-FFF2-40B4-BE49-F238E27FC236}">
                <a16:creationId xmlns:a16="http://schemas.microsoft.com/office/drawing/2014/main" id="{763418DC-2AE2-7600-D817-4952AB2A1F61}"/>
              </a:ext>
            </a:extLst>
          </p:cNvPr>
          <p:cNvSpPr txBox="1">
            <a:spLocks/>
          </p:cNvSpPr>
          <p:nvPr/>
        </p:nvSpPr>
        <p:spPr>
          <a:xfrm>
            <a:off x="9731208" y="1718612"/>
            <a:ext cx="1768222" cy="886807"/>
          </a:xfrm>
          <a:prstGeom prst="rect">
            <a:avLst/>
          </a:prstGeom>
        </p:spPr>
        <p:txBody>
          <a:bodyPr vert="horz" lIns="91440" tIns="45720" rIns="91440" bIns="45720" rtlCol="0" anchor="ctr">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400">
                <a:solidFill>
                  <a:srgbClr val="000000"/>
                </a:solidFill>
                <a:latin typeface="BIZ UDPゴシック" panose="020B0400000000000000" pitchFamily="50" charset="-128"/>
                <a:ea typeface="BIZ UDPゴシック" panose="020B0400000000000000" pitchFamily="50" charset="-128"/>
              </a:rPr>
              <a:t>有害影響を</a:t>
            </a:r>
            <a:endParaRPr lang="en-US" altLang="ja-JP" sz="1400">
              <a:solidFill>
                <a:srgbClr val="000000"/>
              </a:solidFill>
              <a:latin typeface="BIZ UDPゴシック" panose="020B0400000000000000" pitchFamily="50" charset="-128"/>
              <a:ea typeface="BIZ UDPゴシック" panose="020B0400000000000000" pitchFamily="50" charset="-128"/>
            </a:endParaRPr>
          </a:p>
          <a:p>
            <a:pPr marL="0" indent="0">
              <a:spcBef>
                <a:spcPts val="0"/>
              </a:spcBef>
              <a:buNone/>
            </a:pPr>
            <a:r>
              <a:rPr kumimoji="1" lang="ja-JP" altLang="en-US" sz="1400" kern="1200">
                <a:solidFill>
                  <a:srgbClr val="000000"/>
                </a:solidFill>
                <a:effectLst/>
                <a:latin typeface="BIZ UDPゴシック" panose="020B0400000000000000" pitchFamily="50" charset="-128"/>
                <a:ea typeface="BIZ UDPゴシック" panose="020B0400000000000000" pitchFamily="50" charset="-128"/>
                <a:cs typeface="+mn-cs"/>
              </a:rPr>
              <a:t>及ぼす恐れがある</a:t>
            </a:r>
            <a:endParaRPr kumimoji="1" lang="en-US" altLang="ja-JP" sz="1400" kern="1200">
              <a:solidFill>
                <a:srgbClr val="000000"/>
              </a:solidFill>
              <a:effectLst/>
              <a:latin typeface="BIZ UDPゴシック" panose="020B0400000000000000" pitchFamily="50" charset="-128"/>
              <a:ea typeface="BIZ UDPゴシック" panose="020B0400000000000000" pitchFamily="50" charset="-128"/>
              <a:cs typeface="+mn-cs"/>
            </a:endParaRPr>
          </a:p>
          <a:p>
            <a:pPr marL="0" indent="0">
              <a:spcBef>
                <a:spcPts val="0"/>
              </a:spcBef>
              <a:buNone/>
            </a:pPr>
            <a:r>
              <a:rPr kumimoji="1" lang="ja-JP" altLang="en-US" sz="1400" kern="1200">
                <a:solidFill>
                  <a:srgbClr val="000000"/>
                </a:solidFill>
                <a:effectLst/>
                <a:latin typeface="BIZ UDPゴシック" panose="020B0400000000000000" pitchFamily="50" charset="-128"/>
                <a:ea typeface="BIZ UDPゴシック" panose="020B0400000000000000" pitchFamily="50" charset="-128"/>
                <a:cs typeface="+mn-cs"/>
              </a:rPr>
              <a:t>物質は？</a:t>
            </a:r>
          </a:p>
        </p:txBody>
      </p:sp>
      <p:sp>
        <p:nvSpPr>
          <p:cNvPr id="16" name="四角形: 角を丸くする 15">
            <a:extLst>
              <a:ext uri="{FF2B5EF4-FFF2-40B4-BE49-F238E27FC236}">
                <a16:creationId xmlns:a16="http://schemas.microsoft.com/office/drawing/2014/main" id="{A85EED89-FA3B-439D-853D-0636995EC995}"/>
              </a:ext>
            </a:extLst>
          </p:cNvPr>
          <p:cNvSpPr/>
          <p:nvPr/>
        </p:nvSpPr>
        <p:spPr>
          <a:xfrm>
            <a:off x="8067903" y="5207278"/>
            <a:ext cx="1639126" cy="1013974"/>
          </a:xfrm>
          <a:prstGeom prst="roundRect">
            <a:avLst/>
          </a:prstGeom>
          <a:solidFill>
            <a:srgbClr val="FF80A9"/>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a:solidFill>
                  <a:schemeClr val="bg1"/>
                </a:solidFill>
              </a:rPr>
              <a:t>④リスクの</a:t>
            </a:r>
            <a:endParaRPr lang="en-US" altLang="ja-JP">
              <a:solidFill>
                <a:schemeClr val="bg1"/>
              </a:solidFill>
            </a:endParaRPr>
          </a:p>
          <a:p>
            <a:pPr algn="ctr"/>
            <a:r>
              <a:rPr kumimoji="1" lang="ja-JP" altLang="en-US">
                <a:solidFill>
                  <a:schemeClr val="bg1"/>
                </a:solidFill>
              </a:rPr>
              <a:t>判定</a:t>
            </a:r>
          </a:p>
        </p:txBody>
      </p:sp>
      <p:sp>
        <p:nvSpPr>
          <p:cNvPr id="17" name="コンテンツ プレースホルダー 2">
            <a:extLst>
              <a:ext uri="{FF2B5EF4-FFF2-40B4-BE49-F238E27FC236}">
                <a16:creationId xmlns:a16="http://schemas.microsoft.com/office/drawing/2014/main" id="{FCB28B8B-C84E-CBBF-E5F9-5DF8E699701E}"/>
              </a:ext>
            </a:extLst>
          </p:cNvPr>
          <p:cNvSpPr txBox="1">
            <a:spLocks/>
          </p:cNvSpPr>
          <p:nvPr/>
        </p:nvSpPr>
        <p:spPr>
          <a:xfrm>
            <a:off x="6699604" y="4653387"/>
            <a:ext cx="1745900" cy="453472"/>
          </a:xfrm>
          <a:prstGeom prst="rect">
            <a:avLst/>
          </a:prstGeom>
        </p:spPr>
        <p:txBody>
          <a:bodyPr vert="horz" lIns="91440" tIns="45720" rIns="91440" bIns="45720" rtlCol="0" anchor="ctr">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400">
                <a:solidFill>
                  <a:srgbClr val="000000"/>
                </a:solidFill>
                <a:latin typeface="BIZ UDPゴシック" panose="020B0400000000000000" pitchFamily="50" charset="-128"/>
                <a:ea typeface="BIZ UDPゴシック" panose="020B0400000000000000" pitchFamily="50" charset="-128"/>
              </a:rPr>
              <a:t>どのような有害な</a:t>
            </a:r>
            <a:endParaRPr lang="en-US" altLang="ja-JP" sz="1400">
              <a:solidFill>
                <a:srgbClr val="000000"/>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400">
                <a:solidFill>
                  <a:srgbClr val="000000"/>
                </a:solidFill>
                <a:latin typeface="BIZ UDPゴシック" panose="020B0400000000000000" pitchFamily="50" charset="-128"/>
                <a:ea typeface="BIZ UDPゴシック" panose="020B0400000000000000" pitchFamily="50" charset="-128"/>
              </a:rPr>
              <a:t>影響があるか</a:t>
            </a:r>
            <a:endParaRPr lang="en-US" altLang="ja-JP" sz="1400">
              <a:solidFill>
                <a:srgbClr val="000000"/>
              </a:solidFill>
              <a:latin typeface="BIZ UDPゴシック" panose="020B0400000000000000" pitchFamily="50" charset="-128"/>
              <a:ea typeface="BIZ UDPゴシック" panose="020B0400000000000000" pitchFamily="50" charset="-128"/>
            </a:endParaRPr>
          </a:p>
        </p:txBody>
      </p:sp>
      <p:sp>
        <p:nvSpPr>
          <p:cNvPr id="20" name="コンテンツ プレースホルダー 2">
            <a:extLst>
              <a:ext uri="{FF2B5EF4-FFF2-40B4-BE49-F238E27FC236}">
                <a16:creationId xmlns:a16="http://schemas.microsoft.com/office/drawing/2014/main" id="{DE3BD1B0-EC3A-720E-19F0-28EA25C68912}"/>
              </a:ext>
            </a:extLst>
          </p:cNvPr>
          <p:cNvSpPr txBox="1">
            <a:spLocks/>
          </p:cNvSpPr>
          <p:nvPr/>
        </p:nvSpPr>
        <p:spPr>
          <a:xfrm>
            <a:off x="9436203" y="4581339"/>
            <a:ext cx="2080735" cy="371282"/>
          </a:xfrm>
          <a:prstGeom prst="rect">
            <a:avLst/>
          </a:prstGeom>
        </p:spPr>
        <p:txBody>
          <a:bodyPr vert="horz" lIns="91440" tIns="45720" rIns="91440" bIns="45720" rtlCol="0" anchor="ctr">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400">
                <a:solidFill>
                  <a:srgbClr val="000000"/>
                </a:solidFill>
                <a:latin typeface="BIZ UDPゴシック" panose="020B0400000000000000" pitchFamily="50" charset="-128"/>
                <a:ea typeface="BIZ UDPゴシック" panose="020B0400000000000000" pitchFamily="50" charset="-128"/>
              </a:rPr>
              <a:t>どのくらい摂取するか</a:t>
            </a:r>
          </a:p>
        </p:txBody>
      </p:sp>
      <p:sp>
        <p:nvSpPr>
          <p:cNvPr id="21" name="コンテンツ プレースホルダー 2">
            <a:extLst>
              <a:ext uri="{FF2B5EF4-FFF2-40B4-BE49-F238E27FC236}">
                <a16:creationId xmlns:a16="http://schemas.microsoft.com/office/drawing/2014/main" id="{D5267B42-7D44-1DD9-E170-184107FF83F3}"/>
              </a:ext>
            </a:extLst>
          </p:cNvPr>
          <p:cNvSpPr txBox="1">
            <a:spLocks/>
          </p:cNvSpPr>
          <p:nvPr/>
        </p:nvSpPr>
        <p:spPr>
          <a:xfrm>
            <a:off x="9731208" y="5293696"/>
            <a:ext cx="1768222" cy="886807"/>
          </a:xfrm>
          <a:prstGeom prst="rect">
            <a:avLst/>
          </a:prstGeom>
        </p:spPr>
        <p:txBody>
          <a:bodyPr vert="horz" lIns="91440" tIns="45720" rIns="91440" bIns="45720" rtlCol="0" anchor="ctr">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400">
                <a:solidFill>
                  <a:srgbClr val="000000"/>
                </a:solidFill>
                <a:latin typeface="BIZ UDPゴシック" panose="020B0400000000000000" pitchFamily="50" charset="-128"/>
                <a:ea typeface="BIZ UDPゴシック" panose="020B0400000000000000" pitchFamily="50" charset="-128"/>
              </a:rPr>
              <a:t>どのくらいの・</a:t>
            </a:r>
            <a:endParaRPr lang="en-US" altLang="ja-JP" sz="1400">
              <a:solidFill>
                <a:srgbClr val="000000"/>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400">
                <a:solidFill>
                  <a:srgbClr val="000000"/>
                </a:solidFill>
                <a:latin typeface="BIZ UDPゴシック" panose="020B0400000000000000" pitchFamily="50" charset="-128"/>
                <a:ea typeface="BIZ UDPゴシック" panose="020B0400000000000000" pitchFamily="50" charset="-128"/>
              </a:rPr>
              <a:t>どのようなリスクか</a:t>
            </a:r>
            <a:endParaRPr lang="en-US" altLang="ja-JP" sz="1400">
              <a:solidFill>
                <a:srgbClr val="000000"/>
              </a:solidFill>
              <a:latin typeface="BIZ UDPゴシック" panose="020B0400000000000000" pitchFamily="50" charset="-128"/>
              <a:ea typeface="BIZ UDPゴシック" panose="020B0400000000000000" pitchFamily="50" charset="-128"/>
            </a:endParaRPr>
          </a:p>
        </p:txBody>
      </p:sp>
      <p:sp>
        <p:nvSpPr>
          <p:cNvPr id="22" name="矢印: 下 21">
            <a:extLst>
              <a:ext uri="{FF2B5EF4-FFF2-40B4-BE49-F238E27FC236}">
                <a16:creationId xmlns:a16="http://schemas.microsoft.com/office/drawing/2014/main" id="{363E1A1B-F2FC-EF02-D531-9E78F789EBF6}"/>
              </a:ext>
            </a:extLst>
          </p:cNvPr>
          <p:cNvSpPr/>
          <p:nvPr/>
        </p:nvSpPr>
        <p:spPr>
          <a:xfrm>
            <a:off x="7397390" y="3063547"/>
            <a:ext cx="243554" cy="453472"/>
          </a:xfrm>
          <a:prstGeom prst="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矢印: 下 22">
            <a:extLst>
              <a:ext uri="{FF2B5EF4-FFF2-40B4-BE49-F238E27FC236}">
                <a16:creationId xmlns:a16="http://schemas.microsoft.com/office/drawing/2014/main" id="{7FE2D34A-5EB4-5031-680C-C79E52B21A34}"/>
              </a:ext>
            </a:extLst>
          </p:cNvPr>
          <p:cNvSpPr/>
          <p:nvPr/>
        </p:nvSpPr>
        <p:spPr>
          <a:xfrm>
            <a:off x="10137645" y="3033252"/>
            <a:ext cx="243554" cy="483767"/>
          </a:xfrm>
          <a:prstGeom prst="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下 23">
            <a:extLst>
              <a:ext uri="{FF2B5EF4-FFF2-40B4-BE49-F238E27FC236}">
                <a16:creationId xmlns:a16="http://schemas.microsoft.com/office/drawing/2014/main" id="{C25A8E51-1AB4-33DF-FFE1-F7C8D734675A}"/>
              </a:ext>
            </a:extLst>
          </p:cNvPr>
          <p:cNvSpPr/>
          <p:nvPr/>
        </p:nvSpPr>
        <p:spPr>
          <a:xfrm>
            <a:off x="8758775" y="4200868"/>
            <a:ext cx="257383" cy="1013974"/>
          </a:xfrm>
          <a:prstGeom prst="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6131A9C2-87E7-6BFB-16E6-2AAB2A35194B}"/>
              </a:ext>
            </a:extLst>
          </p:cNvPr>
          <p:cNvSpPr/>
          <p:nvPr/>
        </p:nvSpPr>
        <p:spPr>
          <a:xfrm>
            <a:off x="8822696" y="2713463"/>
            <a:ext cx="129540" cy="310615"/>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7768310A-B704-2034-E97B-EFF88B682E32}"/>
              </a:ext>
            </a:extLst>
          </p:cNvPr>
          <p:cNvSpPr/>
          <p:nvPr/>
        </p:nvSpPr>
        <p:spPr>
          <a:xfrm>
            <a:off x="7456952" y="2980749"/>
            <a:ext cx="2865121" cy="13052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6997BBE2-2F41-1807-943D-4A194FB088C4}"/>
              </a:ext>
            </a:extLst>
          </p:cNvPr>
          <p:cNvSpPr/>
          <p:nvPr/>
        </p:nvSpPr>
        <p:spPr>
          <a:xfrm>
            <a:off x="7456952" y="4139216"/>
            <a:ext cx="2865121" cy="130526"/>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4EB1EB1E-5FDE-29C4-E21B-E891F1D616FF}"/>
              </a:ext>
            </a:extLst>
          </p:cNvPr>
          <p:cNvSpPr/>
          <p:nvPr/>
        </p:nvSpPr>
        <p:spPr>
          <a:xfrm>
            <a:off x="6699604" y="3521808"/>
            <a:ext cx="1639126" cy="1013974"/>
          </a:xfrm>
          <a:prstGeom prst="roundRect">
            <a:avLst/>
          </a:prstGeom>
          <a:solidFill>
            <a:srgbClr val="59A2C3"/>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a:solidFill>
                  <a:schemeClr val="bg1"/>
                </a:solidFill>
              </a:rPr>
              <a:t>②</a:t>
            </a:r>
            <a:r>
              <a:rPr kumimoji="1" lang="ja-JP" altLang="en-US">
                <a:solidFill>
                  <a:schemeClr val="bg1"/>
                </a:solidFill>
              </a:rPr>
              <a:t>ハザードの特性評価</a:t>
            </a:r>
          </a:p>
        </p:txBody>
      </p:sp>
      <p:sp>
        <p:nvSpPr>
          <p:cNvPr id="14" name="四角形: 角を丸くする 13">
            <a:extLst>
              <a:ext uri="{FF2B5EF4-FFF2-40B4-BE49-F238E27FC236}">
                <a16:creationId xmlns:a16="http://schemas.microsoft.com/office/drawing/2014/main" id="{B9932DB7-B439-AA96-B0F2-FFAF65928D5B}"/>
              </a:ext>
            </a:extLst>
          </p:cNvPr>
          <p:cNvSpPr/>
          <p:nvPr/>
        </p:nvSpPr>
        <p:spPr>
          <a:xfrm>
            <a:off x="9439859" y="3521808"/>
            <a:ext cx="1639126" cy="1013974"/>
          </a:xfrm>
          <a:prstGeom prst="roundRect">
            <a:avLst/>
          </a:prstGeom>
          <a:solidFill>
            <a:schemeClr val="tx1">
              <a:lumMod val="65000"/>
              <a:lumOff val="35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solidFill>
                  <a:schemeClr val="bg1"/>
                </a:solidFill>
              </a:rPr>
              <a:t>③ばく露</a:t>
            </a:r>
            <a:endParaRPr kumimoji="1" lang="en-US" altLang="ja-JP">
              <a:solidFill>
                <a:schemeClr val="bg1"/>
              </a:solidFill>
            </a:endParaRPr>
          </a:p>
          <a:p>
            <a:pPr algn="ctr"/>
            <a:r>
              <a:rPr kumimoji="1" lang="ja-JP" altLang="en-US">
                <a:solidFill>
                  <a:schemeClr val="bg1"/>
                </a:solidFill>
              </a:rPr>
              <a:t>評価</a:t>
            </a:r>
          </a:p>
        </p:txBody>
      </p:sp>
      <p:sp>
        <p:nvSpPr>
          <p:cNvPr id="8" name="正方形/長方形 7">
            <a:extLst>
              <a:ext uri="{FF2B5EF4-FFF2-40B4-BE49-F238E27FC236}">
                <a16:creationId xmlns:a16="http://schemas.microsoft.com/office/drawing/2014/main" id="{97DA144F-A701-19AE-F07D-53C12F2A2CF2}"/>
              </a:ext>
            </a:extLst>
          </p:cNvPr>
          <p:cNvSpPr/>
          <p:nvPr/>
        </p:nvSpPr>
        <p:spPr>
          <a:xfrm>
            <a:off x="11871960" y="1909186"/>
            <a:ext cx="320040" cy="798454"/>
          </a:xfrm>
          <a:prstGeom prst="rect">
            <a:avLst/>
          </a:prstGeom>
          <a:solidFill>
            <a:schemeClr val="tx2">
              <a:lumMod val="25000"/>
              <a:lumOff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lang="ja-JP" altLang="en-US" sz="900"/>
              <a:t>リスク評価</a:t>
            </a:r>
          </a:p>
        </p:txBody>
      </p:sp>
      <p:sp>
        <p:nvSpPr>
          <p:cNvPr id="9" name="正方形/長方形 8">
            <a:extLst>
              <a:ext uri="{FF2B5EF4-FFF2-40B4-BE49-F238E27FC236}">
                <a16:creationId xmlns:a16="http://schemas.microsoft.com/office/drawing/2014/main" id="{48AF1398-0995-8885-E2CC-FEAEF178CE67}"/>
              </a:ext>
            </a:extLst>
          </p:cNvPr>
          <p:cNvSpPr/>
          <p:nvPr/>
        </p:nvSpPr>
        <p:spPr>
          <a:xfrm>
            <a:off x="11871959" y="667304"/>
            <a:ext cx="330089" cy="1241882"/>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a:t>リスクアナリシス</a:t>
            </a:r>
          </a:p>
        </p:txBody>
      </p:sp>
    </p:spTree>
    <p:extLst>
      <p:ext uri="{BB962C8B-B14F-4D97-AF65-F5344CB8AC3E}">
        <p14:creationId xmlns:p14="http://schemas.microsoft.com/office/powerpoint/2010/main" val="2979396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E81B83-CAE6-88CC-049A-6C85999BBF3F}"/>
              </a:ext>
            </a:extLst>
          </p:cNvPr>
          <p:cNvSpPr>
            <a:spLocks noGrp="1"/>
          </p:cNvSpPr>
          <p:nvPr>
            <p:ph type="title"/>
          </p:nvPr>
        </p:nvSpPr>
        <p:spPr/>
        <p:txBody>
          <a:bodyPr/>
          <a:lstStyle/>
          <a:p>
            <a:r>
              <a:rPr lang="ja-JP" altLang="en-US"/>
              <a:t>リスク評価の基本ステップ（詳細）</a:t>
            </a:r>
            <a:endParaRPr kumimoji="1" lang="ja-JP" altLang="en-US"/>
          </a:p>
        </p:txBody>
      </p:sp>
      <p:sp>
        <p:nvSpPr>
          <p:cNvPr id="6" name="四角形: 角を丸くする 5">
            <a:extLst>
              <a:ext uri="{FF2B5EF4-FFF2-40B4-BE49-F238E27FC236}">
                <a16:creationId xmlns:a16="http://schemas.microsoft.com/office/drawing/2014/main" id="{03742E5B-B33D-77E1-31B1-73BC705C49CA}"/>
              </a:ext>
            </a:extLst>
          </p:cNvPr>
          <p:cNvSpPr/>
          <p:nvPr/>
        </p:nvSpPr>
        <p:spPr>
          <a:xfrm>
            <a:off x="4515845" y="778368"/>
            <a:ext cx="3160310" cy="1013974"/>
          </a:xfrm>
          <a:prstGeom prst="roundRect">
            <a:avLst/>
          </a:prstGeom>
          <a:solidFill>
            <a:srgbClr val="81B8D1"/>
          </a:solidFill>
          <a:ln>
            <a:noFill/>
          </a:ln>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ja-JP" altLang="en-US">
                <a:solidFill>
                  <a:schemeClr val="bg1"/>
                </a:solidFill>
              </a:rPr>
              <a:t>①ハザードの特定</a:t>
            </a:r>
            <a:endParaRPr kumimoji="1" lang="en-US" altLang="ja-JP">
              <a:solidFill>
                <a:schemeClr val="bg1"/>
              </a:solidFill>
            </a:endParaRPr>
          </a:p>
          <a:p>
            <a:pPr algn="ctr"/>
            <a:endParaRPr kumimoji="1" lang="en-US" altLang="ja-JP" sz="900">
              <a:solidFill>
                <a:schemeClr val="bg1"/>
              </a:solidFill>
            </a:endParaRPr>
          </a:p>
          <a:p>
            <a:pPr algn="ctr"/>
            <a:r>
              <a:rPr kumimoji="1" lang="ja-JP" altLang="en-US" sz="1400" spc="-80">
                <a:solidFill>
                  <a:schemeClr val="bg1"/>
                </a:solidFill>
              </a:rPr>
              <a:t>（</a:t>
            </a:r>
            <a:r>
              <a:rPr kumimoji="1" lang="en-US" altLang="ja-JP" sz="1400" spc="-80">
                <a:solidFill>
                  <a:schemeClr val="bg1"/>
                </a:solidFill>
              </a:rPr>
              <a:t>Hazard</a:t>
            </a:r>
            <a:r>
              <a:rPr kumimoji="1" lang="ja-JP" altLang="en-US" sz="1400" spc="-80">
                <a:solidFill>
                  <a:schemeClr val="bg1"/>
                </a:solidFill>
              </a:rPr>
              <a:t> </a:t>
            </a:r>
            <a:r>
              <a:rPr kumimoji="1" lang="en-US" altLang="ja-JP" sz="1400" spc="-80">
                <a:solidFill>
                  <a:schemeClr val="bg1"/>
                </a:solidFill>
              </a:rPr>
              <a:t> identification</a:t>
            </a:r>
            <a:r>
              <a:rPr kumimoji="1" lang="ja-JP" altLang="en-US" sz="1400" spc="-80">
                <a:solidFill>
                  <a:schemeClr val="bg1"/>
                </a:solidFill>
              </a:rPr>
              <a:t>）</a:t>
            </a:r>
          </a:p>
        </p:txBody>
      </p:sp>
      <p:sp>
        <p:nvSpPr>
          <p:cNvPr id="7" name="コンテンツ プレースホルダー 2">
            <a:extLst>
              <a:ext uri="{FF2B5EF4-FFF2-40B4-BE49-F238E27FC236}">
                <a16:creationId xmlns:a16="http://schemas.microsoft.com/office/drawing/2014/main" id="{53B7D591-3848-DC9E-EADB-14992CD9AA14}"/>
              </a:ext>
            </a:extLst>
          </p:cNvPr>
          <p:cNvSpPr txBox="1">
            <a:spLocks/>
          </p:cNvSpPr>
          <p:nvPr/>
        </p:nvSpPr>
        <p:spPr>
          <a:xfrm>
            <a:off x="57366" y="3603696"/>
            <a:ext cx="3249593" cy="2139086"/>
          </a:xfrm>
          <a:prstGeom prst="rect">
            <a:avLst/>
          </a:prstGeom>
        </p:spPr>
        <p:txBody>
          <a:bodyPr vert="horz" lIns="91440" tIns="45720" rIns="91440" bIns="45720" rtlCol="0" anchor="t">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800">
                <a:solidFill>
                  <a:srgbClr val="000000"/>
                </a:solidFill>
                <a:latin typeface="BIZ UDPゴシック" panose="020B0400000000000000" pitchFamily="50" charset="-128"/>
                <a:ea typeface="BIZ UDPゴシック" panose="020B0400000000000000" pitchFamily="50" charset="-128"/>
              </a:rPr>
              <a:t>有害影響を</a:t>
            </a:r>
            <a:r>
              <a:rPr kumimoji="1" lang="ja-JP" altLang="en-US" sz="1800" kern="1200">
                <a:solidFill>
                  <a:srgbClr val="000000"/>
                </a:solidFill>
                <a:effectLst/>
                <a:latin typeface="BIZ UDPゴシック" panose="020B0400000000000000" pitchFamily="50" charset="-128"/>
                <a:ea typeface="BIZ UDPゴシック" panose="020B0400000000000000" pitchFamily="50" charset="-128"/>
                <a:cs typeface="+mn-cs"/>
              </a:rPr>
              <a:t>及ぼす恐れがある</a:t>
            </a:r>
            <a:br>
              <a:rPr kumimoji="1" lang="en-US" altLang="ja-JP" sz="1800" kern="1200">
                <a:solidFill>
                  <a:srgbClr val="000000"/>
                </a:solidFill>
                <a:effectLst/>
                <a:latin typeface="BIZ UDPゴシック" panose="020B0400000000000000" pitchFamily="50" charset="-128"/>
                <a:ea typeface="BIZ UDPゴシック" panose="020B0400000000000000" pitchFamily="50" charset="-128"/>
                <a:cs typeface="+mn-cs"/>
              </a:rPr>
            </a:br>
            <a:r>
              <a:rPr kumimoji="1" lang="ja-JP" altLang="en-US" sz="1800" kern="1200">
                <a:solidFill>
                  <a:srgbClr val="000000"/>
                </a:solidFill>
                <a:effectLst/>
                <a:latin typeface="BIZ UDPゴシック" panose="020B0400000000000000" pitchFamily="50" charset="-128"/>
                <a:ea typeface="BIZ UDPゴシック" panose="020B0400000000000000" pitchFamily="50" charset="-128"/>
                <a:cs typeface="+mn-cs"/>
              </a:rPr>
              <a:t>物質は何か</a:t>
            </a:r>
            <a:endParaRPr lang="en-US" altLang="ja-JP" sz="900">
              <a:solidFill>
                <a:srgbClr val="000000"/>
              </a:solidFill>
              <a:latin typeface="BIZ UDPゴシック" panose="020B0400000000000000" pitchFamily="50" charset="-128"/>
              <a:ea typeface="BIZ UDPゴシック" panose="020B0400000000000000" pitchFamily="50" charset="-128"/>
            </a:endParaRPr>
          </a:p>
          <a:p>
            <a:pPr marL="0" indent="0">
              <a:spcBef>
                <a:spcPts val="0"/>
              </a:spcBef>
              <a:buNone/>
            </a:pPr>
            <a:r>
              <a:rPr kumimoji="1" lang="ja-JP" altLang="en-US" sz="1300" kern="1200">
                <a:solidFill>
                  <a:srgbClr val="000000"/>
                </a:solidFill>
                <a:effectLst/>
                <a:latin typeface="BIZ UDPゴシック" panose="020B0400000000000000" pitchFamily="50" charset="-128"/>
                <a:ea typeface="BIZ UDPゴシック" panose="020B0400000000000000" pitchFamily="50" charset="-128"/>
                <a:cs typeface="+mn-cs"/>
              </a:rPr>
              <a:t>特定の食品又は食品群中に存在する可能性があり、ヒトの健康に有害影響を及ぼすおそれがある生物的・化学的・物理的な要因・物質を特定し、それらについての既知の科学的情報を整理すること</a:t>
            </a:r>
          </a:p>
        </p:txBody>
      </p:sp>
      <p:sp>
        <p:nvSpPr>
          <p:cNvPr id="8" name="四角形: 角を丸くする 7">
            <a:extLst>
              <a:ext uri="{FF2B5EF4-FFF2-40B4-BE49-F238E27FC236}">
                <a16:creationId xmlns:a16="http://schemas.microsoft.com/office/drawing/2014/main" id="{410380C5-C7BF-E80B-010E-944F139DA971}"/>
              </a:ext>
            </a:extLst>
          </p:cNvPr>
          <p:cNvSpPr/>
          <p:nvPr/>
        </p:nvSpPr>
        <p:spPr>
          <a:xfrm>
            <a:off x="4515845" y="4668880"/>
            <a:ext cx="3160800" cy="1013974"/>
          </a:xfrm>
          <a:prstGeom prst="roundRect">
            <a:avLst/>
          </a:prstGeom>
          <a:solidFill>
            <a:srgbClr val="FF80A9"/>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a:solidFill>
                  <a:schemeClr val="bg1"/>
                </a:solidFill>
              </a:rPr>
              <a:t>④リスクの</a:t>
            </a:r>
            <a:r>
              <a:rPr kumimoji="1" lang="ja-JP" altLang="en-US">
                <a:solidFill>
                  <a:schemeClr val="bg1"/>
                </a:solidFill>
              </a:rPr>
              <a:t>判定</a:t>
            </a:r>
            <a:endParaRPr kumimoji="1" lang="en-US" altLang="ja-JP">
              <a:solidFill>
                <a:schemeClr val="bg1"/>
              </a:solidFill>
            </a:endParaRPr>
          </a:p>
          <a:p>
            <a:pPr algn="ctr"/>
            <a:endParaRPr lang="en-US" altLang="ja-JP" sz="1000">
              <a:solidFill>
                <a:schemeClr val="bg1"/>
              </a:solidFill>
            </a:endParaRPr>
          </a:p>
          <a:p>
            <a:pPr algn="ctr"/>
            <a:r>
              <a:rPr kumimoji="1" lang="ja-JP" altLang="en-US" sz="1400">
                <a:solidFill>
                  <a:schemeClr val="bg1"/>
                </a:solidFill>
              </a:rPr>
              <a:t>（</a:t>
            </a:r>
            <a:r>
              <a:rPr kumimoji="1" lang="en-US" altLang="ja-JP" sz="1400">
                <a:solidFill>
                  <a:schemeClr val="bg1"/>
                </a:solidFill>
              </a:rPr>
              <a:t>Risk characterization</a:t>
            </a:r>
            <a:r>
              <a:rPr kumimoji="1" lang="ja-JP" altLang="en-US" sz="1400">
                <a:solidFill>
                  <a:schemeClr val="bg1"/>
                </a:solidFill>
              </a:rPr>
              <a:t>）</a:t>
            </a:r>
          </a:p>
        </p:txBody>
      </p:sp>
      <p:sp>
        <p:nvSpPr>
          <p:cNvPr id="9" name="コンテンツ プレースホルダー 2">
            <a:extLst>
              <a:ext uri="{FF2B5EF4-FFF2-40B4-BE49-F238E27FC236}">
                <a16:creationId xmlns:a16="http://schemas.microsoft.com/office/drawing/2014/main" id="{1350BB72-BA3C-8280-5930-15BCF3EF3DF6}"/>
              </a:ext>
            </a:extLst>
          </p:cNvPr>
          <p:cNvSpPr txBox="1">
            <a:spLocks/>
          </p:cNvSpPr>
          <p:nvPr/>
        </p:nvSpPr>
        <p:spPr>
          <a:xfrm>
            <a:off x="7746207" y="701478"/>
            <a:ext cx="3963879" cy="1270274"/>
          </a:xfrm>
          <a:prstGeom prst="rect">
            <a:avLst/>
          </a:prstGeom>
        </p:spPr>
        <p:txBody>
          <a:bodyPr vert="horz" lIns="91440" tIns="45720" rIns="91440" bIns="45720" rtlCol="0" anchor="t">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600">
                <a:solidFill>
                  <a:srgbClr val="000000"/>
                </a:solidFill>
                <a:latin typeface="BIZ UDPゴシック" panose="020B0400000000000000" pitchFamily="50" charset="-128"/>
                <a:ea typeface="BIZ UDPゴシック" panose="020B0400000000000000" pitchFamily="50" charset="-128"/>
              </a:rPr>
              <a:t>どのような有害な影響があるか</a:t>
            </a:r>
            <a:endParaRPr lang="en-US" altLang="ja-JP" sz="500">
              <a:solidFill>
                <a:srgbClr val="000000"/>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200">
                <a:solidFill>
                  <a:srgbClr val="000000"/>
                </a:solidFill>
                <a:latin typeface="BIZ UDPゴシック" panose="020B0400000000000000" pitchFamily="50" charset="-128"/>
                <a:ea typeface="BIZ UDPゴシック" panose="020B0400000000000000" pitchFamily="50" charset="-128"/>
              </a:rPr>
              <a:t>摂取（ばく露）されたハザードに起因して生じる健康への有害影響の性質と程度を、定性的／定量的に評価すること。これに基づき、健康影響に基づく指標値（</a:t>
            </a:r>
            <a:r>
              <a:rPr lang="en-US" altLang="ja-JP" sz="1200">
                <a:solidFill>
                  <a:srgbClr val="000000"/>
                </a:solidFill>
                <a:latin typeface="BIZ UDPゴシック" panose="020B0400000000000000" pitchFamily="50" charset="-128"/>
                <a:ea typeface="BIZ UDPゴシック" panose="020B0400000000000000" pitchFamily="50" charset="-128"/>
              </a:rPr>
              <a:t>HBGV</a:t>
            </a:r>
            <a:r>
              <a:rPr lang="ja-JP" altLang="en-US" sz="1200">
                <a:solidFill>
                  <a:srgbClr val="000000"/>
                </a:solidFill>
                <a:latin typeface="BIZ UDPゴシック" panose="020B0400000000000000" pitchFamily="50" charset="-128"/>
                <a:ea typeface="BIZ UDPゴシック" panose="020B0400000000000000" pitchFamily="50" charset="-128"/>
              </a:rPr>
              <a:t>）を設定する。</a:t>
            </a:r>
            <a:endParaRPr lang="en-US" altLang="ja-JP" sz="1200">
              <a:solidFill>
                <a:srgbClr val="000000"/>
              </a:solidFill>
              <a:latin typeface="BIZ UDPゴシック" panose="020B0400000000000000" pitchFamily="50" charset="-128"/>
              <a:ea typeface="BIZ UDPゴシック" panose="020B0400000000000000" pitchFamily="50" charset="-128"/>
            </a:endParaRPr>
          </a:p>
        </p:txBody>
      </p:sp>
      <p:sp>
        <p:nvSpPr>
          <p:cNvPr id="10" name="コンテンツ プレースホルダー 2">
            <a:extLst>
              <a:ext uri="{FF2B5EF4-FFF2-40B4-BE49-F238E27FC236}">
                <a16:creationId xmlns:a16="http://schemas.microsoft.com/office/drawing/2014/main" id="{E7D490E8-D736-A4AD-7CB7-AA3EFB6237A0}"/>
              </a:ext>
            </a:extLst>
          </p:cNvPr>
          <p:cNvSpPr txBox="1">
            <a:spLocks/>
          </p:cNvSpPr>
          <p:nvPr/>
        </p:nvSpPr>
        <p:spPr>
          <a:xfrm>
            <a:off x="8729929" y="3598834"/>
            <a:ext cx="3160312" cy="1577033"/>
          </a:xfrm>
          <a:prstGeom prst="rect">
            <a:avLst/>
          </a:prstGeom>
        </p:spPr>
        <p:txBody>
          <a:bodyPr vert="horz" lIns="91440" tIns="45720" rIns="91440" bIns="45720" rtlCol="0" anchor="t">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800">
                <a:solidFill>
                  <a:srgbClr val="000000"/>
                </a:solidFill>
                <a:latin typeface="BIZ UDPゴシック" panose="020B0400000000000000" pitchFamily="50" charset="-128"/>
                <a:ea typeface="BIZ UDPゴシック" panose="020B0400000000000000" pitchFamily="50" charset="-128"/>
              </a:rPr>
              <a:t>どのくらい摂取するか</a:t>
            </a:r>
            <a:endParaRPr lang="en-US" altLang="ja-JP" sz="300">
              <a:solidFill>
                <a:srgbClr val="000000"/>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300">
                <a:solidFill>
                  <a:srgbClr val="000000"/>
                </a:solidFill>
                <a:latin typeface="BIZ UDPゴシック" panose="020B0400000000000000" pitchFamily="50" charset="-128"/>
                <a:ea typeface="BIZ UDPゴシック" panose="020B0400000000000000" pitchFamily="50" charset="-128"/>
              </a:rPr>
              <a:t>食品を通じてハザードをどの程度摂取し（ばく露され）ているのか、定性的／定量的なデータから推定すること。必要に応じ、食品以外に起因するばく露も考慮する</a:t>
            </a:r>
          </a:p>
        </p:txBody>
      </p:sp>
      <p:sp>
        <p:nvSpPr>
          <p:cNvPr id="11" name="コンテンツ プレースホルダー 2">
            <a:extLst>
              <a:ext uri="{FF2B5EF4-FFF2-40B4-BE49-F238E27FC236}">
                <a16:creationId xmlns:a16="http://schemas.microsoft.com/office/drawing/2014/main" id="{199F3C04-1567-C557-107C-D267C9D0D4CD}"/>
              </a:ext>
            </a:extLst>
          </p:cNvPr>
          <p:cNvSpPr txBox="1">
            <a:spLocks/>
          </p:cNvSpPr>
          <p:nvPr/>
        </p:nvSpPr>
        <p:spPr>
          <a:xfrm>
            <a:off x="2454526" y="5674648"/>
            <a:ext cx="7877976" cy="1371497"/>
          </a:xfrm>
          <a:prstGeom prst="rect">
            <a:avLst/>
          </a:prstGeom>
        </p:spPr>
        <p:txBody>
          <a:bodyPr vert="horz" lIns="91440" tIns="45720" rIns="91440" bIns="45720" rtlCol="0" anchor="t">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spcBef>
                <a:spcPts val="0"/>
              </a:spcBef>
              <a:buNone/>
            </a:pPr>
            <a:r>
              <a:rPr lang="ja-JP" altLang="en-US" sz="1800">
                <a:solidFill>
                  <a:srgbClr val="000000"/>
                </a:solidFill>
                <a:latin typeface="BIZ UDPゴシック" panose="020B0400000000000000" pitchFamily="50" charset="-128"/>
                <a:ea typeface="BIZ UDPゴシック" panose="020B0400000000000000" pitchFamily="50" charset="-128"/>
              </a:rPr>
              <a:t>どのくらいの・どのようなリスクか</a:t>
            </a:r>
            <a:endParaRPr lang="en-US" altLang="ja-JP" sz="800">
              <a:solidFill>
                <a:srgbClr val="000000"/>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1300">
                <a:solidFill>
                  <a:srgbClr val="000000"/>
                </a:solidFill>
                <a:latin typeface="BIZ UDPゴシック" panose="020B0400000000000000" pitchFamily="50" charset="-128"/>
                <a:ea typeface="BIZ UDPゴシック" panose="020B0400000000000000" pitchFamily="50" charset="-128"/>
              </a:rPr>
              <a:t>ハザードの特定、ハザードの特性評価、ばく露評価に基づき、ある集団における既知の又は今後起こりうる</a:t>
            </a:r>
            <a:br>
              <a:rPr lang="en-US" altLang="ja-JP" sz="1300">
                <a:solidFill>
                  <a:srgbClr val="000000"/>
                </a:solidFill>
                <a:latin typeface="BIZ UDPゴシック" panose="020B0400000000000000" pitchFamily="50" charset="-128"/>
                <a:ea typeface="BIZ UDPゴシック" panose="020B0400000000000000" pitchFamily="50" charset="-128"/>
              </a:rPr>
            </a:br>
            <a:r>
              <a:rPr lang="ja-JP" altLang="en-US" sz="1300">
                <a:solidFill>
                  <a:srgbClr val="000000"/>
                </a:solidFill>
                <a:latin typeface="BIZ UDPゴシック" panose="020B0400000000000000" pitchFamily="50" charset="-128"/>
                <a:ea typeface="BIZ UDPゴシック" panose="020B0400000000000000" pitchFamily="50" charset="-128"/>
              </a:rPr>
              <a:t>健康への有害影響が生じる可能性と影響の程度について付随する不確実性を含めて判定すること</a:t>
            </a:r>
            <a:endParaRPr lang="en-US" altLang="ja-JP" sz="1300">
              <a:solidFill>
                <a:srgbClr val="000000"/>
              </a:solidFill>
              <a:latin typeface="BIZ UDPゴシック" panose="020B0400000000000000" pitchFamily="50" charset="-128"/>
              <a:ea typeface="BIZ UDPゴシック" panose="020B0400000000000000" pitchFamily="50" charset="-128"/>
            </a:endParaRPr>
          </a:p>
        </p:txBody>
      </p:sp>
      <p:sp>
        <p:nvSpPr>
          <p:cNvPr id="18" name="四角形: 角を丸くする 17">
            <a:extLst>
              <a:ext uri="{FF2B5EF4-FFF2-40B4-BE49-F238E27FC236}">
                <a16:creationId xmlns:a16="http://schemas.microsoft.com/office/drawing/2014/main" id="{92D0E77E-C87D-FE56-61A2-11AB0995C858}"/>
              </a:ext>
            </a:extLst>
          </p:cNvPr>
          <p:cNvSpPr/>
          <p:nvPr/>
        </p:nvSpPr>
        <p:spPr>
          <a:xfrm>
            <a:off x="1826593" y="2554392"/>
            <a:ext cx="3160311" cy="1013974"/>
          </a:xfrm>
          <a:prstGeom prst="roundRect">
            <a:avLst/>
          </a:prstGeom>
          <a:solidFill>
            <a:srgbClr val="59A2C3"/>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a:solidFill>
                  <a:schemeClr val="bg1"/>
                </a:solidFill>
              </a:rPr>
              <a:t>②</a:t>
            </a:r>
            <a:r>
              <a:rPr kumimoji="1" lang="ja-JP" altLang="en-US">
                <a:solidFill>
                  <a:schemeClr val="bg1"/>
                </a:solidFill>
              </a:rPr>
              <a:t>ハザードの特性評価</a:t>
            </a:r>
            <a:endParaRPr kumimoji="1" lang="en-US" altLang="ja-JP">
              <a:solidFill>
                <a:schemeClr val="bg1"/>
              </a:solidFill>
            </a:endParaRPr>
          </a:p>
          <a:p>
            <a:pPr algn="ctr"/>
            <a:endParaRPr kumimoji="1" lang="en-US" altLang="ja-JP" sz="500" spc="-90">
              <a:solidFill>
                <a:schemeClr val="bg1"/>
              </a:solidFill>
            </a:endParaRPr>
          </a:p>
          <a:p>
            <a:pPr algn="ctr"/>
            <a:r>
              <a:rPr kumimoji="1" lang="ja-JP" altLang="en-US" sz="1400" spc="-90">
                <a:solidFill>
                  <a:schemeClr val="bg1"/>
                </a:solidFill>
              </a:rPr>
              <a:t>（</a:t>
            </a:r>
            <a:r>
              <a:rPr kumimoji="1" lang="en-US" altLang="ja-JP" sz="1400" spc="-90">
                <a:solidFill>
                  <a:schemeClr val="bg1"/>
                </a:solidFill>
              </a:rPr>
              <a:t>Hazard characterization</a:t>
            </a:r>
            <a:r>
              <a:rPr kumimoji="1" lang="ja-JP" altLang="en-US" sz="1400" spc="-90">
                <a:solidFill>
                  <a:schemeClr val="bg1"/>
                </a:solidFill>
              </a:rPr>
              <a:t>）</a:t>
            </a:r>
          </a:p>
        </p:txBody>
      </p:sp>
      <p:sp>
        <p:nvSpPr>
          <p:cNvPr id="19" name="四角形: 角を丸くする 18">
            <a:extLst>
              <a:ext uri="{FF2B5EF4-FFF2-40B4-BE49-F238E27FC236}">
                <a16:creationId xmlns:a16="http://schemas.microsoft.com/office/drawing/2014/main" id="{267A1416-6102-439B-CD6C-FEDF5EAA54B8}"/>
              </a:ext>
            </a:extLst>
          </p:cNvPr>
          <p:cNvSpPr/>
          <p:nvPr/>
        </p:nvSpPr>
        <p:spPr>
          <a:xfrm>
            <a:off x="7045532" y="2554392"/>
            <a:ext cx="3160311" cy="1013974"/>
          </a:xfrm>
          <a:prstGeom prst="roundRect">
            <a:avLst/>
          </a:prstGeom>
          <a:solidFill>
            <a:schemeClr val="tx1">
              <a:lumMod val="65000"/>
              <a:lumOff val="35000"/>
            </a:schemeClr>
          </a:solidFill>
          <a:ln>
            <a:noFill/>
          </a:ln>
        </p:spPr>
        <p:style>
          <a:lnRef idx="2">
            <a:schemeClr val="accent1"/>
          </a:lnRef>
          <a:fillRef idx="1">
            <a:schemeClr val="lt1"/>
          </a:fillRef>
          <a:effectRef idx="0">
            <a:schemeClr val="accent1"/>
          </a:effectRef>
          <a:fontRef idx="minor">
            <a:schemeClr val="dk1"/>
          </a:fontRef>
        </p:style>
        <p:txBody>
          <a:bodyPr wrap="none" rtlCol="0" anchor="ctr"/>
          <a:lstStyle/>
          <a:p>
            <a:pPr algn="ctr"/>
            <a:r>
              <a:rPr kumimoji="1" lang="ja-JP" altLang="en-US">
                <a:solidFill>
                  <a:schemeClr val="bg1"/>
                </a:solidFill>
              </a:rPr>
              <a:t>③ばく露評価</a:t>
            </a:r>
            <a:endParaRPr kumimoji="1" lang="en-US" altLang="ja-JP">
              <a:solidFill>
                <a:schemeClr val="bg1"/>
              </a:solidFill>
            </a:endParaRPr>
          </a:p>
          <a:p>
            <a:pPr algn="ctr"/>
            <a:endParaRPr lang="en-US" altLang="ja-JP" sz="800">
              <a:solidFill>
                <a:schemeClr val="bg1"/>
              </a:solidFill>
            </a:endParaRPr>
          </a:p>
          <a:p>
            <a:pPr algn="ctr"/>
            <a:r>
              <a:rPr kumimoji="1" lang="ja-JP" altLang="en-US" sz="1400" spc="-90">
                <a:solidFill>
                  <a:schemeClr val="bg1"/>
                </a:solidFill>
              </a:rPr>
              <a:t>（</a:t>
            </a:r>
            <a:r>
              <a:rPr kumimoji="1" lang="en-US" altLang="ja-JP" sz="1400" spc="-90">
                <a:solidFill>
                  <a:schemeClr val="bg1"/>
                </a:solidFill>
              </a:rPr>
              <a:t>Exposure assessment</a:t>
            </a:r>
            <a:r>
              <a:rPr kumimoji="1" lang="ja-JP" altLang="en-US" sz="1400" spc="-90">
                <a:solidFill>
                  <a:schemeClr val="bg1"/>
                </a:solidFill>
              </a:rPr>
              <a:t>）</a:t>
            </a:r>
          </a:p>
        </p:txBody>
      </p:sp>
      <p:sp>
        <p:nvSpPr>
          <p:cNvPr id="23" name="矢印: 右 22">
            <a:extLst>
              <a:ext uri="{FF2B5EF4-FFF2-40B4-BE49-F238E27FC236}">
                <a16:creationId xmlns:a16="http://schemas.microsoft.com/office/drawing/2014/main" id="{46FDF395-B1F3-6D0E-B1DB-6E920B8B8A10}"/>
              </a:ext>
            </a:extLst>
          </p:cNvPr>
          <p:cNvSpPr/>
          <p:nvPr/>
        </p:nvSpPr>
        <p:spPr>
          <a:xfrm rot="5400000">
            <a:off x="3254377" y="2257612"/>
            <a:ext cx="304744" cy="312516"/>
          </a:xfrm>
          <a:prstGeom prst="right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矢印: 右 21">
            <a:extLst>
              <a:ext uri="{FF2B5EF4-FFF2-40B4-BE49-F238E27FC236}">
                <a16:creationId xmlns:a16="http://schemas.microsoft.com/office/drawing/2014/main" id="{60D33928-FA73-DF9C-838C-765C94D0EC00}"/>
              </a:ext>
            </a:extLst>
          </p:cNvPr>
          <p:cNvSpPr/>
          <p:nvPr/>
        </p:nvSpPr>
        <p:spPr>
          <a:xfrm rot="5400000">
            <a:off x="8461106" y="2257612"/>
            <a:ext cx="304744" cy="312516"/>
          </a:xfrm>
          <a:prstGeom prst="right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7" name="正方形/長方形 26">
            <a:extLst>
              <a:ext uri="{FF2B5EF4-FFF2-40B4-BE49-F238E27FC236}">
                <a16:creationId xmlns:a16="http://schemas.microsoft.com/office/drawing/2014/main" id="{9D8F9201-4A1A-46B7-03DB-7FF64F9E0D8B}"/>
              </a:ext>
            </a:extLst>
          </p:cNvPr>
          <p:cNvSpPr/>
          <p:nvPr/>
        </p:nvSpPr>
        <p:spPr>
          <a:xfrm rot="10800000">
            <a:off x="3328909" y="2118200"/>
            <a:ext cx="5357125" cy="143298"/>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D6FC7C50-9170-882B-B61C-7D0B32727122}"/>
              </a:ext>
            </a:extLst>
          </p:cNvPr>
          <p:cNvSpPr/>
          <p:nvPr/>
        </p:nvSpPr>
        <p:spPr>
          <a:xfrm rot="10800000">
            <a:off x="6009741" y="1850612"/>
            <a:ext cx="167404" cy="267588"/>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矢印: 右 25">
            <a:extLst>
              <a:ext uri="{FF2B5EF4-FFF2-40B4-BE49-F238E27FC236}">
                <a16:creationId xmlns:a16="http://schemas.microsoft.com/office/drawing/2014/main" id="{6321520A-E731-4F0D-B068-D204C766D82B}"/>
              </a:ext>
            </a:extLst>
          </p:cNvPr>
          <p:cNvSpPr/>
          <p:nvPr/>
        </p:nvSpPr>
        <p:spPr>
          <a:xfrm rot="5400000">
            <a:off x="5833564" y="4237956"/>
            <a:ext cx="559113" cy="346758"/>
          </a:xfrm>
          <a:prstGeom prst="right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9" name="正方形/長方形 28">
            <a:extLst>
              <a:ext uri="{FF2B5EF4-FFF2-40B4-BE49-F238E27FC236}">
                <a16:creationId xmlns:a16="http://schemas.microsoft.com/office/drawing/2014/main" id="{B254AACC-460F-DA73-DDCD-0AF7BFE82DFA}"/>
              </a:ext>
            </a:extLst>
          </p:cNvPr>
          <p:cNvSpPr/>
          <p:nvPr/>
        </p:nvSpPr>
        <p:spPr>
          <a:xfrm rot="10800000">
            <a:off x="3328908" y="4131776"/>
            <a:ext cx="5357124" cy="163803"/>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1F859815-1CB7-8E57-7D56-8E8F4A4727AB}"/>
              </a:ext>
            </a:extLst>
          </p:cNvPr>
          <p:cNvSpPr/>
          <p:nvPr/>
        </p:nvSpPr>
        <p:spPr>
          <a:xfrm rot="10800000">
            <a:off x="8529774" y="3630648"/>
            <a:ext cx="156257" cy="664932"/>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488E633E-12A8-D45E-23B6-9A956AE4CFB6}"/>
              </a:ext>
            </a:extLst>
          </p:cNvPr>
          <p:cNvSpPr/>
          <p:nvPr/>
        </p:nvSpPr>
        <p:spPr>
          <a:xfrm rot="10800000">
            <a:off x="3328909" y="3611372"/>
            <a:ext cx="167404" cy="559112"/>
          </a:xfrm>
          <a:prstGeom prst="rect">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847D2F08-3A17-9F61-7E78-12B0DA96FEE2}"/>
              </a:ext>
            </a:extLst>
          </p:cNvPr>
          <p:cNvSpPr/>
          <p:nvPr/>
        </p:nvSpPr>
        <p:spPr>
          <a:xfrm>
            <a:off x="11861911" y="667304"/>
            <a:ext cx="330089" cy="1241882"/>
          </a:xfrm>
          <a:prstGeom prst="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a:t>リスクアナリシス</a:t>
            </a:r>
          </a:p>
        </p:txBody>
      </p:sp>
      <p:sp>
        <p:nvSpPr>
          <p:cNvPr id="12" name="正方形/長方形 11">
            <a:extLst>
              <a:ext uri="{FF2B5EF4-FFF2-40B4-BE49-F238E27FC236}">
                <a16:creationId xmlns:a16="http://schemas.microsoft.com/office/drawing/2014/main" id="{D7410614-0331-A24B-572D-832B3B342734}"/>
              </a:ext>
            </a:extLst>
          </p:cNvPr>
          <p:cNvSpPr/>
          <p:nvPr/>
        </p:nvSpPr>
        <p:spPr>
          <a:xfrm>
            <a:off x="11861911" y="1820833"/>
            <a:ext cx="330089" cy="886807"/>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lang="ja-JP" altLang="en-US" sz="1050"/>
              <a:t>リスク評価</a:t>
            </a:r>
          </a:p>
        </p:txBody>
      </p:sp>
    </p:spTree>
    <p:extLst>
      <p:ext uri="{BB962C8B-B14F-4D97-AF65-F5344CB8AC3E}">
        <p14:creationId xmlns:p14="http://schemas.microsoft.com/office/powerpoint/2010/main" val="2785070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5C93BA19-A301-760A-4EC7-C96C082DED0F}"/>
              </a:ext>
            </a:extLst>
          </p:cNvPr>
          <p:cNvSpPr/>
          <p:nvPr/>
        </p:nvSpPr>
        <p:spPr>
          <a:xfrm>
            <a:off x="6096000" y="947064"/>
            <a:ext cx="5281549" cy="2824222"/>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8">
            <a:extLst>
              <a:ext uri="{FF2B5EF4-FFF2-40B4-BE49-F238E27FC236}">
                <a16:creationId xmlns:a16="http://schemas.microsoft.com/office/drawing/2014/main" id="{4E9410BE-F347-F96D-9B7C-12B10BBE50A4}"/>
              </a:ext>
            </a:extLst>
          </p:cNvPr>
          <p:cNvSpPr/>
          <p:nvPr/>
        </p:nvSpPr>
        <p:spPr>
          <a:xfrm>
            <a:off x="6096000" y="3938746"/>
            <a:ext cx="5281549" cy="2423602"/>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F0E81B83-CAE6-88CC-049A-6C85999BBF3F}"/>
              </a:ext>
            </a:extLst>
          </p:cNvPr>
          <p:cNvSpPr>
            <a:spLocks noGrp="1"/>
          </p:cNvSpPr>
          <p:nvPr>
            <p:ph type="title"/>
          </p:nvPr>
        </p:nvSpPr>
        <p:spPr/>
        <p:txBody>
          <a:bodyPr/>
          <a:lstStyle/>
          <a:p>
            <a:r>
              <a:rPr kumimoji="1" lang="ja-JP" altLang="en-US"/>
              <a:t>定量的リスク評価 と 定性的リスク評価</a:t>
            </a:r>
          </a:p>
        </p:txBody>
      </p:sp>
      <p:sp>
        <p:nvSpPr>
          <p:cNvPr id="3" name="コンテンツ プレースホルダー 2">
            <a:extLst>
              <a:ext uri="{FF2B5EF4-FFF2-40B4-BE49-F238E27FC236}">
                <a16:creationId xmlns:a16="http://schemas.microsoft.com/office/drawing/2014/main" id="{7AD032F0-06DD-08D3-7956-4E5102C6146C}"/>
              </a:ext>
            </a:extLst>
          </p:cNvPr>
          <p:cNvSpPr>
            <a:spLocks noGrp="1"/>
          </p:cNvSpPr>
          <p:nvPr>
            <p:ph idx="1"/>
          </p:nvPr>
        </p:nvSpPr>
        <p:spPr>
          <a:xfrm>
            <a:off x="453082" y="947064"/>
            <a:ext cx="5125551" cy="2687387"/>
          </a:xfrm>
        </p:spPr>
        <p:txBody>
          <a:bodyPr>
            <a:noAutofit/>
          </a:bodyPr>
          <a:lstStyle/>
          <a:p>
            <a:pPr marL="0" indent="0">
              <a:buNone/>
            </a:pPr>
            <a:r>
              <a:rPr kumimoji="1" lang="ja-JP" altLang="en-US"/>
              <a:t>定量的リスク評価</a:t>
            </a:r>
            <a:endParaRPr kumimoji="1" lang="en-US" altLang="ja-JP"/>
          </a:p>
          <a:p>
            <a:pPr marL="92075" indent="0">
              <a:buNone/>
            </a:pPr>
            <a:r>
              <a:rPr kumimoji="1" lang="ja-JP" altLang="en-US" sz="1800"/>
              <a:t>数値として評価</a:t>
            </a:r>
            <a:endParaRPr kumimoji="1" lang="en-US" altLang="ja-JP" sz="1800"/>
          </a:p>
          <a:p>
            <a:pPr marL="358775" indent="0">
              <a:buNone/>
            </a:pPr>
            <a:r>
              <a:rPr kumimoji="1" lang="ja-JP" altLang="en-US" sz="1400"/>
              <a:t>食品中に含まれるハザードを体内にある量摂取したとき、科学データに基づき、どのくらいの確率で、健康にどの程度の悪影響があるのかを数値として評価すること。</a:t>
            </a:r>
            <a:br>
              <a:rPr kumimoji="1" lang="en-US" altLang="ja-JP" sz="1400"/>
            </a:br>
            <a:r>
              <a:rPr lang="ja-JP" altLang="en-US" sz="1400"/>
              <a:t>量的概念を使ったリスク評価。</a:t>
            </a:r>
            <a:endParaRPr lang="en-US" altLang="ja-JP" sz="1400"/>
          </a:p>
        </p:txBody>
      </p:sp>
      <p:sp>
        <p:nvSpPr>
          <p:cNvPr id="5" name="コンテンツ プレースホルダー 2">
            <a:extLst>
              <a:ext uri="{FF2B5EF4-FFF2-40B4-BE49-F238E27FC236}">
                <a16:creationId xmlns:a16="http://schemas.microsoft.com/office/drawing/2014/main" id="{B388492C-ED88-AFB7-6C0B-FFBCF457EC8C}"/>
              </a:ext>
            </a:extLst>
          </p:cNvPr>
          <p:cNvSpPr txBox="1">
            <a:spLocks/>
          </p:cNvSpPr>
          <p:nvPr/>
        </p:nvSpPr>
        <p:spPr>
          <a:xfrm>
            <a:off x="453082" y="3905238"/>
            <a:ext cx="5125551" cy="2490618"/>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a:t>定性的リスク評価</a:t>
            </a:r>
            <a:endParaRPr lang="en-US" altLang="ja-JP"/>
          </a:p>
          <a:p>
            <a:pPr marL="92075" indent="0">
              <a:buNone/>
            </a:pPr>
            <a:r>
              <a:rPr lang="ja-JP" altLang="en-US" sz="1800"/>
              <a:t>「低い／高い」あるいは「レベル区分」などで評価</a:t>
            </a:r>
            <a:endParaRPr lang="en-US" altLang="ja-JP" sz="1800"/>
          </a:p>
          <a:p>
            <a:pPr marL="358775" indent="0">
              <a:buNone/>
            </a:pPr>
            <a:r>
              <a:rPr lang="ja-JP" altLang="en-US" sz="1400"/>
              <a:t>食品中に含まれるハザードを体内に取り入れることで、健康にどのような悪影響があるのかを数値としてではなく、「低い／高い」等、レベルに分類する等の表現により定性的に評価すること。</a:t>
            </a:r>
            <a:endParaRPr lang="en-US" altLang="ja-JP" sz="1400"/>
          </a:p>
        </p:txBody>
      </p:sp>
      <p:sp>
        <p:nvSpPr>
          <p:cNvPr id="6" name="コンテンツ プレースホルダー 2">
            <a:extLst>
              <a:ext uri="{FF2B5EF4-FFF2-40B4-BE49-F238E27FC236}">
                <a16:creationId xmlns:a16="http://schemas.microsoft.com/office/drawing/2014/main" id="{324FFD92-30E9-F2BC-FBAE-F69810AAE3E4}"/>
              </a:ext>
            </a:extLst>
          </p:cNvPr>
          <p:cNvSpPr txBox="1">
            <a:spLocks/>
          </p:cNvSpPr>
          <p:nvPr/>
        </p:nvSpPr>
        <p:spPr>
          <a:xfrm>
            <a:off x="6275224" y="1114524"/>
            <a:ext cx="4923099" cy="2481936"/>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buFont typeface="Arial" panose="020B0604020202020204" pitchFamily="34" charset="0"/>
              <a:buNone/>
            </a:pPr>
            <a:r>
              <a:rPr lang="ja-JP" altLang="en-US" sz="1600"/>
              <a:t>評価例）</a:t>
            </a:r>
            <a:endParaRPr lang="en-US" altLang="ja-JP" sz="1600"/>
          </a:p>
          <a:p>
            <a:pPr marL="92075" indent="0">
              <a:buFont typeface="Arial" panose="020B0604020202020204" pitchFamily="34" charset="0"/>
              <a:buNone/>
            </a:pPr>
            <a:br>
              <a:rPr lang="en-US" altLang="ja-JP" sz="100"/>
            </a:br>
            <a:r>
              <a:rPr lang="ja-JP" altLang="en-US" sz="1600"/>
              <a:t>残留農薬や食品添加物の許容一日摂取量（</a:t>
            </a:r>
            <a:r>
              <a:rPr lang="en-US" altLang="ja-JP" sz="1600"/>
              <a:t>ADI</a:t>
            </a:r>
            <a:r>
              <a:rPr lang="ja-JP" altLang="en-US" sz="1600"/>
              <a:t>）を設定することや生涯発がんリスクの評価</a:t>
            </a:r>
            <a:endParaRPr lang="en-US" altLang="ja-JP" sz="1600"/>
          </a:p>
          <a:p>
            <a:pPr marL="266700" indent="-174625">
              <a:buFont typeface="Arial" panose="020B0604020202020204" pitchFamily="34" charset="0"/>
              <a:buNone/>
            </a:pPr>
            <a:r>
              <a:rPr lang="ja-JP" altLang="en-US" sz="100"/>
              <a:t> </a:t>
            </a:r>
            <a:endParaRPr lang="en-US" altLang="ja-JP" sz="100"/>
          </a:p>
          <a:p>
            <a:pPr marL="266700" indent="-174625">
              <a:buFont typeface="Arial" panose="020B0604020202020204" pitchFamily="34" charset="0"/>
              <a:buNone/>
            </a:pPr>
            <a:r>
              <a:rPr lang="ja-JP" altLang="en-US" sz="1400"/>
              <a:t>許容一日摂取量（</a:t>
            </a:r>
            <a:r>
              <a:rPr lang="en-US" altLang="ja-JP" sz="1400"/>
              <a:t>ADI</a:t>
            </a:r>
            <a:r>
              <a:rPr lang="ja-JP" altLang="en-US" sz="1400"/>
              <a:t>）</a:t>
            </a:r>
            <a:br>
              <a:rPr lang="en-US" altLang="ja-JP" sz="1400"/>
            </a:br>
            <a:r>
              <a:rPr lang="ja-JP" altLang="en-US" sz="1400"/>
              <a:t>動物を用いた毒性試験の結果等をもとに、ヒトが一生涯にわたって毎日摂取し続けても健康への悪影響がないと推定される一日当たりの摂取量</a:t>
            </a:r>
          </a:p>
        </p:txBody>
      </p:sp>
      <p:sp>
        <p:nvSpPr>
          <p:cNvPr id="7" name="コンテンツ プレースホルダー 2">
            <a:extLst>
              <a:ext uri="{FF2B5EF4-FFF2-40B4-BE49-F238E27FC236}">
                <a16:creationId xmlns:a16="http://schemas.microsoft.com/office/drawing/2014/main" id="{D06D840A-5093-ABEE-0843-A87A8B129354}"/>
              </a:ext>
            </a:extLst>
          </p:cNvPr>
          <p:cNvSpPr txBox="1">
            <a:spLocks/>
          </p:cNvSpPr>
          <p:nvPr/>
        </p:nvSpPr>
        <p:spPr>
          <a:xfrm>
            <a:off x="6275224" y="4222698"/>
            <a:ext cx="5125551" cy="2139650"/>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buNone/>
            </a:pPr>
            <a:r>
              <a:rPr lang="ja-JP" altLang="en-US" sz="1600"/>
              <a:t>評価例）</a:t>
            </a:r>
            <a:endParaRPr lang="en-US" altLang="ja-JP" sz="1600"/>
          </a:p>
          <a:p>
            <a:pPr marL="92075" indent="0">
              <a:buNone/>
            </a:pPr>
            <a:br>
              <a:rPr lang="en-US" altLang="ja-JP" sz="300"/>
            </a:br>
            <a:r>
              <a:rPr lang="ja-JP" altLang="en-US" sz="1600"/>
              <a:t>家畜等への抗菌性物質の使用により選択される</a:t>
            </a:r>
            <a:br>
              <a:rPr lang="en-US" altLang="ja-JP" sz="1600"/>
            </a:br>
            <a:r>
              <a:rPr lang="ja-JP" altLang="en-US" sz="1600"/>
              <a:t>薬剤耐性菌の評価</a:t>
            </a:r>
            <a:br>
              <a:rPr lang="en-US" altLang="ja-JP" sz="1600"/>
            </a:br>
            <a:r>
              <a:rPr lang="ja-JP" altLang="en-US" sz="1600"/>
              <a:t> → 「低度」、「中等度」、「高度」という評語により評価</a:t>
            </a:r>
          </a:p>
        </p:txBody>
      </p:sp>
      <p:sp>
        <p:nvSpPr>
          <p:cNvPr id="10" name="正方形/長方形 9">
            <a:extLst>
              <a:ext uri="{FF2B5EF4-FFF2-40B4-BE49-F238E27FC236}">
                <a16:creationId xmlns:a16="http://schemas.microsoft.com/office/drawing/2014/main" id="{0A9784C9-7D85-7E0D-9482-5575F1EE6201}"/>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Tree>
    <p:extLst>
      <p:ext uri="{BB962C8B-B14F-4D97-AF65-F5344CB8AC3E}">
        <p14:creationId xmlns:p14="http://schemas.microsoft.com/office/powerpoint/2010/main" val="2952028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E47B54-DE44-E83C-2080-DE1F968019F9}"/>
              </a:ext>
            </a:extLst>
          </p:cNvPr>
          <p:cNvSpPr>
            <a:spLocks noGrp="1"/>
          </p:cNvSpPr>
          <p:nvPr>
            <p:ph type="title"/>
          </p:nvPr>
        </p:nvSpPr>
        <p:spPr/>
        <p:txBody>
          <a:bodyPr/>
          <a:lstStyle/>
          <a:p>
            <a:r>
              <a:rPr kumimoji="1" lang="ja-JP" altLang="en-US"/>
              <a:t>健康影響に基づく指標値（</a:t>
            </a:r>
            <a:r>
              <a:rPr kumimoji="1" lang="en-US" altLang="ja-JP"/>
              <a:t>HBGV</a:t>
            </a:r>
            <a:r>
              <a:rPr kumimoji="1" lang="ja-JP" altLang="en-US"/>
              <a:t>：</a:t>
            </a:r>
            <a:r>
              <a:rPr kumimoji="1" lang="en-US" altLang="ja-JP" sz="2000"/>
              <a:t>Health-Based Guidance Value</a:t>
            </a:r>
            <a:r>
              <a:rPr kumimoji="1" lang="ja-JP" altLang="en-US"/>
              <a:t>）</a:t>
            </a:r>
          </a:p>
        </p:txBody>
      </p:sp>
      <p:sp>
        <p:nvSpPr>
          <p:cNvPr id="3" name="コンテンツ プレースホルダー 2">
            <a:extLst>
              <a:ext uri="{FF2B5EF4-FFF2-40B4-BE49-F238E27FC236}">
                <a16:creationId xmlns:a16="http://schemas.microsoft.com/office/drawing/2014/main" id="{6C5E1955-1ECF-EEB8-1587-749AEF6C0D97}"/>
              </a:ext>
            </a:extLst>
          </p:cNvPr>
          <p:cNvSpPr>
            <a:spLocks noGrp="1"/>
          </p:cNvSpPr>
          <p:nvPr>
            <p:ph idx="1"/>
          </p:nvPr>
        </p:nvSpPr>
        <p:spPr>
          <a:xfrm>
            <a:off x="493721" y="947064"/>
            <a:ext cx="5152341" cy="5519052"/>
          </a:xfrm>
        </p:spPr>
        <p:txBody>
          <a:bodyPr>
            <a:noAutofit/>
          </a:bodyPr>
          <a:lstStyle/>
          <a:p>
            <a:pPr marL="92075" indent="0">
              <a:buNone/>
            </a:pPr>
            <a:r>
              <a:rPr lang="ja-JP" altLang="en-US" sz="1800"/>
              <a:t>摂取しても健康への悪影響がないと</a:t>
            </a:r>
            <a:br>
              <a:rPr lang="en-US" altLang="ja-JP" sz="1800"/>
            </a:br>
            <a:r>
              <a:rPr lang="ja-JP" altLang="en-US" sz="1800"/>
              <a:t>考えられる物質の量の値</a:t>
            </a:r>
            <a:endParaRPr lang="en-US" altLang="ja-JP" sz="1800"/>
          </a:p>
          <a:p>
            <a:pPr marL="92075" indent="0">
              <a:buNone/>
            </a:pPr>
            <a:endParaRPr lang="en-US" altLang="ja-JP" sz="900"/>
          </a:p>
          <a:p>
            <a:pPr marL="92075" indent="0">
              <a:buNone/>
            </a:pPr>
            <a:r>
              <a:rPr lang="ja-JP" altLang="en-US" sz="1400"/>
              <a:t>ハザードの特性評価（リスク評価手順②）で検討される</a:t>
            </a:r>
            <a:br>
              <a:rPr lang="en-US" altLang="ja-JP" sz="1400"/>
            </a:br>
            <a:r>
              <a:rPr lang="en-US" altLang="ja-JP" sz="1400"/>
              <a:t>POD</a:t>
            </a:r>
            <a:r>
              <a:rPr lang="ja-JP" altLang="en-US" sz="1400"/>
              <a:t>から不確実性を考慮して導き出す</a:t>
            </a:r>
            <a:endParaRPr lang="en-US" altLang="ja-JP" sz="1400"/>
          </a:p>
          <a:p>
            <a:pPr marL="92075" indent="0">
              <a:buNone/>
            </a:pPr>
            <a:r>
              <a:rPr lang="ja-JP" altLang="en-US" sz="1400"/>
              <a:t>　</a:t>
            </a:r>
            <a:endParaRPr lang="en-US" altLang="ja-JP" sz="1400"/>
          </a:p>
          <a:p>
            <a:pPr marL="92075" indent="0">
              <a:buNone/>
            </a:pPr>
            <a:r>
              <a:rPr lang="ja-JP" altLang="en-US" sz="1400"/>
              <a:t>　</a:t>
            </a:r>
            <a:r>
              <a:rPr lang="en-US" altLang="ja-JP" sz="1400"/>
              <a:t>POD</a:t>
            </a:r>
            <a:r>
              <a:rPr lang="ja-JP" altLang="en-US" sz="1400"/>
              <a:t> （</a:t>
            </a:r>
            <a:r>
              <a:rPr lang="en-US" altLang="ja-JP" sz="1400"/>
              <a:t>Point of Departure</a:t>
            </a:r>
            <a:r>
              <a:rPr lang="ja-JP" altLang="en-US" sz="1400"/>
              <a:t>）</a:t>
            </a:r>
            <a:br>
              <a:rPr lang="en-US" altLang="ja-JP" sz="1400"/>
            </a:br>
            <a:r>
              <a:rPr lang="ja-JP" altLang="en-US" sz="1400"/>
              <a:t>　　</a:t>
            </a:r>
            <a:r>
              <a:rPr kumimoji="1" lang="ja-JP" altLang="ja-JP" sz="1400" kern="1200">
                <a:solidFill>
                  <a:srgbClr val="000000"/>
                </a:solidFill>
                <a:effectLst/>
                <a:latin typeface="BIZ UDPゴシック" panose="020B0400000000000000" pitchFamily="50" charset="-128"/>
                <a:ea typeface="BIZ UDPゴシック" panose="020B0400000000000000" pitchFamily="50" charset="-128"/>
                <a:cs typeface="+mn-cs"/>
              </a:rPr>
              <a:t>ハザードの毒性に関する評価値</a:t>
            </a:r>
            <a:br>
              <a:rPr kumimoji="1" lang="en-US" altLang="ja-JP" sz="1400" kern="1200">
                <a:solidFill>
                  <a:srgbClr val="000000"/>
                </a:solidFill>
                <a:effectLst/>
                <a:highlight>
                  <a:srgbClr val="00FFFF"/>
                </a:highlight>
                <a:latin typeface="BIZ UDPゴシック" panose="020B0400000000000000" pitchFamily="50" charset="-128"/>
                <a:ea typeface="BIZ UDPゴシック" panose="020B0400000000000000" pitchFamily="50" charset="-128"/>
                <a:cs typeface="+mn-cs"/>
              </a:rPr>
            </a:br>
            <a:r>
              <a:rPr kumimoji="1" lang="ja-JP" altLang="en-US" sz="1400" kern="1200">
                <a:solidFill>
                  <a:srgbClr val="000000"/>
                </a:solidFill>
                <a:effectLst/>
                <a:latin typeface="BIZ UDPゴシック" panose="020B0400000000000000" pitchFamily="50" charset="-128"/>
                <a:ea typeface="BIZ UDPゴシック" panose="020B0400000000000000" pitchFamily="50" charset="-128"/>
                <a:cs typeface="+mn-cs"/>
              </a:rPr>
              <a:t>　　</a:t>
            </a:r>
            <a:r>
              <a:rPr lang="ja-JP" altLang="en-US" sz="1400"/>
              <a:t>各種の動物試験や疫学研究から得られた用量反応</a:t>
            </a:r>
            <a:br>
              <a:rPr lang="en-US" altLang="ja-JP" sz="1400"/>
            </a:br>
            <a:r>
              <a:rPr lang="ja-JP" altLang="en-US" sz="1400"/>
              <a:t>　　評価の結果から得られる</a:t>
            </a:r>
            <a:endParaRPr lang="en-US" altLang="ja-JP" sz="1200"/>
          </a:p>
          <a:p>
            <a:endParaRPr kumimoji="1" lang="ja-JP" altLang="en-US" sz="1800"/>
          </a:p>
        </p:txBody>
      </p:sp>
      <p:sp>
        <p:nvSpPr>
          <p:cNvPr id="4" name="正方形/長方形 3">
            <a:extLst>
              <a:ext uri="{FF2B5EF4-FFF2-40B4-BE49-F238E27FC236}">
                <a16:creationId xmlns:a16="http://schemas.microsoft.com/office/drawing/2014/main" id="{4085431F-CFFF-26BE-52ED-1E55DEED39B2}"/>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5" name="四角形: 角を丸くする 4">
            <a:extLst>
              <a:ext uri="{FF2B5EF4-FFF2-40B4-BE49-F238E27FC236}">
                <a16:creationId xmlns:a16="http://schemas.microsoft.com/office/drawing/2014/main" id="{2581E768-6BF8-F6A8-6A0D-226166FD5E8E}"/>
              </a:ext>
            </a:extLst>
          </p:cNvPr>
          <p:cNvSpPr/>
          <p:nvPr/>
        </p:nvSpPr>
        <p:spPr>
          <a:xfrm>
            <a:off x="5317310" y="4413155"/>
            <a:ext cx="1881371" cy="2016672"/>
          </a:xfrm>
          <a:prstGeom prst="roundRect">
            <a:avLst/>
          </a:prstGeom>
          <a:solidFill>
            <a:srgbClr val="59A2C3"/>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2000"/>
              <a:t>HBGV</a:t>
            </a:r>
            <a:endParaRPr kumimoji="1" lang="en-US" altLang="ja-JP" sz="1600"/>
          </a:p>
          <a:p>
            <a:pPr algn="ctr"/>
            <a:endParaRPr lang="en-US" altLang="ja-JP" sz="700"/>
          </a:p>
          <a:p>
            <a:pPr algn="ctr"/>
            <a:r>
              <a:rPr kumimoji="1" lang="ja-JP" altLang="en-US" sz="1600"/>
              <a:t>健康影響に</a:t>
            </a:r>
            <a:br>
              <a:rPr kumimoji="1" lang="en-US" altLang="ja-JP" sz="1600"/>
            </a:br>
            <a:r>
              <a:rPr lang="ja-JP" altLang="en-US" sz="1600"/>
              <a:t>基づく</a:t>
            </a:r>
            <a:r>
              <a:rPr kumimoji="1" lang="ja-JP" altLang="en-US" sz="1600"/>
              <a:t>指標値</a:t>
            </a:r>
            <a:endParaRPr lang="en-US" altLang="ja-JP" sz="1600"/>
          </a:p>
        </p:txBody>
      </p:sp>
      <p:sp>
        <p:nvSpPr>
          <p:cNvPr id="6" name="四角形: 角を丸くする 5">
            <a:extLst>
              <a:ext uri="{FF2B5EF4-FFF2-40B4-BE49-F238E27FC236}">
                <a16:creationId xmlns:a16="http://schemas.microsoft.com/office/drawing/2014/main" id="{DA92D262-EEF2-E6A1-6FEF-BCFC6691EBC8}"/>
              </a:ext>
            </a:extLst>
          </p:cNvPr>
          <p:cNvSpPr/>
          <p:nvPr/>
        </p:nvSpPr>
        <p:spPr>
          <a:xfrm>
            <a:off x="5317310" y="1027373"/>
            <a:ext cx="1881371" cy="1180820"/>
          </a:xfrm>
          <a:prstGeom prst="round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a:t>POD</a:t>
            </a:r>
          </a:p>
          <a:p>
            <a:pPr algn="ctr"/>
            <a:endParaRPr lang="en-US" altLang="ja-JP" sz="100"/>
          </a:p>
          <a:p>
            <a:pPr algn="ctr"/>
            <a:endParaRPr lang="en-US" altLang="ja-JP" sz="700"/>
          </a:p>
          <a:p>
            <a:pPr algn="ctr"/>
            <a:r>
              <a:rPr lang="en-US" altLang="ja-JP" sz="1200"/>
              <a:t>Point of Departure</a:t>
            </a:r>
            <a:endParaRPr lang="en-US" altLang="ja-JP" sz="300"/>
          </a:p>
        </p:txBody>
      </p:sp>
      <p:sp>
        <p:nvSpPr>
          <p:cNvPr id="7" name="四角形: 角を丸くする 6">
            <a:extLst>
              <a:ext uri="{FF2B5EF4-FFF2-40B4-BE49-F238E27FC236}">
                <a16:creationId xmlns:a16="http://schemas.microsoft.com/office/drawing/2014/main" id="{2C647EA6-D306-B137-91A0-2AE6B61DAFD2}"/>
              </a:ext>
            </a:extLst>
          </p:cNvPr>
          <p:cNvSpPr/>
          <p:nvPr/>
        </p:nvSpPr>
        <p:spPr>
          <a:xfrm>
            <a:off x="5317864" y="2873781"/>
            <a:ext cx="1880263" cy="873786"/>
          </a:xfrm>
          <a:prstGeom prst="roundRect">
            <a:avLst>
              <a:gd name="adj" fmla="val 23429"/>
            </a:avLst>
          </a:prstGeom>
          <a:solidFill>
            <a:srgbClr val="FF80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t>安全係数</a:t>
            </a:r>
            <a:br>
              <a:rPr kumimoji="1" lang="en-US" altLang="ja-JP" sz="1600"/>
            </a:br>
            <a:r>
              <a:rPr kumimoji="1" lang="ja-JP" altLang="en-US" sz="1200"/>
              <a:t>（</a:t>
            </a:r>
            <a:r>
              <a:rPr kumimoji="1" lang="en-US" altLang="ja-JP" sz="1200"/>
              <a:t>SF</a:t>
            </a:r>
            <a:r>
              <a:rPr kumimoji="1" lang="ja-JP" altLang="en-US" sz="1200"/>
              <a:t>）</a:t>
            </a:r>
            <a:endParaRPr lang="en-US" altLang="ja-JP" sz="500"/>
          </a:p>
        </p:txBody>
      </p:sp>
      <p:sp>
        <p:nvSpPr>
          <p:cNvPr id="11" name="テキスト ボックス 10">
            <a:extLst>
              <a:ext uri="{FF2B5EF4-FFF2-40B4-BE49-F238E27FC236}">
                <a16:creationId xmlns:a16="http://schemas.microsoft.com/office/drawing/2014/main" id="{DC3F3EC6-88AF-57DE-F342-065821A29BBB}"/>
              </a:ext>
            </a:extLst>
          </p:cNvPr>
          <p:cNvSpPr txBox="1"/>
          <p:nvPr/>
        </p:nvSpPr>
        <p:spPr>
          <a:xfrm>
            <a:off x="7286536" y="4413154"/>
            <a:ext cx="3418842" cy="584775"/>
          </a:xfrm>
          <a:prstGeom prst="rect">
            <a:avLst/>
          </a:prstGeom>
          <a:noFill/>
        </p:spPr>
        <p:txBody>
          <a:bodyPr wrap="square">
            <a:spAutoFit/>
          </a:bodyPr>
          <a:lstStyle/>
          <a:p>
            <a:r>
              <a:rPr lang="ja-JP" altLang="en-US" sz="1600"/>
              <a:t>摂取しても健康への悪影響がないと考えられる物質の量の値</a:t>
            </a:r>
          </a:p>
        </p:txBody>
      </p:sp>
      <p:sp>
        <p:nvSpPr>
          <p:cNvPr id="12" name="テキスト ボックス 11">
            <a:extLst>
              <a:ext uri="{FF2B5EF4-FFF2-40B4-BE49-F238E27FC236}">
                <a16:creationId xmlns:a16="http://schemas.microsoft.com/office/drawing/2014/main" id="{71CDB151-5AD1-6B01-22CA-5F4280B780F8}"/>
              </a:ext>
            </a:extLst>
          </p:cNvPr>
          <p:cNvSpPr txBox="1"/>
          <p:nvPr/>
        </p:nvSpPr>
        <p:spPr>
          <a:xfrm>
            <a:off x="7286536" y="1027373"/>
            <a:ext cx="3983722" cy="1277273"/>
          </a:xfrm>
          <a:prstGeom prst="rect">
            <a:avLst/>
          </a:prstGeom>
          <a:noFill/>
        </p:spPr>
        <p:txBody>
          <a:bodyPr wrap="square">
            <a:spAutoFit/>
          </a:bodyPr>
          <a:lstStyle/>
          <a:p>
            <a:r>
              <a:rPr lang="ja-JP" altLang="en-US" sz="1400"/>
              <a:t>各種の動物試験や</a:t>
            </a:r>
            <a:br>
              <a:rPr lang="en-US" altLang="ja-JP" sz="1400"/>
            </a:br>
            <a:r>
              <a:rPr lang="ja-JP" altLang="en-US" sz="1400"/>
              <a:t>疫学研究から得られた値</a:t>
            </a:r>
            <a:endParaRPr lang="en-US" altLang="ja-JP" sz="1400"/>
          </a:p>
          <a:p>
            <a:endParaRPr lang="en-US" altLang="ja-JP" sz="700"/>
          </a:p>
          <a:p>
            <a:r>
              <a:rPr lang="ja-JP" altLang="en-US" sz="1400"/>
              <a:t> ・ </a:t>
            </a:r>
            <a:r>
              <a:rPr lang="en-US" altLang="ja-JP" sz="1400"/>
              <a:t>NOAEL</a:t>
            </a:r>
            <a:r>
              <a:rPr lang="ja-JP" altLang="en-US" sz="1200"/>
              <a:t>（無毒性量）</a:t>
            </a:r>
            <a:endParaRPr lang="en-US" altLang="ja-JP" sz="1400"/>
          </a:p>
          <a:p>
            <a:r>
              <a:rPr lang="ja-JP" altLang="en-US" sz="1400"/>
              <a:t> ・ </a:t>
            </a:r>
            <a:r>
              <a:rPr lang="en-US" altLang="ja-JP" sz="1400"/>
              <a:t>BMDL</a:t>
            </a:r>
            <a:br>
              <a:rPr lang="en-US" altLang="ja-JP" sz="1400"/>
            </a:br>
            <a:r>
              <a:rPr lang="ja-JP" altLang="en-US" sz="1400"/>
              <a:t>   </a:t>
            </a:r>
            <a:r>
              <a:rPr lang="ja-JP" altLang="en-US" sz="1200"/>
              <a:t>（ベンチマークドーズの信頼下限値）</a:t>
            </a:r>
            <a:r>
              <a:rPr lang="ja-JP" altLang="en-US" sz="1400"/>
              <a:t>　</a:t>
            </a:r>
            <a:r>
              <a:rPr lang="ja-JP" altLang="en-US" sz="1200"/>
              <a:t>など</a:t>
            </a:r>
          </a:p>
        </p:txBody>
      </p:sp>
      <p:sp>
        <p:nvSpPr>
          <p:cNvPr id="13" name="コンテンツ プレースホルダー 2">
            <a:extLst>
              <a:ext uri="{FF2B5EF4-FFF2-40B4-BE49-F238E27FC236}">
                <a16:creationId xmlns:a16="http://schemas.microsoft.com/office/drawing/2014/main" id="{681A27B9-BE3C-761D-8DB5-AF29A800B989}"/>
              </a:ext>
            </a:extLst>
          </p:cNvPr>
          <p:cNvSpPr txBox="1">
            <a:spLocks/>
          </p:cNvSpPr>
          <p:nvPr/>
        </p:nvSpPr>
        <p:spPr>
          <a:xfrm>
            <a:off x="7286536" y="2855321"/>
            <a:ext cx="2395528" cy="647058"/>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buFont typeface="Arial" panose="020B0604020202020204" pitchFamily="34" charset="0"/>
              <a:buNone/>
            </a:pPr>
            <a:r>
              <a:rPr lang="ja-JP" altLang="en-US" sz="1400"/>
              <a:t>動物とヒトの差の安全性を確保するための係数</a:t>
            </a:r>
            <a:endParaRPr lang="en-US" altLang="ja-JP" sz="1400"/>
          </a:p>
        </p:txBody>
      </p:sp>
      <p:sp>
        <p:nvSpPr>
          <p:cNvPr id="15" name="テキスト ボックス 14">
            <a:extLst>
              <a:ext uri="{FF2B5EF4-FFF2-40B4-BE49-F238E27FC236}">
                <a16:creationId xmlns:a16="http://schemas.microsoft.com/office/drawing/2014/main" id="{478B94EF-CA84-303A-1FF5-E45654032B4F}"/>
              </a:ext>
            </a:extLst>
          </p:cNvPr>
          <p:cNvSpPr txBox="1"/>
          <p:nvPr/>
        </p:nvSpPr>
        <p:spPr>
          <a:xfrm>
            <a:off x="7423628" y="5066027"/>
            <a:ext cx="2027994" cy="1292662"/>
          </a:xfrm>
          <a:prstGeom prst="rect">
            <a:avLst/>
          </a:prstGeom>
          <a:noFill/>
        </p:spPr>
        <p:txBody>
          <a:bodyPr wrap="square">
            <a:spAutoFit/>
          </a:bodyPr>
          <a:lstStyle/>
          <a:p>
            <a:r>
              <a:rPr lang="ja-JP" altLang="en-US" sz="1400"/>
              <a:t>一生涯にわたる</a:t>
            </a:r>
            <a:br>
              <a:rPr lang="en-US" altLang="ja-JP" sz="1400"/>
            </a:br>
            <a:r>
              <a:rPr lang="ja-JP" altLang="en-US" sz="1400"/>
              <a:t>長期間を考える場合</a:t>
            </a:r>
            <a:endParaRPr lang="en-US" altLang="ja-JP" sz="1400"/>
          </a:p>
          <a:p>
            <a:endParaRPr lang="en-US" altLang="ja-JP" sz="800"/>
          </a:p>
          <a:p>
            <a:r>
              <a:rPr lang="ja-JP" altLang="en-US" sz="1400"/>
              <a:t> ・ </a:t>
            </a:r>
            <a:r>
              <a:rPr lang="en-US" altLang="ja-JP" sz="1400"/>
              <a:t>ADI</a:t>
            </a:r>
            <a:r>
              <a:rPr lang="ja-JP" altLang="en-US" sz="1400"/>
              <a:t> </a:t>
            </a:r>
            <a:r>
              <a:rPr lang="ja-JP" altLang="en-US" sz="1200"/>
              <a:t>（許容一日摂取量）</a:t>
            </a:r>
            <a:endParaRPr lang="en-US" altLang="ja-JP" sz="1200"/>
          </a:p>
          <a:p>
            <a:r>
              <a:rPr lang="ja-JP" altLang="en-US" sz="1400"/>
              <a:t> ・ </a:t>
            </a:r>
            <a:r>
              <a:rPr lang="en-US" altLang="ja-JP" sz="1400"/>
              <a:t>TDI</a:t>
            </a:r>
            <a:r>
              <a:rPr lang="ja-JP" altLang="en-US" sz="1400"/>
              <a:t> </a:t>
            </a:r>
            <a:r>
              <a:rPr lang="ja-JP" altLang="en-US" sz="1200"/>
              <a:t>（耐容一日摂取量）</a:t>
            </a:r>
            <a:endParaRPr lang="en-US" altLang="ja-JP" sz="1200"/>
          </a:p>
          <a:p>
            <a:pPr algn="r"/>
            <a:r>
              <a:rPr lang="ja-JP" altLang="en-US" sz="1400"/>
              <a:t>　</a:t>
            </a:r>
            <a:r>
              <a:rPr lang="ja-JP" altLang="en-US" sz="1200"/>
              <a:t>など</a:t>
            </a:r>
          </a:p>
        </p:txBody>
      </p:sp>
      <p:sp>
        <p:nvSpPr>
          <p:cNvPr id="16" name="テキスト ボックス 15">
            <a:extLst>
              <a:ext uri="{FF2B5EF4-FFF2-40B4-BE49-F238E27FC236}">
                <a16:creationId xmlns:a16="http://schemas.microsoft.com/office/drawing/2014/main" id="{28046E72-96F2-3517-9ACA-944DF722AABE}"/>
              </a:ext>
            </a:extLst>
          </p:cNvPr>
          <p:cNvSpPr txBox="1"/>
          <p:nvPr/>
        </p:nvSpPr>
        <p:spPr>
          <a:xfrm>
            <a:off x="9567067" y="5066027"/>
            <a:ext cx="1662556" cy="1277273"/>
          </a:xfrm>
          <a:prstGeom prst="rect">
            <a:avLst/>
          </a:prstGeom>
          <a:noFill/>
        </p:spPr>
        <p:txBody>
          <a:bodyPr wrap="square">
            <a:spAutoFit/>
          </a:bodyPr>
          <a:lstStyle/>
          <a:p>
            <a:r>
              <a:rPr lang="en-US" altLang="ja-JP" sz="1400"/>
              <a:t>24</a:t>
            </a:r>
            <a:r>
              <a:rPr lang="ja-JP" altLang="en-US" sz="1400"/>
              <a:t>時間以内を</a:t>
            </a:r>
            <a:endParaRPr lang="en-US" altLang="ja-JP" sz="1400"/>
          </a:p>
          <a:p>
            <a:r>
              <a:rPr lang="ja-JP" altLang="en-US" sz="1400"/>
              <a:t>考える場合</a:t>
            </a:r>
            <a:endParaRPr lang="en-US" altLang="ja-JP" sz="1400"/>
          </a:p>
          <a:p>
            <a:endParaRPr lang="en-US" altLang="ja-JP" sz="900"/>
          </a:p>
          <a:p>
            <a:r>
              <a:rPr lang="ja-JP" altLang="en-US" sz="1400"/>
              <a:t> ・ </a:t>
            </a:r>
            <a:r>
              <a:rPr lang="en-US" altLang="ja-JP" sz="1400" err="1"/>
              <a:t>ARfD</a:t>
            </a:r>
            <a:br>
              <a:rPr lang="en-US" altLang="ja-JP" sz="1400"/>
            </a:br>
            <a:r>
              <a:rPr lang="ja-JP" altLang="en-US" sz="1400"/>
              <a:t>　　</a:t>
            </a:r>
            <a:r>
              <a:rPr lang="ja-JP" altLang="en-US" sz="1200"/>
              <a:t>（急性参照用量）</a:t>
            </a:r>
            <a:r>
              <a:rPr lang="ja-JP" altLang="en-US" sz="1100"/>
              <a:t>　</a:t>
            </a:r>
            <a:endParaRPr lang="en-US" altLang="ja-JP" sz="1100"/>
          </a:p>
          <a:p>
            <a:pPr algn="r"/>
            <a:r>
              <a:rPr lang="ja-JP" altLang="en-US" sz="1200"/>
              <a:t>など</a:t>
            </a:r>
            <a:endParaRPr lang="ja-JP" altLang="en-US" sz="1400"/>
          </a:p>
        </p:txBody>
      </p:sp>
      <p:cxnSp>
        <p:nvCxnSpPr>
          <p:cNvPr id="20" name="直線コネクタ 19">
            <a:extLst>
              <a:ext uri="{FF2B5EF4-FFF2-40B4-BE49-F238E27FC236}">
                <a16:creationId xmlns:a16="http://schemas.microsoft.com/office/drawing/2014/main" id="{0B4029BE-8903-71A9-01A8-571025FA1739}"/>
              </a:ext>
            </a:extLst>
          </p:cNvPr>
          <p:cNvCxnSpPr/>
          <p:nvPr/>
        </p:nvCxnSpPr>
        <p:spPr>
          <a:xfrm>
            <a:off x="9509344" y="5162979"/>
            <a:ext cx="0" cy="1241034"/>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29" name="テキスト ボックス 28">
            <a:extLst>
              <a:ext uri="{FF2B5EF4-FFF2-40B4-BE49-F238E27FC236}">
                <a16:creationId xmlns:a16="http://schemas.microsoft.com/office/drawing/2014/main" id="{20AE2134-55EE-9725-7ABE-22177947A090}"/>
              </a:ext>
            </a:extLst>
          </p:cNvPr>
          <p:cNvSpPr txBox="1"/>
          <p:nvPr/>
        </p:nvSpPr>
        <p:spPr>
          <a:xfrm>
            <a:off x="7368280" y="3492178"/>
            <a:ext cx="2066739" cy="510778"/>
          </a:xfrm>
          <a:prstGeom prst="roundRect">
            <a:avLst/>
          </a:prstGeom>
          <a:solidFill>
            <a:schemeClr val="bg1">
              <a:lumMod val="95000"/>
            </a:schemeClr>
          </a:solidFill>
        </p:spPr>
        <p:txBody>
          <a:bodyPr wrap="square">
            <a:spAutoFit/>
          </a:bodyPr>
          <a:lstStyle/>
          <a:p>
            <a:pPr marL="92075" marR="0" lvl="0" indent="0"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一般的に種差と個体差を合わせて</a:t>
            </a:r>
            <a:r>
              <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rPr>
              <a:t>100</a:t>
            </a:r>
            <a:endParaRPr kumimoji="1" lang="en-US" altLang="ja-JP" sz="1100" b="0" i="0" u="none" strike="noStrike" kern="1200" cap="none" spc="0" normalizeH="0" baseline="0" noProof="0">
              <a:ln>
                <a:noFill/>
              </a:ln>
              <a:solidFill>
                <a:prstClr val="black"/>
              </a:solidFill>
              <a:effectLst/>
              <a:uLnTx/>
              <a:uFillTx/>
              <a:latin typeface="BIZ UDPゴシック"/>
              <a:ea typeface="BIZ UDPゴシック"/>
              <a:cs typeface="+mn-cs"/>
            </a:endParaRPr>
          </a:p>
        </p:txBody>
      </p:sp>
      <p:pic>
        <p:nvPicPr>
          <p:cNvPr id="30" name="図 29" descr="アイコン が含まれている画像&#10;&#10;自動的に生成された説明">
            <a:extLst>
              <a:ext uri="{FF2B5EF4-FFF2-40B4-BE49-F238E27FC236}">
                <a16:creationId xmlns:a16="http://schemas.microsoft.com/office/drawing/2014/main" id="{92BC2EF5-AF90-F6C0-39AA-084372402A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3558" y="1585276"/>
            <a:ext cx="1047112" cy="568312"/>
          </a:xfrm>
          <a:prstGeom prst="rect">
            <a:avLst/>
          </a:prstGeom>
        </p:spPr>
      </p:pic>
      <p:pic>
        <p:nvPicPr>
          <p:cNvPr id="31" name="図 30">
            <a:extLst>
              <a:ext uri="{FF2B5EF4-FFF2-40B4-BE49-F238E27FC236}">
                <a16:creationId xmlns:a16="http://schemas.microsoft.com/office/drawing/2014/main" id="{C1FE2E74-6AA4-E078-7256-BD9EF9826099}"/>
              </a:ext>
            </a:extLst>
          </p:cNvPr>
          <p:cNvPicPr>
            <a:picLocks noChangeAspect="1"/>
          </p:cNvPicPr>
          <p:nvPr/>
        </p:nvPicPr>
        <p:blipFill rotWithShape="1">
          <a:blip r:embed="rId4">
            <a:extLst>
              <a:ext uri="{28A0092B-C50C-407E-A947-70E740481C1C}">
                <a14:useLocalDpi xmlns:a14="http://schemas.microsoft.com/office/drawing/2010/main" val="0"/>
              </a:ext>
            </a:extLst>
          </a:blip>
          <a:srcRect l="19351"/>
          <a:stretch/>
        </p:blipFill>
        <p:spPr>
          <a:xfrm>
            <a:off x="10902195" y="3118030"/>
            <a:ext cx="929683" cy="718152"/>
          </a:xfrm>
          <a:prstGeom prst="rect">
            <a:avLst/>
          </a:prstGeom>
        </p:spPr>
      </p:pic>
      <p:pic>
        <p:nvPicPr>
          <p:cNvPr id="32" name="図 31" descr="ロゴ, アイコン&#10;&#10;自動的に生成された説明">
            <a:extLst>
              <a:ext uri="{FF2B5EF4-FFF2-40B4-BE49-F238E27FC236}">
                <a16:creationId xmlns:a16="http://schemas.microsoft.com/office/drawing/2014/main" id="{E8CD070E-82B6-A0C5-4B6D-7402DED7507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62119" y="2910661"/>
            <a:ext cx="1047112" cy="1118275"/>
          </a:xfrm>
          <a:prstGeom prst="rect">
            <a:avLst/>
          </a:prstGeom>
        </p:spPr>
      </p:pic>
      <p:sp>
        <p:nvSpPr>
          <p:cNvPr id="33" name="矢印: 上下 32">
            <a:extLst>
              <a:ext uri="{FF2B5EF4-FFF2-40B4-BE49-F238E27FC236}">
                <a16:creationId xmlns:a16="http://schemas.microsoft.com/office/drawing/2014/main" id="{7D177871-7883-6407-2D3A-19DDFEF4A788}"/>
              </a:ext>
            </a:extLst>
          </p:cNvPr>
          <p:cNvSpPr/>
          <p:nvPr/>
        </p:nvSpPr>
        <p:spPr>
          <a:xfrm>
            <a:off x="10816470" y="2247324"/>
            <a:ext cx="171450" cy="352776"/>
          </a:xfrm>
          <a:prstGeom prst="up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矢印: 上下 33">
            <a:extLst>
              <a:ext uri="{FF2B5EF4-FFF2-40B4-BE49-F238E27FC236}">
                <a16:creationId xmlns:a16="http://schemas.microsoft.com/office/drawing/2014/main" id="{10575204-4B12-EBA5-E06C-9A2CDC3B1CC6}"/>
              </a:ext>
            </a:extLst>
          </p:cNvPr>
          <p:cNvSpPr/>
          <p:nvPr/>
        </p:nvSpPr>
        <p:spPr>
          <a:xfrm rot="5400000">
            <a:off x="10769532" y="2936520"/>
            <a:ext cx="171450" cy="352776"/>
          </a:xfrm>
          <a:prstGeom prst="up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F03AA33D-AB97-40F2-AFF2-B1EF135EE994}"/>
              </a:ext>
            </a:extLst>
          </p:cNvPr>
          <p:cNvSpPr txBox="1"/>
          <p:nvPr/>
        </p:nvSpPr>
        <p:spPr>
          <a:xfrm>
            <a:off x="10871903" y="2202902"/>
            <a:ext cx="792241" cy="276999"/>
          </a:xfrm>
          <a:prstGeom prst="rect">
            <a:avLst/>
          </a:prstGeom>
          <a:noFill/>
        </p:spPr>
        <p:txBody>
          <a:bodyPr wrap="square">
            <a:spAutoFit/>
          </a:bodyPr>
          <a:lstStyle/>
          <a:p>
            <a:pPr marL="9207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種</a:t>
            </a:r>
            <a:r>
              <a:rPr kumimoji="1" lang="ja-JP" altLang="en-US" sz="1050" b="0" i="0" u="none" strike="noStrike" kern="1200" cap="none" spc="0" normalizeH="0" baseline="0" noProof="0">
                <a:ln>
                  <a:noFill/>
                </a:ln>
                <a:solidFill>
                  <a:prstClr val="black"/>
                </a:solidFill>
                <a:effectLst/>
                <a:uLnTx/>
                <a:uFillTx/>
                <a:latin typeface="BIZ UDPゴシック"/>
                <a:ea typeface="BIZ UDPゴシック"/>
                <a:cs typeface="+mn-cs"/>
              </a:rPr>
              <a:t>の</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差</a:t>
            </a:r>
            <a:endParaRPr kumimoji="1" lang="en-US" altLang="ja-JP" sz="11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36" name="テキスト ボックス 35">
            <a:extLst>
              <a:ext uri="{FF2B5EF4-FFF2-40B4-BE49-F238E27FC236}">
                <a16:creationId xmlns:a16="http://schemas.microsoft.com/office/drawing/2014/main" id="{3C55EFFE-2261-C47E-4EB6-5C597231D601}"/>
              </a:ext>
            </a:extLst>
          </p:cNvPr>
          <p:cNvSpPr txBox="1"/>
          <p:nvPr/>
        </p:nvSpPr>
        <p:spPr>
          <a:xfrm>
            <a:off x="10414976" y="2769979"/>
            <a:ext cx="1004267" cy="276999"/>
          </a:xfrm>
          <a:prstGeom prst="rect">
            <a:avLst/>
          </a:prstGeom>
          <a:noFill/>
        </p:spPr>
        <p:txBody>
          <a:bodyPr wrap="square">
            <a:spAutoFit/>
          </a:bodyPr>
          <a:lstStyle/>
          <a:p>
            <a:pPr marL="9207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a:solidFill>
                  <a:prstClr val="black"/>
                </a:solidFill>
                <a:latin typeface="BIZ UDPゴシック"/>
                <a:ea typeface="BIZ UDPゴシック"/>
              </a:rPr>
              <a:t>個体</a:t>
            </a:r>
            <a:r>
              <a:rPr kumimoji="1" lang="ja-JP" altLang="en-US" sz="1050" b="0" i="0" u="none" strike="noStrike" kern="1200" cap="none" spc="0" normalizeH="0" baseline="0" noProof="0">
                <a:ln>
                  <a:noFill/>
                </a:ln>
                <a:solidFill>
                  <a:prstClr val="black"/>
                </a:solidFill>
                <a:effectLst/>
                <a:uLnTx/>
                <a:uFillTx/>
                <a:latin typeface="BIZ UDPゴシック"/>
                <a:ea typeface="BIZ UDPゴシック"/>
                <a:cs typeface="+mn-cs"/>
              </a:rPr>
              <a:t>の</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差</a:t>
            </a:r>
            <a:endParaRPr kumimoji="1" lang="en-US" altLang="ja-JP" sz="11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38" name="除算記号 37">
            <a:extLst>
              <a:ext uri="{FF2B5EF4-FFF2-40B4-BE49-F238E27FC236}">
                <a16:creationId xmlns:a16="http://schemas.microsoft.com/office/drawing/2014/main" id="{6FB34687-FD98-AC91-40D7-5D191F7610E4}"/>
              </a:ext>
            </a:extLst>
          </p:cNvPr>
          <p:cNvSpPr/>
          <p:nvPr/>
        </p:nvSpPr>
        <p:spPr>
          <a:xfrm flipH="1">
            <a:off x="6047951" y="2173761"/>
            <a:ext cx="450076" cy="812124"/>
          </a:xfrm>
          <a:prstGeom prst="mathDivide">
            <a:avLst>
              <a:gd name="adj1" fmla="val 5221"/>
              <a:gd name="adj2" fmla="val 5880"/>
              <a:gd name="adj3" fmla="val 5051"/>
            </a:avLst>
          </a:prstGeom>
          <a:solidFill>
            <a:schemeClr val="tx1">
              <a:lumMod val="85000"/>
              <a:lumOff val="1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sz="1600"/>
          </a:p>
        </p:txBody>
      </p:sp>
      <p:sp>
        <p:nvSpPr>
          <p:cNvPr id="39" name="矢印: 下 38">
            <a:extLst>
              <a:ext uri="{FF2B5EF4-FFF2-40B4-BE49-F238E27FC236}">
                <a16:creationId xmlns:a16="http://schemas.microsoft.com/office/drawing/2014/main" id="{681E0F36-D711-56A9-E07D-368838E7FCAB}"/>
              </a:ext>
            </a:extLst>
          </p:cNvPr>
          <p:cNvSpPr/>
          <p:nvPr/>
        </p:nvSpPr>
        <p:spPr>
          <a:xfrm>
            <a:off x="6146774" y="3879462"/>
            <a:ext cx="270718" cy="419956"/>
          </a:xfrm>
          <a:prstGeom prst="down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10438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866B0B-E1AF-1847-3ECA-119ADAE039F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60559F9D-55AC-0B60-CE12-57E0CC86DEF0}"/>
              </a:ext>
            </a:extLst>
          </p:cNvPr>
          <p:cNvSpPr>
            <a:spLocks noGrp="1"/>
          </p:cNvSpPr>
          <p:nvPr>
            <p:ph type="title"/>
          </p:nvPr>
        </p:nvSpPr>
        <p:spPr>
          <a:xfrm>
            <a:off x="873760" y="88944"/>
            <a:ext cx="10836326" cy="568312"/>
          </a:xfrm>
        </p:spPr>
        <p:txBody>
          <a:bodyPr/>
          <a:lstStyle/>
          <a:p>
            <a:r>
              <a:rPr kumimoji="1" lang="ja-JP" altLang="en-US"/>
              <a:t>許容一日摂取量（</a:t>
            </a:r>
            <a:r>
              <a:rPr kumimoji="1" lang="en-US" altLang="ja-JP"/>
              <a:t>ADI</a:t>
            </a:r>
            <a:r>
              <a:rPr kumimoji="1" lang="ja-JP" altLang="en-US"/>
              <a:t>：</a:t>
            </a:r>
            <a:r>
              <a:rPr kumimoji="1" lang="en-US" altLang="ja-JP" sz="2000"/>
              <a:t>Acceptable Daily Intake</a:t>
            </a:r>
            <a:r>
              <a:rPr kumimoji="1" lang="ja-JP" altLang="en-US"/>
              <a:t>）</a:t>
            </a:r>
          </a:p>
        </p:txBody>
      </p:sp>
      <p:sp>
        <p:nvSpPr>
          <p:cNvPr id="3" name="コンテンツ プレースホルダー 2">
            <a:extLst>
              <a:ext uri="{FF2B5EF4-FFF2-40B4-BE49-F238E27FC236}">
                <a16:creationId xmlns:a16="http://schemas.microsoft.com/office/drawing/2014/main" id="{D2F85CC3-E82A-0517-5B23-A9B894B9D2C0}"/>
              </a:ext>
            </a:extLst>
          </p:cNvPr>
          <p:cNvSpPr>
            <a:spLocks noGrp="1"/>
          </p:cNvSpPr>
          <p:nvPr>
            <p:ph idx="1"/>
          </p:nvPr>
        </p:nvSpPr>
        <p:spPr>
          <a:xfrm>
            <a:off x="453082" y="947064"/>
            <a:ext cx="4817735" cy="5519052"/>
          </a:xfrm>
        </p:spPr>
        <p:txBody>
          <a:bodyPr>
            <a:noAutofit/>
          </a:bodyPr>
          <a:lstStyle/>
          <a:p>
            <a:pPr marL="90488" indent="0">
              <a:buNone/>
            </a:pPr>
            <a:r>
              <a:rPr lang="ja-JP" altLang="en-US" sz="1800"/>
              <a:t>ヒトが一生涯にわたって毎日摂取し続けても、</a:t>
            </a:r>
            <a:br>
              <a:rPr lang="en-US" altLang="ja-JP" sz="1800"/>
            </a:br>
            <a:r>
              <a:rPr lang="ja-JP" altLang="en-US" sz="1800"/>
              <a:t>健康への悪影響がないと考えられる</a:t>
            </a:r>
            <a:br>
              <a:rPr lang="en-US" altLang="ja-JP" sz="1800"/>
            </a:br>
            <a:r>
              <a:rPr lang="en-US" altLang="ja-JP" sz="1800"/>
              <a:t>1</a:t>
            </a:r>
            <a:r>
              <a:rPr lang="ja-JP" altLang="en-US" sz="1800"/>
              <a:t>日当たりの物質の摂取量のこと</a:t>
            </a:r>
            <a:br>
              <a:rPr lang="en-US" altLang="ja-JP" sz="1800"/>
            </a:br>
            <a:br>
              <a:rPr kumimoji="1" lang="zh-TW" altLang="en-US" sz="600"/>
            </a:br>
            <a:endParaRPr kumimoji="1" lang="ja-JP" altLang="en-US" sz="400">
              <a:highlight>
                <a:srgbClr val="00FF00"/>
              </a:highlight>
            </a:endParaRPr>
          </a:p>
          <a:p>
            <a:pPr marL="90488" indent="0">
              <a:buNone/>
            </a:pPr>
            <a:r>
              <a:rPr lang="ja-JP" altLang="en-US" sz="1400"/>
              <a:t>体重 </a:t>
            </a:r>
            <a:r>
              <a:rPr lang="en-US" altLang="ja-JP" sz="1400"/>
              <a:t>1kg</a:t>
            </a:r>
            <a:r>
              <a:rPr lang="ja-JP" altLang="en-US" sz="1400"/>
              <a:t>当たりの量で示される（</a:t>
            </a:r>
            <a:r>
              <a:rPr lang="en-US" altLang="ja-JP" sz="1400"/>
              <a:t>mg/kg</a:t>
            </a:r>
            <a:r>
              <a:rPr lang="ja-JP" altLang="en-US" sz="1400"/>
              <a:t>体重</a:t>
            </a:r>
            <a:r>
              <a:rPr lang="en-US" altLang="ja-JP" sz="1400"/>
              <a:t>/</a:t>
            </a:r>
            <a:r>
              <a:rPr lang="ja-JP" altLang="en-US" sz="1400"/>
              <a:t>日）</a:t>
            </a:r>
            <a:endParaRPr lang="en-US" altLang="ja-JP" sz="1400"/>
          </a:p>
          <a:p>
            <a:pPr marL="90488" indent="0">
              <a:buNone/>
            </a:pPr>
            <a:endParaRPr kumimoji="1" lang="en-US" altLang="ja-JP" sz="1400"/>
          </a:p>
          <a:p>
            <a:pPr marL="90488" indent="0">
              <a:buNone/>
            </a:pPr>
            <a:r>
              <a:rPr kumimoji="1" lang="ja-JP" altLang="en-US" sz="1400"/>
              <a:t>通常、毒性試験から導き出される無毒性量（</a:t>
            </a:r>
            <a:r>
              <a:rPr kumimoji="1" lang="en-US" altLang="ja-JP" sz="1400"/>
              <a:t>NOAEL</a:t>
            </a:r>
            <a:r>
              <a:rPr kumimoji="1" lang="ja-JP" altLang="en-US" sz="1400"/>
              <a:t>）等</a:t>
            </a:r>
            <a:br>
              <a:rPr kumimoji="1" lang="en-US" altLang="ja-JP" sz="1400"/>
            </a:br>
            <a:r>
              <a:rPr kumimoji="1" lang="ja-JP" altLang="en-US" sz="1400"/>
              <a:t>の値を安全係数（</a:t>
            </a:r>
            <a:r>
              <a:rPr kumimoji="1" lang="en-US" altLang="ja-JP" sz="1400"/>
              <a:t>SF</a:t>
            </a:r>
            <a:r>
              <a:rPr kumimoji="1" lang="ja-JP" altLang="en-US" sz="1400"/>
              <a:t>）で除して算出する</a:t>
            </a:r>
            <a:endParaRPr kumimoji="1" lang="en-US" altLang="ja-JP" sz="1400"/>
          </a:p>
          <a:p>
            <a:pPr marL="90488" indent="0">
              <a:buNone/>
            </a:pPr>
            <a:br>
              <a:rPr kumimoji="1" lang="en-US" altLang="ja-JP" sz="100"/>
            </a:br>
            <a:r>
              <a:rPr kumimoji="1" lang="ja-JP" altLang="en-US" sz="1400"/>
              <a:t>毒性学的</a:t>
            </a:r>
            <a:r>
              <a:rPr kumimoji="1" lang="en-US" altLang="ja-JP" sz="1400"/>
              <a:t>ADI</a:t>
            </a:r>
            <a:r>
              <a:rPr kumimoji="1" lang="ja-JP" altLang="en-US" sz="1400"/>
              <a:t>ともいう</a:t>
            </a:r>
            <a:endParaRPr kumimoji="1" lang="en-US" altLang="ja-JP" sz="1400"/>
          </a:p>
          <a:p>
            <a:pPr marL="90488" indent="0">
              <a:buNone/>
            </a:pPr>
            <a:r>
              <a:rPr lang="en-US" altLang="ja-JP" sz="1400"/>
              <a:t>※</a:t>
            </a:r>
            <a:r>
              <a:rPr lang="ja-JP" altLang="en-US" sz="1400"/>
              <a:t> 無毒性量：毒性が認められない量</a:t>
            </a:r>
            <a:endParaRPr kumimoji="1" lang="en-US" altLang="ja-JP" sz="1400"/>
          </a:p>
          <a:p>
            <a:pPr marL="90488" indent="0">
              <a:buNone/>
            </a:pPr>
            <a:endParaRPr lang="en-US" altLang="ja-JP" sz="1400"/>
          </a:p>
        </p:txBody>
      </p:sp>
      <p:sp>
        <p:nvSpPr>
          <p:cNvPr id="12" name="正方形/長方形 11">
            <a:extLst>
              <a:ext uri="{FF2B5EF4-FFF2-40B4-BE49-F238E27FC236}">
                <a16:creationId xmlns:a16="http://schemas.microsoft.com/office/drawing/2014/main" id="{2D3B9A6E-3B60-10C5-639D-17EAD06DD33D}"/>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10" name="テキスト ボックス 9">
            <a:extLst>
              <a:ext uri="{FF2B5EF4-FFF2-40B4-BE49-F238E27FC236}">
                <a16:creationId xmlns:a16="http://schemas.microsoft.com/office/drawing/2014/main" id="{F080B92C-7337-03A4-AED9-AF1EC960A1CA}"/>
              </a:ext>
            </a:extLst>
          </p:cNvPr>
          <p:cNvSpPr txBox="1"/>
          <p:nvPr/>
        </p:nvSpPr>
        <p:spPr>
          <a:xfrm>
            <a:off x="7011192" y="2826563"/>
            <a:ext cx="4301798" cy="1631216"/>
          </a:xfrm>
          <a:prstGeom prst="rect">
            <a:avLst/>
          </a:prstGeom>
          <a:noFill/>
        </p:spPr>
        <p:txBody>
          <a:bodyPr wrap="square">
            <a:spAutoFit/>
          </a:bodyPr>
          <a:lstStyle/>
          <a:p>
            <a:r>
              <a:rPr lang="ja-JP" altLang="en-US" sz="1600"/>
              <a:t>抗菌性物質のハザード特性として評価</a:t>
            </a:r>
            <a:endParaRPr lang="en-US" altLang="ja-JP" sz="1600"/>
          </a:p>
          <a:p>
            <a:endParaRPr lang="en-US" altLang="ja-JP" sz="700"/>
          </a:p>
          <a:p>
            <a:r>
              <a:rPr lang="ja-JP" altLang="en-US" sz="1400"/>
              <a:t>健康なヒトの腸内細菌の発育を阻止する濃度を基に、ヒトの腸内細菌に影響を与えない量を評価して設定</a:t>
            </a:r>
          </a:p>
          <a:p>
            <a:endParaRPr lang="en-US" altLang="ja-JP" sz="700"/>
          </a:p>
          <a:p>
            <a:r>
              <a:rPr lang="ja-JP" altLang="en-US" sz="1400"/>
              <a:t>抗菌性物質の評価では、毒性学的</a:t>
            </a:r>
            <a:r>
              <a:rPr lang="en-US" altLang="ja-JP" sz="1400"/>
              <a:t>ADI</a:t>
            </a:r>
            <a:r>
              <a:rPr lang="ja-JP" altLang="en-US" sz="1400"/>
              <a:t>と微生物学的</a:t>
            </a:r>
            <a:r>
              <a:rPr lang="en-US" altLang="ja-JP" sz="1400"/>
              <a:t>ADI</a:t>
            </a:r>
            <a:r>
              <a:rPr lang="ja-JP" altLang="en-US" sz="1400"/>
              <a:t>を算出し、両者が異なる場合は、値の低い方をその物質の</a:t>
            </a:r>
            <a:r>
              <a:rPr lang="en-US" altLang="ja-JP" sz="1400"/>
              <a:t>ADI</a:t>
            </a:r>
            <a:r>
              <a:rPr lang="ja-JP" altLang="en-US" sz="1400"/>
              <a:t>とする</a:t>
            </a:r>
          </a:p>
        </p:txBody>
      </p:sp>
      <p:sp>
        <p:nvSpPr>
          <p:cNvPr id="14" name="テキスト ボックス 13">
            <a:extLst>
              <a:ext uri="{FF2B5EF4-FFF2-40B4-BE49-F238E27FC236}">
                <a16:creationId xmlns:a16="http://schemas.microsoft.com/office/drawing/2014/main" id="{A28B31F6-C88D-8A7C-A0DF-396EB056DF64}"/>
              </a:ext>
            </a:extLst>
          </p:cNvPr>
          <p:cNvSpPr txBox="1"/>
          <p:nvPr/>
        </p:nvSpPr>
        <p:spPr>
          <a:xfrm>
            <a:off x="7011191" y="1023126"/>
            <a:ext cx="4418809" cy="1169551"/>
          </a:xfrm>
          <a:prstGeom prst="rect">
            <a:avLst/>
          </a:prstGeom>
          <a:noFill/>
        </p:spPr>
        <p:txBody>
          <a:bodyPr wrap="square">
            <a:spAutoFit/>
          </a:bodyPr>
          <a:lstStyle/>
          <a:p>
            <a:pPr>
              <a:buNone/>
            </a:pPr>
            <a:r>
              <a:rPr kumimoji="1" lang="ja-JP" altLang="en-US" sz="1600"/>
              <a:t>食品添加物、残留農薬</a:t>
            </a:r>
            <a:r>
              <a:rPr kumimoji="1" lang="en-US" altLang="ja-JP" sz="1600" baseline="30000"/>
              <a:t>※</a:t>
            </a:r>
            <a:r>
              <a:rPr kumimoji="1" lang="ja-JP" altLang="en-US" sz="1600"/>
              <a:t>などの</a:t>
            </a:r>
            <a:br>
              <a:rPr kumimoji="1" lang="en-US" altLang="ja-JP" sz="1600"/>
            </a:br>
            <a:r>
              <a:rPr kumimoji="1" lang="ja-JP" altLang="en-US" sz="1600"/>
              <a:t>ハザード特性として評価</a:t>
            </a:r>
            <a:endParaRPr kumimoji="1" lang="en-US" altLang="ja-JP" sz="1600"/>
          </a:p>
          <a:p>
            <a:pPr marL="90488" indent="0">
              <a:buNone/>
            </a:pPr>
            <a:endParaRPr kumimoji="1" lang="en-US" altLang="ja-JP" sz="1050"/>
          </a:p>
          <a:p>
            <a:pPr marL="263525" indent="-263525">
              <a:buNone/>
              <a:tabLst>
                <a:tab pos="182563" algn="l"/>
              </a:tabLst>
            </a:pPr>
            <a:r>
              <a:rPr kumimoji="1" lang="ja-JP" altLang="en-US" sz="1400"/>
              <a:t> </a:t>
            </a:r>
            <a:r>
              <a:rPr kumimoji="1" lang="en-US" altLang="ja-JP" sz="1400"/>
              <a:t>※</a:t>
            </a:r>
            <a:r>
              <a:rPr kumimoji="1" lang="ja-JP" altLang="en-US" sz="700"/>
              <a:t> </a:t>
            </a:r>
            <a:r>
              <a:rPr kumimoji="1" lang="ja-JP" altLang="en-US" sz="1400"/>
              <a:t>食品の生産過程で意図的に使用する物質、または使用した結果食品に含まれる可能性のある物質</a:t>
            </a:r>
            <a:endParaRPr kumimoji="1" lang="en-US" altLang="ja-JP" sz="1400">
              <a:highlight>
                <a:srgbClr val="00FF00"/>
              </a:highlight>
            </a:endParaRPr>
          </a:p>
        </p:txBody>
      </p:sp>
      <p:sp>
        <p:nvSpPr>
          <p:cNvPr id="22" name="テキスト ボックス 21">
            <a:extLst>
              <a:ext uri="{FF2B5EF4-FFF2-40B4-BE49-F238E27FC236}">
                <a16:creationId xmlns:a16="http://schemas.microsoft.com/office/drawing/2014/main" id="{E6C29D46-C8D9-5CDB-C15C-03D458F0D680}"/>
              </a:ext>
            </a:extLst>
          </p:cNvPr>
          <p:cNvSpPr txBox="1"/>
          <p:nvPr/>
        </p:nvSpPr>
        <p:spPr>
          <a:xfrm>
            <a:off x="5389405" y="1410823"/>
            <a:ext cx="1487959" cy="646331"/>
          </a:xfrm>
          <a:prstGeom prst="rect">
            <a:avLst/>
          </a:prstGeom>
          <a:noFill/>
        </p:spPr>
        <p:txBody>
          <a:bodyPr wrap="square">
            <a:spAutoFit/>
          </a:bodyPr>
          <a:lstStyle/>
          <a:p>
            <a:pPr algn="ctr"/>
            <a:r>
              <a:rPr lang="ja-JP" altLang="en-US"/>
              <a:t>毒性学的</a:t>
            </a:r>
            <a:br>
              <a:rPr lang="en-US" altLang="ja-JP"/>
            </a:br>
            <a:r>
              <a:rPr lang="en-US" altLang="ja-JP"/>
              <a:t>ADI</a:t>
            </a:r>
            <a:endParaRPr lang="ja-JP" altLang="en-US"/>
          </a:p>
        </p:txBody>
      </p:sp>
      <p:sp>
        <p:nvSpPr>
          <p:cNvPr id="30" name="テキスト ボックス 29">
            <a:extLst>
              <a:ext uri="{FF2B5EF4-FFF2-40B4-BE49-F238E27FC236}">
                <a16:creationId xmlns:a16="http://schemas.microsoft.com/office/drawing/2014/main" id="{C276BC4E-43D9-BD3C-F1F7-F5343C009B39}"/>
              </a:ext>
            </a:extLst>
          </p:cNvPr>
          <p:cNvSpPr txBox="1"/>
          <p:nvPr/>
        </p:nvSpPr>
        <p:spPr>
          <a:xfrm>
            <a:off x="5389405" y="3340071"/>
            <a:ext cx="1487959" cy="646331"/>
          </a:xfrm>
          <a:prstGeom prst="rect">
            <a:avLst/>
          </a:prstGeom>
          <a:noFill/>
        </p:spPr>
        <p:txBody>
          <a:bodyPr wrap="square">
            <a:spAutoFit/>
          </a:bodyPr>
          <a:lstStyle/>
          <a:p>
            <a:pPr algn="ctr"/>
            <a:r>
              <a:rPr lang="ja-JP" altLang="en-US" sz="1800"/>
              <a:t>微生物学的</a:t>
            </a:r>
            <a:br>
              <a:rPr lang="en-US" altLang="ja-JP" sz="1800"/>
            </a:br>
            <a:r>
              <a:rPr lang="en-US" altLang="ja-JP" sz="1800"/>
              <a:t>ADI</a:t>
            </a:r>
            <a:endParaRPr lang="ja-JP" altLang="en-US"/>
          </a:p>
        </p:txBody>
      </p:sp>
      <p:sp>
        <p:nvSpPr>
          <p:cNvPr id="31" name="テキスト ボックス 30">
            <a:extLst>
              <a:ext uri="{FF2B5EF4-FFF2-40B4-BE49-F238E27FC236}">
                <a16:creationId xmlns:a16="http://schemas.microsoft.com/office/drawing/2014/main" id="{C6EB2639-2FAB-EB5F-EC57-1E2308DCA8ED}"/>
              </a:ext>
            </a:extLst>
          </p:cNvPr>
          <p:cNvSpPr txBox="1"/>
          <p:nvPr/>
        </p:nvSpPr>
        <p:spPr>
          <a:xfrm>
            <a:off x="5389405" y="5171385"/>
            <a:ext cx="1487959" cy="646331"/>
          </a:xfrm>
          <a:prstGeom prst="rect">
            <a:avLst/>
          </a:prstGeom>
          <a:noFill/>
        </p:spPr>
        <p:txBody>
          <a:bodyPr wrap="square">
            <a:spAutoFit/>
          </a:bodyPr>
          <a:lstStyle/>
          <a:p>
            <a:pPr algn="ctr"/>
            <a:r>
              <a:rPr lang="ja-JP" altLang="en-US" sz="1800"/>
              <a:t>グループ</a:t>
            </a:r>
            <a:br>
              <a:rPr lang="en-US" altLang="ja-JP" sz="1800"/>
            </a:br>
            <a:r>
              <a:rPr lang="en-US" altLang="ja-JP" sz="1800"/>
              <a:t>ADI</a:t>
            </a:r>
            <a:endParaRPr lang="ja-JP" altLang="en-US"/>
          </a:p>
        </p:txBody>
      </p:sp>
      <p:sp>
        <p:nvSpPr>
          <p:cNvPr id="32" name="テキスト ボックス 31">
            <a:extLst>
              <a:ext uri="{FF2B5EF4-FFF2-40B4-BE49-F238E27FC236}">
                <a16:creationId xmlns:a16="http://schemas.microsoft.com/office/drawing/2014/main" id="{0B312E8D-C13A-A64F-1F3A-27C299449785}"/>
              </a:ext>
            </a:extLst>
          </p:cNvPr>
          <p:cNvSpPr txBox="1"/>
          <p:nvPr/>
        </p:nvSpPr>
        <p:spPr>
          <a:xfrm>
            <a:off x="7011192" y="4609694"/>
            <a:ext cx="4615966" cy="1769715"/>
          </a:xfrm>
          <a:prstGeom prst="rect">
            <a:avLst/>
          </a:prstGeom>
          <a:noFill/>
        </p:spPr>
        <p:txBody>
          <a:bodyPr wrap="square">
            <a:spAutoFit/>
          </a:bodyPr>
          <a:lstStyle/>
          <a:p>
            <a:pPr>
              <a:buNone/>
            </a:pPr>
            <a:r>
              <a:rPr kumimoji="1" lang="ja-JP" altLang="en-US" sz="1600"/>
              <a:t>相加的な毒性がある化学物質群の</a:t>
            </a:r>
            <a:br>
              <a:rPr kumimoji="1" lang="en-US" altLang="ja-JP" sz="1600"/>
            </a:br>
            <a:r>
              <a:rPr kumimoji="1" lang="ja-JP" altLang="en-US" sz="1600"/>
              <a:t>ハザード特性として評価</a:t>
            </a:r>
            <a:endParaRPr kumimoji="1" lang="en-US" altLang="ja-JP" sz="1600"/>
          </a:p>
          <a:p>
            <a:pPr>
              <a:buNone/>
            </a:pPr>
            <a:endParaRPr kumimoji="1" lang="en-US" altLang="ja-JP" sz="800"/>
          </a:p>
          <a:p>
            <a:pPr>
              <a:buNone/>
            </a:pPr>
            <a:r>
              <a:rPr kumimoji="1" lang="ja-JP" altLang="en-US" sz="1400"/>
              <a:t>類似した毒性を示す化学物質群は、毒性の強さ、化学構造、毒性メカニズム等から相加的な毒性と判断される場合、それらの積算摂取量を制限するために物質群として設定</a:t>
            </a:r>
            <a:br>
              <a:rPr lang="en-US" altLang="ja-JP" sz="1400"/>
            </a:br>
            <a:endParaRPr lang="en-US" altLang="ja-JP" sz="300"/>
          </a:p>
          <a:p>
            <a:pPr>
              <a:buNone/>
            </a:pPr>
            <a:r>
              <a:rPr lang="ja-JP" altLang="en-US" sz="1200"/>
              <a:t>例） </a:t>
            </a:r>
            <a:r>
              <a:rPr kumimoji="1" lang="ja-JP" altLang="en-US" sz="1200"/>
              <a:t>オキシテトラサイクリン、クロルテトラサイクリン</a:t>
            </a:r>
            <a:br>
              <a:rPr kumimoji="1" lang="en-US" altLang="ja-JP" sz="1200"/>
            </a:br>
            <a:r>
              <a:rPr kumimoji="1" lang="ja-JP" altLang="en-US" sz="1200"/>
              <a:t>　　　及びテトラサイクリン</a:t>
            </a:r>
            <a:endParaRPr kumimoji="1" lang="en-US" altLang="ja-JP" sz="1400"/>
          </a:p>
        </p:txBody>
      </p:sp>
      <p:sp>
        <p:nvSpPr>
          <p:cNvPr id="33" name="四角形: 角を丸くする 32">
            <a:extLst>
              <a:ext uri="{FF2B5EF4-FFF2-40B4-BE49-F238E27FC236}">
                <a16:creationId xmlns:a16="http://schemas.microsoft.com/office/drawing/2014/main" id="{23FE3799-CC03-7875-B904-99155A122BE0}"/>
              </a:ext>
            </a:extLst>
          </p:cNvPr>
          <p:cNvSpPr/>
          <p:nvPr/>
        </p:nvSpPr>
        <p:spPr>
          <a:xfrm>
            <a:off x="5389405" y="947064"/>
            <a:ext cx="1487959" cy="1673348"/>
          </a:xfrm>
          <a:prstGeom prst="roundRect">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四角形: 角を丸くする 33">
            <a:extLst>
              <a:ext uri="{FF2B5EF4-FFF2-40B4-BE49-F238E27FC236}">
                <a16:creationId xmlns:a16="http://schemas.microsoft.com/office/drawing/2014/main" id="{C108313F-9F6B-EEE8-4729-55D48B944373}"/>
              </a:ext>
            </a:extLst>
          </p:cNvPr>
          <p:cNvSpPr/>
          <p:nvPr/>
        </p:nvSpPr>
        <p:spPr>
          <a:xfrm>
            <a:off x="5389405" y="2826563"/>
            <a:ext cx="1487959" cy="1673348"/>
          </a:xfrm>
          <a:prstGeom prst="roundRect">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四角形: 角を丸くする 34">
            <a:extLst>
              <a:ext uri="{FF2B5EF4-FFF2-40B4-BE49-F238E27FC236}">
                <a16:creationId xmlns:a16="http://schemas.microsoft.com/office/drawing/2014/main" id="{BEA75992-5026-01D9-53B2-411276B8DEC4}"/>
              </a:ext>
            </a:extLst>
          </p:cNvPr>
          <p:cNvSpPr/>
          <p:nvPr/>
        </p:nvSpPr>
        <p:spPr>
          <a:xfrm>
            <a:off x="5389405" y="4706061"/>
            <a:ext cx="1487959" cy="1673348"/>
          </a:xfrm>
          <a:prstGeom prst="roundRect">
            <a:avLst/>
          </a:prstGeom>
          <a:no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四角形: 角を丸くする 35">
            <a:extLst>
              <a:ext uri="{FF2B5EF4-FFF2-40B4-BE49-F238E27FC236}">
                <a16:creationId xmlns:a16="http://schemas.microsoft.com/office/drawing/2014/main" id="{8900B422-221B-7597-16C5-9C1E832B01F8}"/>
              </a:ext>
            </a:extLst>
          </p:cNvPr>
          <p:cNvSpPr/>
          <p:nvPr/>
        </p:nvSpPr>
        <p:spPr>
          <a:xfrm>
            <a:off x="231314" y="88944"/>
            <a:ext cx="2049439"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1400"/>
              <a:t>健康影響に基づく</a:t>
            </a:r>
            <a:br>
              <a:rPr kumimoji="1" lang="en-US" altLang="ja-JP" sz="1400"/>
            </a:br>
            <a:r>
              <a:rPr kumimoji="1" lang="ja-JP" altLang="en-US" sz="1400"/>
              <a:t>指標値（</a:t>
            </a:r>
            <a:r>
              <a:rPr kumimoji="1" lang="en-US" altLang="ja-JP" sz="1400"/>
              <a:t>HBGV</a:t>
            </a:r>
            <a:r>
              <a:rPr kumimoji="1" lang="ja-JP" altLang="en-US" sz="1400"/>
              <a:t>）</a:t>
            </a:r>
          </a:p>
        </p:txBody>
      </p:sp>
    </p:spTree>
    <p:extLst>
      <p:ext uri="{BB962C8B-B14F-4D97-AF65-F5344CB8AC3E}">
        <p14:creationId xmlns:p14="http://schemas.microsoft.com/office/powerpoint/2010/main" val="3110205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31DEB1-5616-5BDB-7D46-380FD8259B0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D75AE53-95E8-0AE8-7BF0-E08AC670F0E8}"/>
              </a:ext>
            </a:extLst>
          </p:cNvPr>
          <p:cNvSpPr>
            <a:spLocks noGrp="1"/>
          </p:cNvSpPr>
          <p:nvPr>
            <p:ph type="title"/>
          </p:nvPr>
        </p:nvSpPr>
        <p:spPr>
          <a:xfrm>
            <a:off x="894080" y="88944"/>
            <a:ext cx="10816006" cy="568312"/>
          </a:xfrm>
        </p:spPr>
        <p:txBody>
          <a:bodyPr/>
          <a:lstStyle/>
          <a:p>
            <a:r>
              <a:rPr kumimoji="1" lang="ja-JP" altLang="en-US"/>
              <a:t>許容一日摂取量（</a:t>
            </a:r>
            <a:r>
              <a:rPr kumimoji="1" lang="en-US" altLang="ja-JP"/>
              <a:t>ADI</a:t>
            </a:r>
            <a:r>
              <a:rPr kumimoji="1" lang="ja-JP" altLang="en-US"/>
              <a:t>：</a:t>
            </a:r>
            <a:r>
              <a:rPr kumimoji="1" lang="en-US" altLang="ja-JP" sz="2000"/>
              <a:t>Acceptable Daily Intake</a:t>
            </a:r>
            <a:r>
              <a:rPr kumimoji="1" lang="ja-JP" altLang="en-US"/>
              <a:t>）</a:t>
            </a:r>
          </a:p>
        </p:txBody>
      </p:sp>
      <p:sp>
        <p:nvSpPr>
          <p:cNvPr id="3" name="コンテンツ プレースホルダー 2">
            <a:extLst>
              <a:ext uri="{FF2B5EF4-FFF2-40B4-BE49-F238E27FC236}">
                <a16:creationId xmlns:a16="http://schemas.microsoft.com/office/drawing/2014/main" id="{6D76DD61-971F-6851-23FE-F19CA717E228}"/>
              </a:ext>
            </a:extLst>
          </p:cNvPr>
          <p:cNvSpPr>
            <a:spLocks noGrp="1"/>
          </p:cNvSpPr>
          <p:nvPr>
            <p:ph idx="1"/>
          </p:nvPr>
        </p:nvSpPr>
        <p:spPr>
          <a:xfrm>
            <a:off x="453082" y="947064"/>
            <a:ext cx="5142365" cy="5519052"/>
          </a:xfrm>
        </p:spPr>
        <p:txBody>
          <a:bodyPr>
            <a:noAutofit/>
          </a:bodyPr>
          <a:lstStyle/>
          <a:p>
            <a:pPr marL="90488" indent="0">
              <a:buNone/>
            </a:pPr>
            <a:r>
              <a:rPr lang="ja-JP" altLang="en-US" sz="1800"/>
              <a:t>ヒトが一生涯にわたって毎日摂取し続けても、</a:t>
            </a:r>
            <a:br>
              <a:rPr lang="en-US" altLang="ja-JP" sz="1800"/>
            </a:br>
            <a:r>
              <a:rPr lang="ja-JP" altLang="en-US" sz="1800"/>
              <a:t>健康への悪影響がないと考えられる</a:t>
            </a:r>
            <a:r>
              <a:rPr lang="en-US" altLang="ja-JP" sz="1800"/>
              <a:t>1</a:t>
            </a:r>
            <a:r>
              <a:rPr lang="ja-JP" altLang="en-US" sz="1800"/>
              <a:t>日当たりの</a:t>
            </a:r>
            <a:br>
              <a:rPr lang="en-US" altLang="ja-JP" sz="1800"/>
            </a:br>
            <a:r>
              <a:rPr lang="ja-JP" altLang="en-US" sz="1800"/>
              <a:t>物質の摂取量のこと</a:t>
            </a:r>
            <a:br>
              <a:rPr lang="en-US" altLang="ja-JP" sz="1800"/>
            </a:br>
            <a:br>
              <a:rPr kumimoji="1" lang="zh-TW" altLang="en-US" sz="600"/>
            </a:br>
            <a:r>
              <a:rPr kumimoji="1" lang="ja-JP" altLang="en-US" sz="1800"/>
              <a:t>食品の生産過程で意図的に使用する物質／使用した結果食品に含まれる可能性のある物質（食品添加物、残留農薬等）などのハザード特性として評価される</a:t>
            </a:r>
            <a:endParaRPr kumimoji="1" lang="en-US" altLang="ja-JP" sz="1800"/>
          </a:p>
          <a:p>
            <a:pPr marL="90488" indent="0">
              <a:buNone/>
            </a:pPr>
            <a:endParaRPr kumimoji="1" lang="ja-JP" altLang="en-US" sz="400"/>
          </a:p>
          <a:p>
            <a:pPr marL="90488" indent="0">
              <a:buNone/>
            </a:pPr>
            <a:r>
              <a:rPr lang="ja-JP" altLang="en-US" sz="1400"/>
              <a:t>体重 </a:t>
            </a:r>
            <a:r>
              <a:rPr lang="en-US" altLang="ja-JP" sz="1400"/>
              <a:t>1kg</a:t>
            </a:r>
            <a:r>
              <a:rPr lang="ja-JP" altLang="en-US" sz="1400"/>
              <a:t>当たりの量で示される（</a:t>
            </a:r>
            <a:r>
              <a:rPr lang="en-US" altLang="ja-JP" sz="1400"/>
              <a:t>mg/kg</a:t>
            </a:r>
            <a:r>
              <a:rPr lang="ja-JP" altLang="en-US" sz="1400"/>
              <a:t>体重</a:t>
            </a:r>
            <a:r>
              <a:rPr lang="en-US" altLang="ja-JP" sz="1400"/>
              <a:t>/</a:t>
            </a:r>
            <a:r>
              <a:rPr lang="ja-JP" altLang="en-US" sz="1400"/>
              <a:t>日）</a:t>
            </a:r>
            <a:endParaRPr lang="en-US" altLang="ja-JP" sz="1400"/>
          </a:p>
          <a:p>
            <a:pPr marL="90488" indent="0">
              <a:buNone/>
            </a:pPr>
            <a:r>
              <a:rPr kumimoji="1" lang="ja-JP" altLang="en-US" sz="1400"/>
              <a:t>通常、毒性試験から導き出される無毒性量（</a:t>
            </a:r>
            <a:r>
              <a:rPr kumimoji="1" lang="en-US" altLang="ja-JP" sz="1400"/>
              <a:t>NOAEL</a:t>
            </a:r>
            <a:r>
              <a:rPr kumimoji="1" lang="ja-JP" altLang="en-US" sz="1400"/>
              <a:t>）等の値を</a:t>
            </a:r>
            <a:br>
              <a:rPr kumimoji="1" lang="en-US" altLang="ja-JP" sz="1400"/>
            </a:br>
            <a:r>
              <a:rPr kumimoji="1" lang="ja-JP" altLang="en-US" sz="1400"/>
              <a:t>安全係数（</a:t>
            </a:r>
            <a:r>
              <a:rPr kumimoji="1" lang="en-US" altLang="ja-JP" sz="1400"/>
              <a:t>SF</a:t>
            </a:r>
            <a:r>
              <a:rPr kumimoji="1" lang="ja-JP" altLang="en-US" sz="1400"/>
              <a:t>）で除して算出する。毒性学的</a:t>
            </a:r>
            <a:r>
              <a:rPr kumimoji="1" lang="en-US" altLang="ja-JP" sz="1400"/>
              <a:t>ADI</a:t>
            </a:r>
            <a:r>
              <a:rPr kumimoji="1" lang="ja-JP" altLang="en-US" sz="1400"/>
              <a:t>ともいう</a:t>
            </a:r>
            <a:endParaRPr kumimoji="1" lang="en-US" altLang="ja-JP" sz="1400"/>
          </a:p>
          <a:p>
            <a:pPr marL="90488" indent="0">
              <a:buNone/>
            </a:pPr>
            <a:r>
              <a:rPr lang="en-US" altLang="ja-JP" sz="1400"/>
              <a:t>※</a:t>
            </a:r>
            <a:r>
              <a:rPr lang="ja-JP" altLang="en-US" sz="1400"/>
              <a:t> 無毒性量：毒性が認められない量</a:t>
            </a:r>
            <a:endParaRPr kumimoji="1" lang="en-US" altLang="ja-JP" sz="1400"/>
          </a:p>
        </p:txBody>
      </p:sp>
      <p:sp>
        <p:nvSpPr>
          <p:cNvPr id="6" name="四角形: 角を丸くする 5">
            <a:extLst>
              <a:ext uri="{FF2B5EF4-FFF2-40B4-BE49-F238E27FC236}">
                <a16:creationId xmlns:a16="http://schemas.microsoft.com/office/drawing/2014/main" id="{3E3DB924-4987-DD0E-013B-AF1B979ED153}"/>
              </a:ext>
            </a:extLst>
          </p:cNvPr>
          <p:cNvSpPr/>
          <p:nvPr/>
        </p:nvSpPr>
        <p:spPr>
          <a:xfrm>
            <a:off x="5895260" y="4310367"/>
            <a:ext cx="2190540" cy="2023874"/>
          </a:xfrm>
          <a:prstGeom prst="roundRect">
            <a:avLst/>
          </a:prstGeom>
          <a:solidFill>
            <a:srgbClr val="59A2C3"/>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2400"/>
              <a:t>ADI</a:t>
            </a:r>
          </a:p>
          <a:p>
            <a:pPr algn="ctr"/>
            <a:endParaRPr lang="en-US" altLang="ja-JP" sz="800"/>
          </a:p>
          <a:p>
            <a:pPr algn="ctr"/>
            <a:r>
              <a:rPr lang="ja-JP" altLang="en-US"/>
              <a:t>許容一日摂取量</a:t>
            </a:r>
            <a:endParaRPr lang="en-US" altLang="ja-JP"/>
          </a:p>
          <a:p>
            <a:pPr algn="ctr"/>
            <a:endParaRPr kumimoji="1" lang="en-US" altLang="ja-JP"/>
          </a:p>
          <a:p>
            <a:pPr algn="ctr"/>
            <a:r>
              <a:rPr kumimoji="1" lang="ja-JP" altLang="en-US" sz="1600"/>
              <a:t>（単位） ｍｇ</a:t>
            </a:r>
            <a:r>
              <a:rPr kumimoji="1" lang="en-US" altLang="ja-JP" sz="1600"/>
              <a:t>/kg/</a:t>
            </a:r>
            <a:r>
              <a:rPr kumimoji="1" lang="ja-JP" altLang="en-US" sz="1600"/>
              <a:t>日</a:t>
            </a:r>
          </a:p>
        </p:txBody>
      </p:sp>
      <p:sp>
        <p:nvSpPr>
          <p:cNvPr id="7" name="コンテンツ プレースホルダー 2">
            <a:extLst>
              <a:ext uri="{FF2B5EF4-FFF2-40B4-BE49-F238E27FC236}">
                <a16:creationId xmlns:a16="http://schemas.microsoft.com/office/drawing/2014/main" id="{D99A201E-FD6C-8950-1A2F-E514917FF3B2}"/>
              </a:ext>
            </a:extLst>
          </p:cNvPr>
          <p:cNvSpPr txBox="1">
            <a:spLocks/>
          </p:cNvSpPr>
          <p:nvPr/>
        </p:nvSpPr>
        <p:spPr>
          <a:xfrm>
            <a:off x="8170623" y="4392764"/>
            <a:ext cx="3539463" cy="2072466"/>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a:t>長期的な摂取の影響を考える</a:t>
            </a:r>
            <a:br>
              <a:rPr lang="en-US" altLang="ja-JP" sz="1800"/>
            </a:br>
            <a:r>
              <a:rPr lang="ja-JP" altLang="en-US" sz="1800"/>
              <a:t>際の指標</a:t>
            </a:r>
            <a:endParaRPr lang="en-US" altLang="ja-JP" sz="1800"/>
          </a:p>
          <a:p>
            <a:r>
              <a:rPr lang="ja-JP" altLang="en-US" sz="1800"/>
              <a:t>食品の生産過程で意図的に</a:t>
            </a:r>
            <a:br>
              <a:rPr lang="en-US" altLang="ja-JP" sz="1800"/>
            </a:br>
            <a:r>
              <a:rPr lang="ja-JP" altLang="en-US" sz="1800"/>
              <a:t>使用する物質等に設定する</a:t>
            </a:r>
            <a:br>
              <a:rPr lang="en-US" altLang="ja-JP" sz="1800"/>
            </a:br>
            <a:r>
              <a:rPr lang="ja-JP" altLang="en-US" sz="1400"/>
              <a:t>（食品添加物、農薬等）</a:t>
            </a:r>
            <a:endParaRPr lang="en-US" altLang="ja-JP" sz="1400"/>
          </a:p>
        </p:txBody>
      </p:sp>
      <p:sp>
        <p:nvSpPr>
          <p:cNvPr id="8" name="四角形: 角を丸くする 7">
            <a:extLst>
              <a:ext uri="{FF2B5EF4-FFF2-40B4-BE49-F238E27FC236}">
                <a16:creationId xmlns:a16="http://schemas.microsoft.com/office/drawing/2014/main" id="{1342642E-1FA1-5D7F-5E4E-F58858162C84}"/>
              </a:ext>
            </a:extLst>
          </p:cNvPr>
          <p:cNvSpPr/>
          <p:nvPr/>
        </p:nvSpPr>
        <p:spPr>
          <a:xfrm>
            <a:off x="6096001" y="1219881"/>
            <a:ext cx="1662232" cy="999894"/>
          </a:xfrm>
          <a:prstGeom prst="roundRect">
            <a:avLst/>
          </a:prstGeom>
          <a:solidFill>
            <a:schemeClr val="bg1">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t>動物等の</a:t>
            </a:r>
            <a:endParaRPr kumimoji="1" lang="en-US" altLang="ja-JP" sz="1600"/>
          </a:p>
          <a:p>
            <a:pPr algn="ctr"/>
            <a:r>
              <a:rPr kumimoji="1" lang="ja-JP" altLang="en-US" sz="1600"/>
              <a:t>無毒性量</a:t>
            </a:r>
            <a:endParaRPr kumimoji="1" lang="en-US" altLang="ja-JP" sz="1600"/>
          </a:p>
          <a:p>
            <a:pPr algn="ctr"/>
            <a:endParaRPr lang="en-US" altLang="ja-JP" sz="100"/>
          </a:p>
          <a:p>
            <a:pPr algn="ctr"/>
            <a:r>
              <a:rPr lang="ja-JP" altLang="en-US" sz="1200"/>
              <a:t>（</a:t>
            </a:r>
            <a:r>
              <a:rPr lang="en-US" altLang="ja-JP" sz="1200"/>
              <a:t>NOAEL</a:t>
            </a:r>
            <a:r>
              <a:rPr lang="ja-JP" altLang="en-US" sz="1200"/>
              <a:t>）</a:t>
            </a:r>
            <a:endParaRPr lang="en-US" altLang="ja-JP" sz="300"/>
          </a:p>
        </p:txBody>
      </p:sp>
      <p:sp>
        <p:nvSpPr>
          <p:cNvPr id="9" name="四角形: 角を丸くする 8">
            <a:extLst>
              <a:ext uri="{FF2B5EF4-FFF2-40B4-BE49-F238E27FC236}">
                <a16:creationId xmlns:a16="http://schemas.microsoft.com/office/drawing/2014/main" id="{FE7192FC-E514-FBD0-485C-7E3E10C7C5DE}"/>
              </a:ext>
            </a:extLst>
          </p:cNvPr>
          <p:cNvSpPr/>
          <p:nvPr/>
        </p:nvSpPr>
        <p:spPr>
          <a:xfrm>
            <a:off x="6096001" y="2697244"/>
            <a:ext cx="1662232" cy="999894"/>
          </a:xfrm>
          <a:prstGeom prst="roundRect">
            <a:avLst/>
          </a:prstGeom>
          <a:solidFill>
            <a:srgbClr val="FF80A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t>安全係数</a:t>
            </a:r>
            <a:br>
              <a:rPr kumimoji="1" lang="en-US" altLang="ja-JP" sz="1600"/>
            </a:br>
            <a:r>
              <a:rPr kumimoji="1" lang="ja-JP" altLang="en-US" sz="1200"/>
              <a:t>（</a:t>
            </a:r>
            <a:r>
              <a:rPr kumimoji="1" lang="en-US" altLang="ja-JP" sz="1200"/>
              <a:t>SF</a:t>
            </a:r>
            <a:r>
              <a:rPr kumimoji="1" lang="ja-JP" altLang="en-US" sz="1200"/>
              <a:t>）</a:t>
            </a:r>
            <a:endParaRPr lang="en-US" altLang="ja-JP" sz="500"/>
          </a:p>
        </p:txBody>
      </p:sp>
      <p:pic>
        <p:nvPicPr>
          <p:cNvPr id="11" name="図 10" descr="アイコン が含まれている画像&#10;&#10;自動的に生成された説明">
            <a:extLst>
              <a:ext uri="{FF2B5EF4-FFF2-40B4-BE49-F238E27FC236}">
                <a16:creationId xmlns:a16="http://schemas.microsoft.com/office/drawing/2014/main" id="{216D5508-7807-44A3-1D92-01F3261CFB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9654" y="1261247"/>
            <a:ext cx="1047112" cy="568312"/>
          </a:xfrm>
          <a:prstGeom prst="rect">
            <a:avLst/>
          </a:prstGeom>
        </p:spPr>
      </p:pic>
      <p:pic>
        <p:nvPicPr>
          <p:cNvPr id="13" name="図 12">
            <a:extLst>
              <a:ext uri="{FF2B5EF4-FFF2-40B4-BE49-F238E27FC236}">
                <a16:creationId xmlns:a16="http://schemas.microsoft.com/office/drawing/2014/main" id="{4BCB661A-BBA5-0D1E-F1C7-02AB70D4E1ED}"/>
              </a:ext>
            </a:extLst>
          </p:cNvPr>
          <p:cNvPicPr>
            <a:picLocks noChangeAspect="1"/>
          </p:cNvPicPr>
          <p:nvPr/>
        </p:nvPicPr>
        <p:blipFill rotWithShape="1">
          <a:blip r:embed="rId3">
            <a:extLst>
              <a:ext uri="{28A0092B-C50C-407E-A947-70E740481C1C}">
                <a14:useLocalDpi xmlns:a14="http://schemas.microsoft.com/office/drawing/2010/main" val="0"/>
              </a:ext>
            </a:extLst>
          </a:blip>
          <a:srcRect l="19351"/>
          <a:stretch/>
        </p:blipFill>
        <p:spPr>
          <a:xfrm>
            <a:off x="10784937" y="2773949"/>
            <a:ext cx="929683" cy="718152"/>
          </a:xfrm>
          <a:prstGeom prst="rect">
            <a:avLst/>
          </a:prstGeom>
        </p:spPr>
      </p:pic>
      <p:pic>
        <p:nvPicPr>
          <p:cNvPr id="15" name="図 14" descr="ロゴ, アイコン&#10;&#10;自動的に生成された説明">
            <a:extLst>
              <a:ext uri="{FF2B5EF4-FFF2-40B4-BE49-F238E27FC236}">
                <a16:creationId xmlns:a16="http://schemas.microsoft.com/office/drawing/2014/main" id="{54A5691B-2206-EAF6-0F66-1C0815EE7B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44861" y="2566580"/>
            <a:ext cx="1047112" cy="1118275"/>
          </a:xfrm>
          <a:prstGeom prst="rect">
            <a:avLst/>
          </a:prstGeom>
        </p:spPr>
      </p:pic>
      <p:sp>
        <p:nvSpPr>
          <p:cNvPr id="16" name="除算記号 15">
            <a:extLst>
              <a:ext uri="{FF2B5EF4-FFF2-40B4-BE49-F238E27FC236}">
                <a16:creationId xmlns:a16="http://schemas.microsoft.com/office/drawing/2014/main" id="{44723B3D-E13E-F499-BF27-C8536600A1BD}"/>
              </a:ext>
            </a:extLst>
          </p:cNvPr>
          <p:cNvSpPr/>
          <p:nvPr/>
        </p:nvSpPr>
        <p:spPr>
          <a:xfrm flipH="1">
            <a:off x="6726204" y="2052996"/>
            <a:ext cx="450076" cy="812124"/>
          </a:xfrm>
          <a:prstGeom prst="mathDivide">
            <a:avLst>
              <a:gd name="adj1" fmla="val 5221"/>
              <a:gd name="adj2" fmla="val 5880"/>
              <a:gd name="adj3" fmla="val 5051"/>
            </a:avLst>
          </a:prstGeom>
          <a:solidFill>
            <a:schemeClr val="tx1">
              <a:lumMod val="85000"/>
              <a:lumOff val="15000"/>
            </a:schemeClr>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sz="1600"/>
          </a:p>
        </p:txBody>
      </p:sp>
      <p:sp>
        <p:nvSpPr>
          <p:cNvPr id="17" name="矢印: 下 16">
            <a:extLst>
              <a:ext uri="{FF2B5EF4-FFF2-40B4-BE49-F238E27FC236}">
                <a16:creationId xmlns:a16="http://schemas.microsoft.com/office/drawing/2014/main" id="{F59102A9-AC23-7B63-DA0E-A453BEE7FDE8}"/>
              </a:ext>
            </a:extLst>
          </p:cNvPr>
          <p:cNvSpPr/>
          <p:nvPr/>
        </p:nvSpPr>
        <p:spPr>
          <a:xfrm>
            <a:off x="6825027" y="3788076"/>
            <a:ext cx="270718" cy="419956"/>
          </a:xfrm>
          <a:prstGeom prst="downArrow">
            <a:avLst/>
          </a:prstGeom>
          <a:solidFill>
            <a:schemeClr val="tx1">
              <a:lumMod val="85000"/>
              <a:lumOff val="1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コンテンツ プレースホルダー 2">
            <a:extLst>
              <a:ext uri="{FF2B5EF4-FFF2-40B4-BE49-F238E27FC236}">
                <a16:creationId xmlns:a16="http://schemas.microsoft.com/office/drawing/2014/main" id="{08EF0051-C800-691C-EEA8-A8CA2C713E54}"/>
              </a:ext>
            </a:extLst>
          </p:cNvPr>
          <p:cNvSpPr txBox="1">
            <a:spLocks/>
          </p:cNvSpPr>
          <p:nvPr/>
        </p:nvSpPr>
        <p:spPr>
          <a:xfrm>
            <a:off x="7847954" y="1204332"/>
            <a:ext cx="1961146" cy="1151160"/>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600"/>
              <a:t>反復毒性試験等の毒性試験において動物で有害影響が</a:t>
            </a:r>
            <a:br>
              <a:rPr lang="en-US" altLang="ja-JP" sz="1600"/>
            </a:br>
            <a:r>
              <a:rPr lang="ja-JP" altLang="en-US" sz="1600"/>
              <a:t>認められなかった量</a:t>
            </a:r>
            <a:endParaRPr lang="en-US" altLang="ja-JP" sz="1600"/>
          </a:p>
        </p:txBody>
      </p:sp>
      <p:sp>
        <p:nvSpPr>
          <p:cNvPr id="19" name="コンテンツ プレースホルダー 2">
            <a:extLst>
              <a:ext uri="{FF2B5EF4-FFF2-40B4-BE49-F238E27FC236}">
                <a16:creationId xmlns:a16="http://schemas.microsoft.com/office/drawing/2014/main" id="{A917683B-B81F-0D8A-5924-0597371CB2D8}"/>
              </a:ext>
            </a:extLst>
          </p:cNvPr>
          <p:cNvSpPr txBox="1">
            <a:spLocks/>
          </p:cNvSpPr>
          <p:nvPr/>
        </p:nvSpPr>
        <p:spPr>
          <a:xfrm>
            <a:off x="7893674" y="2714811"/>
            <a:ext cx="1961146" cy="1151160"/>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endParaRPr lang="en-US" altLang="ja-JP" sz="1600"/>
          </a:p>
        </p:txBody>
      </p:sp>
      <p:sp>
        <p:nvSpPr>
          <p:cNvPr id="20" name="コンテンツ プレースホルダー 2">
            <a:extLst>
              <a:ext uri="{FF2B5EF4-FFF2-40B4-BE49-F238E27FC236}">
                <a16:creationId xmlns:a16="http://schemas.microsoft.com/office/drawing/2014/main" id="{FC7A27BB-55FE-4126-6591-33A915BDEEE8}"/>
              </a:ext>
            </a:extLst>
          </p:cNvPr>
          <p:cNvSpPr txBox="1">
            <a:spLocks/>
          </p:cNvSpPr>
          <p:nvPr/>
        </p:nvSpPr>
        <p:spPr>
          <a:xfrm>
            <a:off x="7847954" y="2625528"/>
            <a:ext cx="1910389" cy="1013975"/>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92075" indent="0">
              <a:buFont typeface="Arial" panose="020B0604020202020204" pitchFamily="34" charset="0"/>
              <a:buNone/>
            </a:pPr>
            <a:r>
              <a:rPr lang="ja-JP" altLang="en-US" sz="1600"/>
              <a:t>動物とヒトの差の安全性を確保するための係数</a:t>
            </a:r>
            <a:endParaRPr lang="en-US" altLang="ja-JP" sz="1600"/>
          </a:p>
        </p:txBody>
      </p:sp>
      <p:sp>
        <p:nvSpPr>
          <p:cNvPr id="23" name="テキスト ボックス 22">
            <a:extLst>
              <a:ext uri="{FF2B5EF4-FFF2-40B4-BE49-F238E27FC236}">
                <a16:creationId xmlns:a16="http://schemas.microsoft.com/office/drawing/2014/main" id="{0BF91BEA-B7DE-5F7D-D223-ACA56886D3B6}"/>
              </a:ext>
            </a:extLst>
          </p:cNvPr>
          <p:cNvSpPr txBox="1"/>
          <p:nvPr/>
        </p:nvSpPr>
        <p:spPr>
          <a:xfrm>
            <a:off x="7971853" y="3776439"/>
            <a:ext cx="3010913" cy="306467"/>
          </a:xfrm>
          <a:prstGeom prst="roundRect">
            <a:avLst/>
          </a:prstGeom>
          <a:solidFill>
            <a:schemeClr val="bg1">
              <a:lumMod val="95000"/>
            </a:schemeClr>
          </a:solidFill>
        </p:spPr>
        <p:txBody>
          <a:bodyPr wrap="square">
            <a:spAutoFit/>
          </a:bodyPr>
          <a:lstStyle/>
          <a:p>
            <a:pPr marL="92075" marR="0" lvl="0" indent="0"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一般的に種差と個体差を合わせて</a:t>
            </a:r>
            <a:r>
              <a:rPr kumimoji="1" lang="en-US" altLang="ja-JP" sz="1200" b="0" i="0" u="none" strike="noStrike" kern="1200" cap="none" spc="0" normalizeH="0" baseline="0" noProof="0">
                <a:ln>
                  <a:noFill/>
                </a:ln>
                <a:solidFill>
                  <a:prstClr val="black"/>
                </a:solidFill>
                <a:effectLst/>
                <a:uLnTx/>
                <a:uFillTx/>
                <a:latin typeface="BIZ UDPゴシック"/>
                <a:ea typeface="BIZ UDPゴシック"/>
                <a:cs typeface="+mn-cs"/>
              </a:rPr>
              <a:t>100</a:t>
            </a:r>
            <a:endParaRPr kumimoji="1" lang="en-US" altLang="ja-JP" sz="11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24" name="矢印: 上下 23">
            <a:extLst>
              <a:ext uri="{FF2B5EF4-FFF2-40B4-BE49-F238E27FC236}">
                <a16:creationId xmlns:a16="http://schemas.microsoft.com/office/drawing/2014/main" id="{5FD8F913-1A5A-BDC0-5A9D-BA87EA96D1C3}"/>
              </a:ext>
            </a:extLst>
          </p:cNvPr>
          <p:cNvSpPr/>
          <p:nvPr/>
        </p:nvSpPr>
        <p:spPr>
          <a:xfrm>
            <a:off x="10682566" y="1923295"/>
            <a:ext cx="171450" cy="352776"/>
          </a:xfrm>
          <a:prstGeom prst="up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矢印: 上下 24">
            <a:extLst>
              <a:ext uri="{FF2B5EF4-FFF2-40B4-BE49-F238E27FC236}">
                <a16:creationId xmlns:a16="http://schemas.microsoft.com/office/drawing/2014/main" id="{ECDBF1C6-30AD-99B6-0B72-C4B5C9689FDC}"/>
              </a:ext>
            </a:extLst>
          </p:cNvPr>
          <p:cNvSpPr/>
          <p:nvPr/>
        </p:nvSpPr>
        <p:spPr>
          <a:xfrm rot="5400000">
            <a:off x="10652274" y="2592439"/>
            <a:ext cx="171450" cy="352776"/>
          </a:xfrm>
          <a:prstGeom prst="upDownArrow">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C5E4DF42-4FA5-B141-20D9-EDCA1EAFB708}"/>
              </a:ext>
            </a:extLst>
          </p:cNvPr>
          <p:cNvSpPr txBox="1"/>
          <p:nvPr/>
        </p:nvSpPr>
        <p:spPr>
          <a:xfrm>
            <a:off x="10737999" y="1878873"/>
            <a:ext cx="792241" cy="276999"/>
          </a:xfrm>
          <a:prstGeom prst="rect">
            <a:avLst/>
          </a:prstGeom>
          <a:noFill/>
        </p:spPr>
        <p:txBody>
          <a:bodyPr wrap="square">
            <a:spAutoFit/>
          </a:bodyPr>
          <a:lstStyle/>
          <a:p>
            <a:pPr marL="9207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種</a:t>
            </a:r>
            <a:r>
              <a:rPr kumimoji="1" lang="ja-JP" altLang="en-US" sz="1050" b="0" i="0" u="none" strike="noStrike" kern="1200" cap="none" spc="0" normalizeH="0" baseline="0" noProof="0">
                <a:ln>
                  <a:noFill/>
                </a:ln>
                <a:solidFill>
                  <a:prstClr val="black"/>
                </a:solidFill>
                <a:effectLst/>
                <a:uLnTx/>
                <a:uFillTx/>
                <a:latin typeface="BIZ UDPゴシック"/>
                <a:ea typeface="BIZ UDPゴシック"/>
                <a:cs typeface="+mn-cs"/>
              </a:rPr>
              <a:t>の</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差</a:t>
            </a:r>
            <a:endParaRPr kumimoji="1" lang="en-US" altLang="ja-JP" sz="11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27" name="テキスト ボックス 26">
            <a:extLst>
              <a:ext uri="{FF2B5EF4-FFF2-40B4-BE49-F238E27FC236}">
                <a16:creationId xmlns:a16="http://schemas.microsoft.com/office/drawing/2014/main" id="{20E81F4F-CD48-032C-F208-C609432BF3C3}"/>
              </a:ext>
            </a:extLst>
          </p:cNvPr>
          <p:cNvSpPr txBox="1"/>
          <p:nvPr/>
        </p:nvSpPr>
        <p:spPr>
          <a:xfrm>
            <a:off x="10297718" y="2425898"/>
            <a:ext cx="1004267" cy="276999"/>
          </a:xfrm>
          <a:prstGeom prst="rect">
            <a:avLst/>
          </a:prstGeom>
          <a:noFill/>
        </p:spPr>
        <p:txBody>
          <a:bodyPr wrap="square">
            <a:spAutoFit/>
          </a:bodyPr>
          <a:lstStyle/>
          <a:p>
            <a:pPr marL="92075"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a:solidFill>
                  <a:prstClr val="black"/>
                </a:solidFill>
                <a:latin typeface="BIZ UDPゴシック"/>
                <a:ea typeface="BIZ UDPゴシック"/>
              </a:rPr>
              <a:t>個体</a:t>
            </a:r>
            <a:r>
              <a:rPr kumimoji="1" lang="ja-JP" altLang="en-US" sz="1050" b="0" i="0" u="none" strike="noStrike" kern="1200" cap="none" spc="0" normalizeH="0" baseline="0" noProof="0">
                <a:ln>
                  <a:noFill/>
                </a:ln>
                <a:solidFill>
                  <a:prstClr val="black"/>
                </a:solidFill>
                <a:effectLst/>
                <a:uLnTx/>
                <a:uFillTx/>
                <a:latin typeface="BIZ UDPゴシック"/>
                <a:ea typeface="BIZ UDPゴシック"/>
                <a:cs typeface="+mn-cs"/>
              </a:rPr>
              <a:t>の</a:t>
            </a:r>
            <a:r>
              <a:rPr kumimoji="1" lang="ja-JP" altLang="en-US" sz="1200" b="0" i="0" u="none" strike="noStrike" kern="1200" cap="none" spc="0" normalizeH="0" baseline="0" noProof="0">
                <a:ln>
                  <a:noFill/>
                </a:ln>
                <a:solidFill>
                  <a:prstClr val="black"/>
                </a:solidFill>
                <a:effectLst/>
                <a:uLnTx/>
                <a:uFillTx/>
                <a:latin typeface="BIZ UDPゴシック"/>
                <a:ea typeface="BIZ UDPゴシック"/>
                <a:cs typeface="+mn-cs"/>
              </a:rPr>
              <a:t>差</a:t>
            </a:r>
            <a:endParaRPr kumimoji="1" lang="en-US" altLang="ja-JP" sz="1100" b="0" i="0" u="none" strike="noStrike" kern="1200" cap="none" spc="0" normalizeH="0" baseline="0" noProof="0">
              <a:ln>
                <a:noFill/>
              </a:ln>
              <a:solidFill>
                <a:prstClr val="black"/>
              </a:solidFill>
              <a:effectLst/>
              <a:uLnTx/>
              <a:uFillTx/>
              <a:latin typeface="BIZ UDPゴシック"/>
              <a:ea typeface="BIZ UDPゴシック"/>
              <a:cs typeface="+mn-cs"/>
            </a:endParaRPr>
          </a:p>
        </p:txBody>
      </p:sp>
      <p:sp>
        <p:nvSpPr>
          <p:cNvPr id="12" name="正方形/長方形 11">
            <a:extLst>
              <a:ext uri="{FF2B5EF4-FFF2-40B4-BE49-F238E27FC236}">
                <a16:creationId xmlns:a16="http://schemas.microsoft.com/office/drawing/2014/main" id="{7332FF76-D7BB-34B0-D361-D80CAD9EF287}"/>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10" name="四角形: 角を丸くする 9">
            <a:extLst>
              <a:ext uri="{FF2B5EF4-FFF2-40B4-BE49-F238E27FC236}">
                <a16:creationId xmlns:a16="http://schemas.microsoft.com/office/drawing/2014/main" id="{600F83BD-DAC2-5C0A-03A3-A683D5D39D16}"/>
              </a:ext>
            </a:extLst>
          </p:cNvPr>
          <p:cNvSpPr/>
          <p:nvPr/>
        </p:nvSpPr>
        <p:spPr>
          <a:xfrm>
            <a:off x="314032" y="114968"/>
            <a:ext cx="2049439"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1400"/>
              <a:t>健康影響に基づく</a:t>
            </a:r>
            <a:br>
              <a:rPr kumimoji="1" lang="en-US" altLang="ja-JP" sz="1400"/>
            </a:br>
            <a:r>
              <a:rPr kumimoji="1" lang="ja-JP" altLang="en-US" sz="1400"/>
              <a:t>指標値（</a:t>
            </a:r>
            <a:r>
              <a:rPr kumimoji="1" lang="en-US" altLang="ja-JP" sz="1400"/>
              <a:t>HBGV</a:t>
            </a:r>
            <a:r>
              <a:rPr kumimoji="1" lang="ja-JP" altLang="en-US" sz="1400"/>
              <a:t>）</a:t>
            </a:r>
          </a:p>
        </p:txBody>
      </p:sp>
    </p:spTree>
    <p:extLst>
      <p:ext uri="{BB962C8B-B14F-4D97-AF65-F5344CB8AC3E}">
        <p14:creationId xmlns:p14="http://schemas.microsoft.com/office/powerpoint/2010/main" val="137834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93F837-7A9A-157C-4DF5-5E8004BE9802}"/>
              </a:ext>
            </a:extLst>
          </p:cNvPr>
          <p:cNvSpPr>
            <a:spLocks noGrp="1"/>
          </p:cNvSpPr>
          <p:nvPr>
            <p:ph type="title"/>
          </p:nvPr>
        </p:nvSpPr>
        <p:spPr>
          <a:xfrm>
            <a:off x="762000" y="88944"/>
            <a:ext cx="10948086" cy="568312"/>
          </a:xfrm>
        </p:spPr>
        <p:txBody>
          <a:bodyPr/>
          <a:lstStyle/>
          <a:p>
            <a:r>
              <a:rPr kumimoji="1" lang="ja-JP" altLang="en-US"/>
              <a:t>耐容一日摂取量（</a:t>
            </a:r>
            <a:r>
              <a:rPr kumimoji="1" lang="en-US" altLang="ja-JP"/>
              <a:t>TDI</a:t>
            </a:r>
            <a:r>
              <a:rPr kumimoji="1" lang="ja-JP" altLang="en-US"/>
              <a:t>：</a:t>
            </a:r>
            <a:r>
              <a:rPr kumimoji="1" lang="en-US" altLang="ja-JP" sz="2000"/>
              <a:t>Tolerable Daily Intake</a:t>
            </a:r>
            <a:r>
              <a:rPr kumimoji="1" lang="ja-JP" altLang="en-US"/>
              <a:t>）</a:t>
            </a:r>
          </a:p>
        </p:txBody>
      </p:sp>
      <p:sp>
        <p:nvSpPr>
          <p:cNvPr id="6" name="コンテンツ プレースホルダー 2">
            <a:extLst>
              <a:ext uri="{FF2B5EF4-FFF2-40B4-BE49-F238E27FC236}">
                <a16:creationId xmlns:a16="http://schemas.microsoft.com/office/drawing/2014/main" id="{5196757D-908B-A775-236B-59C9D79B2248}"/>
              </a:ext>
            </a:extLst>
          </p:cNvPr>
          <p:cNvSpPr>
            <a:spLocks noGrp="1"/>
          </p:cNvSpPr>
          <p:nvPr>
            <p:ph idx="1"/>
          </p:nvPr>
        </p:nvSpPr>
        <p:spPr>
          <a:xfrm>
            <a:off x="453082" y="947064"/>
            <a:ext cx="5525688" cy="5519052"/>
          </a:xfrm>
        </p:spPr>
        <p:txBody>
          <a:bodyPr>
            <a:noAutofit/>
          </a:bodyPr>
          <a:lstStyle/>
          <a:p>
            <a:pPr marL="90488" indent="0">
              <a:buNone/>
            </a:pPr>
            <a:r>
              <a:rPr lang="ja-JP" altLang="en-US" sz="1800"/>
              <a:t>ヒトが一生涯にわたって毎日摂取し続けても、</a:t>
            </a:r>
            <a:br>
              <a:rPr lang="en-US" altLang="ja-JP" sz="1800"/>
            </a:br>
            <a:r>
              <a:rPr lang="ja-JP" altLang="en-US" sz="1800"/>
              <a:t>健康への悪影響がないと考えられる</a:t>
            </a:r>
            <a:r>
              <a:rPr lang="en-US" altLang="ja-JP" sz="1800"/>
              <a:t>1</a:t>
            </a:r>
            <a:r>
              <a:rPr lang="ja-JP" altLang="en-US" sz="1800"/>
              <a:t>日当たりの</a:t>
            </a:r>
            <a:br>
              <a:rPr lang="en-US" altLang="ja-JP" sz="1800"/>
            </a:br>
            <a:r>
              <a:rPr lang="ja-JP" altLang="en-US" sz="1800"/>
              <a:t>物質の摂取量のこと</a:t>
            </a:r>
            <a:br>
              <a:rPr lang="en-US" altLang="ja-JP" sz="1800"/>
            </a:br>
            <a:br>
              <a:rPr kumimoji="1" lang="zh-TW" altLang="en-US" sz="1050"/>
            </a:br>
            <a:r>
              <a:rPr kumimoji="1" lang="ja-JP" altLang="en-US" sz="1800"/>
              <a:t>意図的に使用されていないにもかかわらず</a:t>
            </a:r>
            <a:br>
              <a:rPr kumimoji="1" lang="en-US" altLang="ja-JP" sz="1800"/>
            </a:br>
            <a:r>
              <a:rPr kumimoji="1" lang="ja-JP" altLang="en-US" sz="1800"/>
              <a:t>食品中に存在する物質（重金属、かび毒等）に</a:t>
            </a:r>
            <a:br>
              <a:rPr kumimoji="1" lang="en-US" altLang="ja-JP" sz="1800"/>
            </a:br>
            <a:r>
              <a:rPr kumimoji="1" lang="ja-JP" altLang="en-US" sz="1800"/>
              <a:t>ついてのハザード特性として評価される</a:t>
            </a:r>
            <a:endParaRPr kumimoji="1" lang="en-US" altLang="ja-JP" sz="1600"/>
          </a:p>
          <a:p>
            <a:pPr marL="90488" indent="0">
              <a:buNone/>
            </a:pPr>
            <a:endParaRPr kumimoji="1" lang="ja-JP" altLang="en-US" sz="100"/>
          </a:p>
          <a:p>
            <a:pPr marL="90488" indent="0">
              <a:buNone/>
            </a:pPr>
            <a:r>
              <a:rPr lang="ja-JP" altLang="en-US" sz="1400"/>
              <a:t>体重 </a:t>
            </a:r>
            <a:r>
              <a:rPr lang="en-US" altLang="ja-JP" sz="1400"/>
              <a:t>1kg</a:t>
            </a:r>
            <a:r>
              <a:rPr lang="ja-JP" altLang="en-US" sz="1400"/>
              <a:t>当たりの量で示される（</a:t>
            </a:r>
            <a:r>
              <a:rPr lang="en-US" altLang="ja-JP" sz="1400"/>
              <a:t>mg/kg</a:t>
            </a:r>
            <a:r>
              <a:rPr lang="ja-JP" altLang="en-US" sz="1400"/>
              <a:t>体重</a:t>
            </a:r>
            <a:r>
              <a:rPr lang="en-US" altLang="ja-JP" sz="1400"/>
              <a:t>/</a:t>
            </a:r>
            <a:r>
              <a:rPr lang="ja-JP" altLang="en-US" sz="1400"/>
              <a:t>日）</a:t>
            </a:r>
            <a:br>
              <a:rPr lang="en-US" altLang="ja-JP" sz="1400"/>
            </a:br>
            <a:br>
              <a:rPr kumimoji="1" lang="en-US" altLang="ja-JP" sz="1400"/>
            </a:br>
            <a:br>
              <a:rPr kumimoji="1" lang="en-US" altLang="ja-JP" sz="700"/>
            </a:br>
            <a:endParaRPr kumimoji="1" lang="ja-JP" altLang="en-US" sz="1400"/>
          </a:p>
        </p:txBody>
      </p:sp>
      <p:sp>
        <p:nvSpPr>
          <p:cNvPr id="8" name="四角形: 角を丸くする 7">
            <a:extLst>
              <a:ext uri="{FF2B5EF4-FFF2-40B4-BE49-F238E27FC236}">
                <a16:creationId xmlns:a16="http://schemas.microsoft.com/office/drawing/2014/main" id="{4240C6AC-0972-8A93-A4D1-1D4EA28473CA}"/>
              </a:ext>
            </a:extLst>
          </p:cNvPr>
          <p:cNvSpPr/>
          <p:nvPr/>
        </p:nvSpPr>
        <p:spPr>
          <a:xfrm>
            <a:off x="5895260" y="1763467"/>
            <a:ext cx="2190540" cy="2023874"/>
          </a:xfrm>
          <a:prstGeom prst="roundRect">
            <a:avLst/>
          </a:prstGeom>
          <a:solidFill>
            <a:srgbClr val="81B8D1"/>
          </a:solidFill>
          <a:ln>
            <a:noFill/>
          </a:ln>
        </p:spPr>
        <p:style>
          <a:lnRef idx="2">
            <a:schemeClr val="accent1">
              <a:shade val="15000"/>
            </a:schemeClr>
          </a:lnRef>
          <a:fillRef idx="1">
            <a:schemeClr val="accent1"/>
          </a:fillRef>
          <a:effectRef idx="0">
            <a:schemeClr val="accent1"/>
          </a:effectRef>
          <a:fontRef idx="minor">
            <a:schemeClr val="lt1"/>
          </a:fontRef>
        </p:style>
        <p:txBody>
          <a:bodyPr wrap="none" rtlCol="0" anchor="ctr"/>
          <a:lstStyle/>
          <a:p>
            <a:pPr algn="ctr"/>
            <a:r>
              <a:rPr kumimoji="1" lang="en-US" altLang="ja-JP" sz="2400"/>
              <a:t>TDI</a:t>
            </a:r>
          </a:p>
          <a:p>
            <a:pPr algn="ctr"/>
            <a:endParaRPr lang="en-US" altLang="ja-JP" sz="800"/>
          </a:p>
          <a:p>
            <a:pPr algn="ctr"/>
            <a:r>
              <a:rPr lang="ja-JP" altLang="en-US" b="1" u="sng"/>
              <a:t>耐容</a:t>
            </a:r>
            <a:r>
              <a:rPr lang="ja-JP" altLang="en-US"/>
              <a:t>一日摂取量</a:t>
            </a:r>
            <a:endParaRPr lang="en-US" altLang="ja-JP"/>
          </a:p>
          <a:p>
            <a:pPr algn="ctr"/>
            <a:endParaRPr kumimoji="1" lang="en-US" altLang="ja-JP"/>
          </a:p>
          <a:p>
            <a:pPr algn="ctr"/>
            <a:r>
              <a:rPr kumimoji="1" lang="ja-JP" altLang="en-US" sz="1600"/>
              <a:t>（単位） ｍｇ</a:t>
            </a:r>
            <a:r>
              <a:rPr kumimoji="1" lang="en-US" altLang="ja-JP" sz="1600"/>
              <a:t>/kg/</a:t>
            </a:r>
            <a:r>
              <a:rPr kumimoji="1" lang="ja-JP" altLang="en-US" sz="1600"/>
              <a:t>日</a:t>
            </a:r>
          </a:p>
        </p:txBody>
      </p:sp>
      <p:sp>
        <p:nvSpPr>
          <p:cNvPr id="9" name="コンテンツ プレースホルダー 2">
            <a:extLst>
              <a:ext uri="{FF2B5EF4-FFF2-40B4-BE49-F238E27FC236}">
                <a16:creationId xmlns:a16="http://schemas.microsoft.com/office/drawing/2014/main" id="{BBD5EF6B-40F2-C2A4-72D0-E30C0E0E50A8}"/>
              </a:ext>
            </a:extLst>
          </p:cNvPr>
          <p:cNvSpPr txBox="1">
            <a:spLocks/>
          </p:cNvSpPr>
          <p:nvPr/>
        </p:nvSpPr>
        <p:spPr>
          <a:xfrm>
            <a:off x="8170623" y="1845864"/>
            <a:ext cx="3539463" cy="1941478"/>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sz="1800"/>
              <a:t>長期的な摂取の影響を考える</a:t>
            </a:r>
            <a:br>
              <a:rPr lang="en-US" altLang="ja-JP" sz="1800"/>
            </a:br>
            <a:r>
              <a:rPr lang="ja-JP" altLang="en-US" sz="1800"/>
              <a:t>際の指標</a:t>
            </a:r>
            <a:endParaRPr lang="en-US" altLang="ja-JP" sz="1800"/>
          </a:p>
          <a:p>
            <a:r>
              <a:rPr lang="ja-JP" altLang="en-US" sz="1800" b="1" u="sng"/>
              <a:t>意図せず</a:t>
            </a:r>
            <a:r>
              <a:rPr lang="ja-JP" altLang="en-US" sz="1800"/>
              <a:t>食品に含まれる</a:t>
            </a:r>
            <a:br>
              <a:rPr lang="en-US" altLang="ja-JP" sz="1800"/>
            </a:br>
            <a:r>
              <a:rPr lang="ja-JP" altLang="en-US" sz="1800"/>
              <a:t>物質等に設定する</a:t>
            </a:r>
            <a:br>
              <a:rPr lang="en-US" altLang="ja-JP" sz="1800"/>
            </a:br>
            <a:r>
              <a:rPr lang="ja-JP" altLang="en-US" sz="1400"/>
              <a:t>（重金属、かび毒）</a:t>
            </a:r>
            <a:endParaRPr lang="en-US" altLang="ja-JP" sz="1400"/>
          </a:p>
        </p:txBody>
      </p:sp>
      <p:sp>
        <p:nvSpPr>
          <p:cNvPr id="14" name="四角形: 角を丸くする 13">
            <a:extLst>
              <a:ext uri="{FF2B5EF4-FFF2-40B4-BE49-F238E27FC236}">
                <a16:creationId xmlns:a16="http://schemas.microsoft.com/office/drawing/2014/main" id="{5A3DC3CE-CD12-87A3-4F8D-953E6F5F719E}"/>
              </a:ext>
            </a:extLst>
          </p:cNvPr>
          <p:cNvSpPr/>
          <p:nvPr/>
        </p:nvSpPr>
        <p:spPr>
          <a:xfrm>
            <a:off x="8309545" y="3832867"/>
            <a:ext cx="3230415" cy="1077219"/>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コンテンツ プレースホルダー 2">
            <a:extLst>
              <a:ext uri="{FF2B5EF4-FFF2-40B4-BE49-F238E27FC236}">
                <a16:creationId xmlns:a16="http://schemas.microsoft.com/office/drawing/2014/main" id="{CD90F157-3FD7-FBC5-07EF-71C1323BAE7B}"/>
              </a:ext>
            </a:extLst>
          </p:cNvPr>
          <p:cNvSpPr txBox="1">
            <a:spLocks/>
          </p:cNvSpPr>
          <p:nvPr/>
        </p:nvSpPr>
        <p:spPr>
          <a:xfrm>
            <a:off x="8579028" y="3919869"/>
            <a:ext cx="2960932" cy="926364"/>
          </a:xfrm>
          <a:prstGeom prst="rect">
            <a:avLst/>
          </a:prstGeom>
        </p:spPr>
        <p:txBody>
          <a:bodyPr vert="horz" lIns="91440" tIns="45720" rIns="91440" bIns="45720" rtlCol="0">
            <a:noAutofit/>
          </a:bodyPr>
          <a:lstStyle>
            <a:lvl1pPr marL="228600" indent="-228600" algn="l" defTabSz="914400" rtl="0" eaLnBrk="1" latinLnBrk="0" hangingPunct="1">
              <a:lnSpc>
                <a:spcPct val="125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a:t>意図的に食品に使用する物質等は</a:t>
            </a:r>
            <a:br>
              <a:rPr lang="en-US" altLang="ja-JP" sz="1400"/>
            </a:br>
            <a:r>
              <a:rPr lang="ja-JP" altLang="en-US" sz="1200"/>
              <a:t>（食品添加物、農薬（残留農薬））</a:t>
            </a:r>
            <a:br>
              <a:rPr lang="en-US" altLang="ja-JP" sz="1100"/>
            </a:br>
            <a:r>
              <a:rPr lang="en-US" altLang="ja-JP" sz="1400" u="sng"/>
              <a:t>A</a:t>
            </a:r>
            <a:r>
              <a:rPr lang="en-US" altLang="ja-JP" sz="1400"/>
              <a:t>DI</a:t>
            </a:r>
            <a:r>
              <a:rPr lang="ja-JP" altLang="en-US" sz="1200"/>
              <a:t>（許容一日摂取量）</a:t>
            </a:r>
            <a:r>
              <a:rPr lang="ja-JP" altLang="en-US" sz="1400"/>
              <a:t>を評価する</a:t>
            </a:r>
            <a:endParaRPr lang="en-US" altLang="ja-JP" sz="1100"/>
          </a:p>
        </p:txBody>
      </p:sp>
      <p:sp>
        <p:nvSpPr>
          <p:cNvPr id="18" name="テキスト ボックス 17">
            <a:extLst>
              <a:ext uri="{FF2B5EF4-FFF2-40B4-BE49-F238E27FC236}">
                <a16:creationId xmlns:a16="http://schemas.microsoft.com/office/drawing/2014/main" id="{D452752D-57C9-340D-F073-1CDBB0284B2A}"/>
              </a:ext>
            </a:extLst>
          </p:cNvPr>
          <p:cNvSpPr txBox="1"/>
          <p:nvPr/>
        </p:nvSpPr>
        <p:spPr>
          <a:xfrm>
            <a:off x="5629261" y="3948673"/>
            <a:ext cx="2710764" cy="1123384"/>
          </a:xfrm>
          <a:prstGeom prst="rect">
            <a:avLst/>
          </a:prstGeom>
          <a:noFill/>
        </p:spPr>
        <p:txBody>
          <a:bodyPr wrap="square">
            <a:spAutoFit/>
          </a:bodyPr>
          <a:lstStyle/>
          <a:p>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一週間当たりの摂取量は</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耐容週間摂取量（</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T</a:t>
            </a:r>
            <a:r>
              <a:rPr kumimoji="1" lang="en-US" altLang="ja-JP" sz="1400" b="0" i="0" u="sng" strike="noStrike" kern="1200" cap="none" spc="0" normalizeH="0" baseline="0" noProof="0">
                <a:ln>
                  <a:noFill/>
                </a:ln>
                <a:solidFill>
                  <a:prstClr val="black"/>
                </a:solidFill>
                <a:effectLst/>
                <a:uLnTx/>
                <a:uFillTx/>
                <a:latin typeface="BIZ UDPゴシック"/>
                <a:ea typeface="BIZ UDPゴシック"/>
                <a:cs typeface="+mn-cs"/>
              </a:rPr>
              <a:t>W</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I</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a:t>
            </a:r>
            <a:endPar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endParaRPr>
          </a:p>
          <a:p>
            <a:r>
              <a:rPr kumimoji="1" lang="ja-JP" altLang="en-US" sz="900" b="0" i="0" u="none" strike="noStrike" kern="1200" cap="none" spc="0" normalizeH="0" baseline="0" noProof="0">
                <a:ln>
                  <a:noFill/>
                </a:ln>
                <a:solidFill>
                  <a:prstClr val="black"/>
                </a:solidFill>
                <a:effectLst/>
                <a:uLnTx/>
                <a:uFillTx/>
                <a:latin typeface="BIZ UDPゴシック"/>
                <a:ea typeface="BIZ UDPゴシック"/>
                <a:cs typeface="+mn-cs"/>
              </a:rPr>
              <a:t>　　</a:t>
            </a:r>
            <a:endParaRPr kumimoji="1" lang="en-US" altLang="ja-JP" sz="700" b="0" i="0" u="none" strike="noStrike" kern="1200" cap="none" spc="0" normalizeH="0" baseline="0" noProof="0">
              <a:ln>
                <a:noFill/>
              </a:ln>
              <a:solidFill>
                <a:prstClr val="black"/>
              </a:solidFill>
              <a:effectLst/>
              <a:uLnTx/>
              <a:uFillTx/>
              <a:latin typeface="BIZ UDPゴシック"/>
              <a:ea typeface="BIZ UDPゴシック"/>
              <a:cs typeface="+mn-cs"/>
            </a:endParaRPr>
          </a:p>
          <a:p>
            <a:r>
              <a:rPr lang="ja-JP" altLang="en-US" sz="1400">
                <a:solidFill>
                  <a:prstClr val="black"/>
                </a:solidFill>
                <a:latin typeface="BIZ UDPゴシック"/>
                <a:ea typeface="BIZ UDPゴシック"/>
              </a:rPr>
              <a:t>　　</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一か月当たりの摂取量は</a:t>
            </a:r>
            <a:b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b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　　　耐容月間摂取量（</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T</a:t>
            </a:r>
            <a:r>
              <a:rPr kumimoji="1" lang="en-US" altLang="ja-JP" sz="1400" b="0" i="0" u="sng" strike="noStrike" kern="1200" cap="none" spc="0" normalizeH="0" baseline="0" noProof="0">
                <a:ln>
                  <a:noFill/>
                </a:ln>
                <a:solidFill>
                  <a:prstClr val="black"/>
                </a:solidFill>
                <a:effectLst/>
                <a:uLnTx/>
                <a:uFillTx/>
                <a:latin typeface="BIZ UDPゴシック"/>
                <a:ea typeface="BIZ UDPゴシック"/>
                <a:cs typeface="+mn-cs"/>
              </a:rPr>
              <a:t>M</a:t>
            </a:r>
            <a:r>
              <a:rPr kumimoji="1" lang="en-US" altLang="ja-JP" sz="1400" b="0" i="0" u="none" strike="noStrike" kern="1200" cap="none" spc="0" normalizeH="0" baseline="0" noProof="0">
                <a:ln>
                  <a:noFill/>
                </a:ln>
                <a:solidFill>
                  <a:prstClr val="black"/>
                </a:solidFill>
                <a:effectLst/>
                <a:uLnTx/>
                <a:uFillTx/>
                <a:latin typeface="BIZ UDPゴシック"/>
                <a:ea typeface="BIZ UDPゴシック"/>
                <a:cs typeface="+mn-cs"/>
              </a:rPr>
              <a:t>I</a:t>
            </a:r>
            <a:r>
              <a:rPr kumimoji="1" lang="ja-JP" altLang="en-US" sz="1400" b="0" i="0" u="none" strike="noStrike" kern="1200" cap="none" spc="0" normalizeH="0" baseline="0" noProof="0">
                <a:ln>
                  <a:noFill/>
                </a:ln>
                <a:solidFill>
                  <a:prstClr val="black"/>
                </a:solidFill>
                <a:effectLst/>
                <a:uLnTx/>
                <a:uFillTx/>
                <a:latin typeface="BIZ UDPゴシック"/>
                <a:ea typeface="BIZ UDPゴシック"/>
                <a:cs typeface="+mn-cs"/>
              </a:rPr>
              <a:t>）</a:t>
            </a:r>
            <a:endParaRPr lang="ja-JP" altLang="en-US"/>
          </a:p>
        </p:txBody>
      </p:sp>
      <p:sp>
        <p:nvSpPr>
          <p:cNvPr id="3" name="正方形/長方形 2">
            <a:extLst>
              <a:ext uri="{FF2B5EF4-FFF2-40B4-BE49-F238E27FC236}">
                <a16:creationId xmlns:a16="http://schemas.microsoft.com/office/drawing/2014/main" id="{1F918D9B-A843-4F71-DDA2-177EB2D6249B}"/>
              </a:ext>
            </a:extLst>
          </p:cNvPr>
          <p:cNvSpPr/>
          <p:nvPr/>
        </p:nvSpPr>
        <p:spPr>
          <a:xfrm>
            <a:off x="11871959" y="1845864"/>
            <a:ext cx="330090" cy="863780"/>
          </a:xfrm>
          <a:prstGeom prst="rect">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050"/>
              <a:t>リスク評価</a:t>
            </a:r>
          </a:p>
        </p:txBody>
      </p:sp>
      <p:sp>
        <p:nvSpPr>
          <p:cNvPr id="7" name="四角形: 角を丸くする 6">
            <a:extLst>
              <a:ext uri="{FF2B5EF4-FFF2-40B4-BE49-F238E27FC236}">
                <a16:creationId xmlns:a16="http://schemas.microsoft.com/office/drawing/2014/main" id="{1C25F5FB-E667-724D-8869-6206AC2E2DA8}"/>
              </a:ext>
            </a:extLst>
          </p:cNvPr>
          <p:cNvSpPr/>
          <p:nvPr/>
        </p:nvSpPr>
        <p:spPr>
          <a:xfrm>
            <a:off x="560218" y="114968"/>
            <a:ext cx="2049439" cy="516264"/>
          </a:xfrm>
          <a:prstGeom prst="roundRect">
            <a:avLst>
              <a:gd name="adj" fmla="val 26641"/>
            </a:avLst>
          </a:prstGeom>
          <a:solidFill>
            <a:srgbClr val="003E82"/>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ctr"/>
          <a:lstStyle/>
          <a:p>
            <a:pPr algn="ctr"/>
            <a:r>
              <a:rPr kumimoji="1" lang="ja-JP" altLang="en-US" sz="1400"/>
              <a:t>健康影響に基づく</a:t>
            </a:r>
            <a:br>
              <a:rPr kumimoji="1" lang="en-US" altLang="ja-JP" sz="1400"/>
            </a:br>
            <a:r>
              <a:rPr kumimoji="1" lang="ja-JP" altLang="en-US" sz="1400"/>
              <a:t>指標値（</a:t>
            </a:r>
            <a:r>
              <a:rPr kumimoji="1" lang="en-US" altLang="ja-JP" sz="1400"/>
              <a:t>HBGV</a:t>
            </a:r>
            <a:r>
              <a:rPr kumimoji="1" lang="ja-JP" altLang="en-US" sz="1400"/>
              <a:t>）</a:t>
            </a:r>
          </a:p>
        </p:txBody>
      </p:sp>
    </p:spTree>
    <p:extLst>
      <p:ext uri="{BB962C8B-B14F-4D97-AF65-F5344CB8AC3E}">
        <p14:creationId xmlns:p14="http://schemas.microsoft.com/office/powerpoint/2010/main" val="31203823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ユーザー定義 2">
      <a:majorFont>
        <a:latin typeface="BIZ UDPゴシック"/>
        <a:ea typeface="BIZ UDPゴシック"/>
        <a:cs typeface=""/>
      </a:majorFont>
      <a:minorFont>
        <a:latin typeface="BIZ UDPゴシック"/>
        <a:ea typeface="BIZ UDP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3f59e19-d015-4bed-846d-c6df16a7c254">
      <Terms xmlns="http://schemas.microsoft.com/office/infopath/2007/PartnerControls"/>
    </lcf76f155ced4ddcb4097134ff3c332f>
    <TaxCatchAll xmlns="1da8a86e-78ad-4d1b-aa23-ba4c7618729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6B370F8F6F3F34E88FA9FA1FE3206FB" ma:contentTypeVersion="12" ma:contentTypeDescription="新しいドキュメントを作成します。" ma:contentTypeScope="" ma:versionID="3d46894e9a5abef9b13c405f7feed278">
  <xsd:schema xmlns:xsd="http://www.w3.org/2001/XMLSchema" xmlns:xs="http://www.w3.org/2001/XMLSchema" xmlns:p="http://schemas.microsoft.com/office/2006/metadata/properties" xmlns:ns2="13f59e19-d015-4bed-846d-c6df16a7c254" xmlns:ns3="1da8a86e-78ad-4d1b-aa23-ba4c7618729f" targetNamespace="http://schemas.microsoft.com/office/2006/metadata/properties" ma:root="true" ma:fieldsID="41a6817748d507f6f6b78a763c0ba14a" ns2:_="" ns3:_="">
    <xsd:import namespace="13f59e19-d015-4bed-846d-c6df16a7c254"/>
    <xsd:import namespace="1da8a86e-78ad-4d1b-aa23-ba4c7618729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f59e19-d015-4bed-846d-c6df16a7c2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da8a86e-78ad-4d1b-aa23-ba4c7618729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4f4ef43-21c3-44fa-89cd-eec7d9d12c75}" ma:internalName="TaxCatchAll" ma:showField="CatchAllData" ma:web="1da8a86e-78ad-4d1b-aa23-ba4c7618729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35E273-F9CD-40E0-97E1-3B8A942DE4CA}">
  <ds:schemaRefs>
    <ds:schemaRef ds:uri="http://schemas.microsoft.com/office/2006/metadata/properties"/>
    <ds:schemaRef ds:uri="http://schemas.microsoft.com/office/infopath/2007/PartnerControls"/>
    <ds:schemaRef ds:uri="13f59e19-d015-4bed-846d-c6df16a7c254"/>
    <ds:schemaRef ds:uri="1da8a86e-78ad-4d1b-aa23-ba4c7618729f"/>
  </ds:schemaRefs>
</ds:datastoreItem>
</file>

<file path=customXml/itemProps2.xml><?xml version="1.0" encoding="utf-8"?>
<ds:datastoreItem xmlns:ds="http://schemas.openxmlformats.org/officeDocument/2006/customXml" ds:itemID="{CA9D4E82-EB63-408D-A673-1322A8A417B8}">
  <ds:schemaRefs>
    <ds:schemaRef ds:uri="http://schemas.microsoft.com/sharepoint/v3/contenttype/forms"/>
  </ds:schemaRefs>
</ds:datastoreItem>
</file>

<file path=customXml/itemProps3.xml><?xml version="1.0" encoding="utf-8"?>
<ds:datastoreItem xmlns:ds="http://schemas.openxmlformats.org/officeDocument/2006/customXml" ds:itemID="{C9948619-512E-4633-8705-BD84AC7C94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3f59e19-d015-4bed-846d-c6df16a7c254"/>
    <ds:schemaRef ds:uri="1da8a86e-78ad-4d1b-aa23-ba4c761872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4699</Words>
  <Application>Microsoft Office PowerPoint</Application>
  <PresentationFormat>ワイド画面</PresentationFormat>
  <Paragraphs>517</Paragraphs>
  <Slides>25</Slides>
  <Notes>6</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25</vt:i4>
      </vt:variant>
    </vt:vector>
  </HeadingPairs>
  <TitlesOfParts>
    <vt:vector size="29" baseType="lpstr">
      <vt:lpstr>BIZ UDPゴシック</vt:lpstr>
      <vt:lpstr>游ゴシック</vt:lpstr>
      <vt:lpstr>Arial</vt:lpstr>
      <vt:lpstr>Office テーマ</vt:lpstr>
      <vt:lpstr>食品安全関係素材集</vt:lpstr>
      <vt:lpstr>2.リスク評価</vt:lpstr>
      <vt:lpstr>リスク評価</vt:lpstr>
      <vt:lpstr>リスク評価の基本ステップ（詳細）</vt:lpstr>
      <vt:lpstr>定量的リスク評価 と 定性的リスク評価</vt:lpstr>
      <vt:lpstr>健康影響に基づく指標値（HBGV：Health-Based Guidance Value）</vt:lpstr>
      <vt:lpstr>許容一日摂取量（ADI：Acceptable Daily Intake）</vt:lpstr>
      <vt:lpstr>許容一日摂取量（ADI：Acceptable Daily Intake）</vt:lpstr>
      <vt:lpstr>耐容一日摂取量（TDI：Tolerable Daily Intake）</vt:lpstr>
      <vt:lpstr>急性参照用量（ARfD：Acute Reference Dose）</vt:lpstr>
      <vt:lpstr>許容上限摂取量（UL：Upper Level of Intake, Tolerable Upper Level of Intake）</vt:lpstr>
      <vt:lpstr>POD （Point of Departure）</vt:lpstr>
      <vt:lpstr>用量反応評価</vt:lpstr>
      <vt:lpstr>無毒性量（NOAEL：No-Observed-Adverse-Effect Level）</vt:lpstr>
      <vt:lpstr>最小毒性量（LOAEL：Lowest-Observed-Adverse-Effect Level）</vt:lpstr>
      <vt:lpstr>ベンチマークドーズ法</vt:lpstr>
      <vt:lpstr>閾値（いき値、しきい値）　／TTC（毒性学的懸念の閾値）</vt:lpstr>
      <vt:lpstr>安全係数 （SF:Safety Factoｒ） 不確実係数 （UF:Uncertainty Factor）</vt:lpstr>
      <vt:lpstr>有害影響</vt:lpstr>
      <vt:lpstr>ばく露マージン（ばく露幅、MOE：Margin of Exposure）</vt:lpstr>
      <vt:lpstr>疾病負荷</vt:lpstr>
      <vt:lpstr>カテゴリーアプローチ／リードアクロス</vt:lpstr>
      <vt:lpstr>（定量的）構造活性相関　（Q）SAR（キューサー）</vt:lpstr>
      <vt:lpstr>PowerPoint プレゼンテーション</vt:lpstr>
      <vt:lpstr>有害（性）転帰経路（AOP：Adverse Outcome Pathway）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2024-11-22T07:29:59Z</dcterms:created>
  <dcterms:modified xsi:type="dcterms:W3CDTF">2024-11-29T01:45:21Z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0x01010046B370F8F6F3F34E88FA9FA1FE3206FB</vt:lpwstr>
  </property>
</Properties>
</file>