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handoutMasterIdLst>
    <p:handoutMasterId r:id="rId19"/>
  </p:handoutMasterIdLst>
  <p:sldIdLst>
    <p:sldId id="614" r:id="rId5"/>
    <p:sldId id="603" r:id="rId6"/>
    <p:sldId id="468" r:id="rId7"/>
    <p:sldId id="616" r:id="rId8"/>
    <p:sldId id="619" r:id="rId9"/>
    <p:sldId id="617" r:id="rId10"/>
    <p:sldId id="601" r:id="rId11"/>
    <p:sldId id="549" r:id="rId12"/>
    <p:sldId id="550" r:id="rId13"/>
    <p:sldId id="615" r:id="rId14"/>
    <p:sldId id="553" r:id="rId15"/>
    <p:sldId id="609" r:id="rId16"/>
    <p:sldId id="561" r:id="rId17"/>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リスク評価（疫学）" id="{18E6F85A-D5B6-4980-82DC-8D7F623EB5F7}">
          <p14:sldIdLst>
            <p14:sldId id="614"/>
            <p14:sldId id="603"/>
            <p14:sldId id="468"/>
            <p14:sldId id="616"/>
            <p14:sldId id="619"/>
            <p14:sldId id="617"/>
            <p14:sldId id="601"/>
            <p14:sldId id="549"/>
            <p14:sldId id="550"/>
            <p14:sldId id="615"/>
            <p14:sldId id="553"/>
            <p14:sldId id="609"/>
            <p14:sldId id="56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96"/>
    <a:srgbClr val="F2BA3C"/>
    <a:srgbClr val="59A2C3"/>
    <a:srgbClr val="E6E6E6"/>
    <a:srgbClr val="CDCDCD"/>
    <a:srgbClr val="81B8D1"/>
    <a:srgbClr val="ECECEC"/>
    <a:srgbClr val="CADDE6"/>
    <a:srgbClr val="C9C9C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AA1C42-28C7-4C82-B3D0-79E65BC70143}" v="5" dt="2024-11-29T01:43:43.01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6" y="84"/>
      </p:cViewPr>
      <p:guideLst/>
    </p:cSldViewPr>
  </p:slideViewPr>
  <p:notesTextViewPr>
    <p:cViewPr>
      <p:scale>
        <a:sx n="1" d="1"/>
        <a:sy n="1" d="1"/>
      </p:scale>
      <p:origin x="0" y="0"/>
    </p:cViewPr>
  </p:notesTextViewPr>
  <p:notesViewPr>
    <p:cSldViewPr snapToGrid="0">
      <p:cViewPr varScale="1">
        <p:scale>
          <a:sx n="77" d="100"/>
          <a:sy n="77" d="100"/>
        </p:scale>
        <p:origin x="400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17D2FE4-70AA-91F1-4B6B-F6F3B4F0498E}"/>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566C7E4-E9C8-D7E5-7F78-63627CC88586}"/>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B513716-D9D7-4FD4-9169-8B303DD03B57}" type="datetimeFigureOut">
              <a:rPr kumimoji="1" lang="ja-JP" altLang="en-US" smtClean="0"/>
              <a:t>2024/11/29</a:t>
            </a:fld>
            <a:endParaRPr kumimoji="1" lang="ja-JP" altLang="en-US"/>
          </a:p>
        </p:txBody>
      </p:sp>
      <p:sp>
        <p:nvSpPr>
          <p:cNvPr id="4" name="フッター プレースホルダー 3">
            <a:extLst>
              <a:ext uri="{FF2B5EF4-FFF2-40B4-BE49-F238E27FC236}">
                <a16:creationId xmlns:a16="http://schemas.microsoft.com/office/drawing/2014/main" id="{D0436534-39D4-344C-B2E9-97AEC326B8DA}"/>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BA83832-7F4B-29A5-05C0-E142E70AD2A8}"/>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4E06D37-D025-487B-8D3E-53AB97300654}" type="slidenum">
              <a:rPr kumimoji="1" lang="ja-JP" altLang="en-US" smtClean="0"/>
              <a:t>‹#›</a:t>
            </a:fld>
            <a:endParaRPr kumimoji="1" lang="ja-JP" altLang="en-US"/>
          </a:p>
        </p:txBody>
      </p:sp>
    </p:spTree>
    <p:extLst>
      <p:ext uri="{BB962C8B-B14F-4D97-AF65-F5344CB8AC3E}">
        <p14:creationId xmlns:p14="http://schemas.microsoft.com/office/powerpoint/2010/main" val="17226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D9CFF8-F6BC-441C-A9FB-BBA69742E08F}"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6DDBE2-80EF-431F-9E35-A190F941EC21}" type="slidenum">
              <a:rPr kumimoji="1" lang="ja-JP" altLang="en-US" smtClean="0"/>
              <a:t>‹#›</a:t>
            </a:fld>
            <a:endParaRPr kumimoji="1" lang="ja-JP" altLang="en-US"/>
          </a:p>
        </p:txBody>
      </p:sp>
    </p:spTree>
    <p:extLst>
      <p:ext uri="{BB962C8B-B14F-4D97-AF65-F5344CB8AC3E}">
        <p14:creationId xmlns:p14="http://schemas.microsoft.com/office/powerpoint/2010/main" val="3349343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7</a:t>
            </a:fld>
            <a:endParaRPr kumimoji="1" lang="ja-JP" altLang="en-US"/>
          </a:p>
        </p:txBody>
      </p:sp>
    </p:spTree>
    <p:extLst>
      <p:ext uri="{BB962C8B-B14F-4D97-AF65-F5344CB8AC3E}">
        <p14:creationId xmlns:p14="http://schemas.microsoft.com/office/powerpoint/2010/main" val="1486242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12</a:t>
            </a:fld>
            <a:endParaRPr kumimoji="1" lang="ja-JP" altLang="en-US"/>
          </a:p>
        </p:txBody>
      </p:sp>
    </p:spTree>
    <p:extLst>
      <p:ext uri="{BB962C8B-B14F-4D97-AF65-F5344CB8AC3E}">
        <p14:creationId xmlns:p14="http://schemas.microsoft.com/office/powerpoint/2010/main" val="3530333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A7E752C-1704-3EF7-E7CC-E19000CB319C}"/>
              </a:ext>
            </a:extLst>
          </p:cNvPr>
          <p:cNvSpPr/>
          <p:nvPr userDrawn="1"/>
        </p:nvSpPr>
        <p:spPr>
          <a:xfrm>
            <a:off x="0" y="-30851"/>
            <a:ext cx="12192000" cy="6888851"/>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1C13ED03-B060-1AFE-565B-EA3EFECF4448}"/>
              </a:ext>
            </a:extLst>
          </p:cNvPr>
          <p:cNvSpPr/>
          <p:nvPr userDrawn="1"/>
        </p:nvSpPr>
        <p:spPr>
          <a:xfrm>
            <a:off x="230659" y="164757"/>
            <a:ext cx="11730682" cy="6477831"/>
          </a:xfrm>
          <a:prstGeom prst="roundRect">
            <a:avLst>
              <a:gd name="adj" fmla="val 239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D0FEC4A-B2AB-B719-C615-873A2800F14C}"/>
              </a:ext>
            </a:extLst>
          </p:cNvPr>
          <p:cNvSpPr>
            <a:spLocks noGrp="1"/>
          </p:cNvSpPr>
          <p:nvPr>
            <p:ph type="ctrTitle"/>
          </p:nvPr>
        </p:nvSpPr>
        <p:spPr>
          <a:xfrm>
            <a:off x="1524000" y="2112069"/>
            <a:ext cx="9144000" cy="2387600"/>
          </a:xfrm>
        </p:spPr>
        <p:txBody>
          <a:bodyPr anchor="b"/>
          <a:lstStyle>
            <a:lvl1pPr algn="ctr">
              <a:defRPr sz="48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147B513-7753-367F-F819-27632BFBE5E7}"/>
              </a:ext>
            </a:extLst>
          </p:cNvPr>
          <p:cNvSpPr>
            <a:spLocks noGrp="1"/>
          </p:cNvSpPr>
          <p:nvPr>
            <p:ph type="subTitle" idx="1"/>
          </p:nvPr>
        </p:nvSpPr>
        <p:spPr>
          <a:xfrm>
            <a:off x="1524000" y="470408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7323B889-DF63-A096-150D-16DAFE22D30F}"/>
              </a:ext>
            </a:extLst>
          </p:cNvPr>
          <p:cNvSpPr>
            <a:spLocks noGrp="1"/>
          </p:cNvSpPr>
          <p:nvPr>
            <p:ph type="sldNum" sz="quarter" idx="12"/>
          </p:nvPr>
        </p:nvSpPr>
        <p:spPr/>
        <p:txBody>
          <a:bodyPr/>
          <a:lstStyle>
            <a:lvl1pPr>
              <a:defRPr>
                <a:solidFill>
                  <a:schemeClr val="bg1"/>
                </a:solidFill>
              </a:defRPr>
            </a:lvl1pPr>
          </a:lstStyle>
          <a:p>
            <a:fld id="{93CC4A1B-1B1A-419F-8873-E2E6AFDD2F63}" type="slidenum">
              <a:rPr lang="ja-JP" altLang="en-US" smtClean="0"/>
              <a:pPr/>
              <a:t>‹#›</a:t>
            </a:fld>
            <a:endParaRPr lang="ja-JP" altLang="en-US"/>
          </a:p>
        </p:txBody>
      </p:sp>
      <p:sp>
        <p:nvSpPr>
          <p:cNvPr id="14" name="正方形/長方形 13">
            <a:extLst>
              <a:ext uri="{FF2B5EF4-FFF2-40B4-BE49-F238E27FC236}">
                <a16:creationId xmlns:a16="http://schemas.microsoft.com/office/drawing/2014/main" id="{37810703-296C-44C9-DAE8-C6B43DEAB680}"/>
              </a:ext>
            </a:extLst>
          </p:cNvPr>
          <p:cNvSpPr/>
          <p:nvPr userDrawn="1"/>
        </p:nvSpPr>
        <p:spPr>
          <a:xfrm>
            <a:off x="1595120" y="4499669"/>
            <a:ext cx="9144000" cy="71120"/>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323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準（枠な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B0ACD-3570-7A69-40BE-D0ED1D6B7F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66D311-00DB-5E44-E45E-709D5B62218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B3858954-C63B-8629-49D5-352636030318}"/>
              </a:ext>
            </a:extLst>
          </p:cNvPr>
          <p:cNvSpPr>
            <a:spLocks noGrp="1"/>
          </p:cNvSpPr>
          <p:nvPr>
            <p:ph type="ftr" sz="quarter" idx="11"/>
          </p:nvPr>
        </p:nvSpPr>
        <p:spPr/>
        <p:txBody>
          <a:bodyPr/>
          <a:lstStyle/>
          <a:p>
            <a:r>
              <a:rPr lang="ja-JP" altLang="en-US"/>
              <a:t>食品安全委員会 食品安全関係素材集 </a:t>
            </a:r>
            <a:r>
              <a:rPr lang="en-US" altLang="ja-JP"/>
              <a:t>1.0</a:t>
            </a:r>
            <a:endParaRPr lang="ja-JP" altLang="en-US"/>
          </a:p>
        </p:txBody>
      </p:sp>
      <p:sp>
        <p:nvSpPr>
          <p:cNvPr id="6" name="スライド番号プレースホルダー 5">
            <a:extLst>
              <a:ext uri="{FF2B5EF4-FFF2-40B4-BE49-F238E27FC236}">
                <a16:creationId xmlns:a16="http://schemas.microsoft.com/office/drawing/2014/main" id="{B0D45CED-1A4C-2D90-0C13-365978CCDE6F}"/>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33231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76D7B0F-66F8-8B1F-9CBB-8A84D98EEB2F}"/>
              </a:ext>
            </a:extLst>
          </p:cNvPr>
          <p:cNvSpPr/>
          <p:nvPr userDrawn="1"/>
        </p:nvSpPr>
        <p:spPr>
          <a:xfrm>
            <a:off x="0" y="0"/>
            <a:ext cx="12192000" cy="65804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74" name="直線コネクタ 73">
            <a:extLst>
              <a:ext uri="{FF2B5EF4-FFF2-40B4-BE49-F238E27FC236}">
                <a16:creationId xmlns:a16="http://schemas.microsoft.com/office/drawing/2014/main" id="{2CC5BE40-2A44-7926-0F5C-DD32FA885B6A}"/>
              </a:ext>
            </a:extLst>
          </p:cNvPr>
          <p:cNvCxnSpPr>
            <a:cxnSpLocks/>
          </p:cNvCxnSpPr>
          <p:nvPr userDrawn="1"/>
        </p:nvCxnSpPr>
        <p:spPr>
          <a:xfrm>
            <a:off x="11840866" y="689596"/>
            <a:ext cx="351134"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1AA30417-3196-5F00-3311-B2BD6D20153C}"/>
              </a:ext>
            </a:extLst>
          </p:cNvPr>
          <p:cNvSpPr/>
          <p:nvPr userDrawn="1"/>
        </p:nvSpPr>
        <p:spPr>
          <a:xfrm>
            <a:off x="11868636" y="4857429"/>
            <a:ext cx="324000" cy="173943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706988C2-8012-9ECF-DD5F-355D27693E94}"/>
              </a:ext>
            </a:extLst>
          </p:cNvPr>
          <p:cNvSpPr/>
          <p:nvPr userDrawn="1"/>
        </p:nvSpPr>
        <p:spPr>
          <a:xfrm>
            <a:off x="11868636" y="2703415"/>
            <a:ext cx="324000" cy="1442927"/>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79CC56D-5DED-2797-AA27-F49C628DA7C0}"/>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3901352-F00C-C1D1-F04F-020F3A9D4A5E}"/>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34B0A7EB-D795-7909-00EF-9A81D724DD6B}"/>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C1B28DC2-7B17-C33E-ADC2-6261B561D7DF}"/>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7456F4A9-BEF3-25B8-3EDD-AD870E1FC077}"/>
              </a:ext>
            </a:extLst>
          </p:cNvPr>
          <p:cNvCxnSpPr/>
          <p:nvPr userDrawn="1"/>
        </p:nvCxnSpPr>
        <p:spPr>
          <a:xfrm>
            <a:off x="11870871" y="689596"/>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82" name="テキスト ボックス 81">
            <a:extLst>
              <a:ext uri="{FF2B5EF4-FFF2-40B4-BE49-F238E27FC236}">
                <a16:creationId xmlns:a16="http://schemas.microsoft.com/office/drawing/2014/main" id="{E022B21A-EEE3-1630-2CCE-4EE0C5E5B9B5}"/>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83" name="直線コネクタ 82">
            <a:extLst>
              <a:ext uri="{FF2B5EF4-FFF2-40B4-BE49-F238E27FC236}">
                <a16:creationId xmlns:a16="http://schemas.microsoft.com/office/drawing/2014/main" id="{5E77C726-5A90-41E8-1791-0C0DC9279405}"/>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84" name="テキスト ボックス 83">
            <a:extLst>
              <a:ext uri="{FF2B5EF4-FFF2-40B4-BE49-F238E27FC236}">
                <a16:creationId xmlns:a16="http://schemas.microsoft.com/office/drawing/2014/main" id="{E670CD31-9DCB-2E71-9BBC-CBD6CA631F2E}"/>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85" name="テキスト ボックス 84">
            <a:extLst>
              <a:ext uri="{FF2B5EF4-FFF2-40B4-BE49-F238E27FC236}">
                <a16:creationId xmlns:a16="http://schemas.microsoft.com/office/drawing/2014/main" id="{97700616-13F5-9724-EE9F-56E5D49854A9}"/>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86" name="テキスト ボックス 85">
            <a:extLst>
              <a:ext uri="{FF2B5EF4-FFF2-40B4-BE49-F238E27FC236}">
                <a16:creationId xmlns:a16="http://schemas.microsoft.com/office/drawing/2014/main" id="{BEE7BA60-D311-94DC-7B45-A35C5E73013C}"/>
              </a:ext>
            </a:extLst>
          </p:cNvPr>
          <p:cNvSpPr txBox="1"/>
          <p:nvPr userDrawn="1"/>
        </p:nvSpPr>
        <p:spPr>
          <a:xfrm>
            <a:off x="11891818" y="3295585"/>
            <a:ext cx="276999" cy="246221"/>
          </a:xfrm>
          <a:prstGeom prst="rect">
            <a:avLst/>
          </a:prstGeom>
          <a:noFill/>
        </p:spPr>
        <p:txBody>
          <a:bodyPr vert="eaVert" wrap="none" rtlCol="0">
            <a:spAutoFit/>
          </a:bodyPr>
          <a:lstStyle/>
          <a:p>
            <a:pPr algn="ctr"/>
            <a:r>
              <a:rPr kumimoji="1" lang="ja-JP" altLang="en-US" sz="600"/>
              <a:t>疫学</a:t>
            </a:r>
            <a:endParaRPr kumimoji="1" lang="en-US" altLang="ja-JP" sz="600"/>
          </a:p>
        </p:txBody>
      </p:sp>
      <p:sp>
        <p:nvSpPr>
          <p:cNvPr id="87" name="テキスト ボックス 86">
            <a:extLst>
              <a:ext uri="{FF2B5EF4-FFF2-40B4-BE49-F238E27FC236}">
                <a16:creationId xmlns:a16="http://schemas.microsoft.com/office/drawing/2014/main" id="{4F6CF358-0111-88F0-9B7A-AC5270F3EFC7}"/>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88" name="テキスト ボックス 87">
            <a:extLst>
              <a:ext uri="{FF2B5EF4-FFF2-40B4-BE49-F238E27FC236}">
                <a16:creationId xmlns:a16="http://schemas.microsoft.com/office/drawing/2014/main" id="{BBAC5A84-F159-D84A-E1D2-094BA2DD50E3}"/>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89" name="直線コネクタ 88">
            <a:extLst>
              <a:ext uri="{FF2B5EF4-FFF2-40B4-BE49-F238E27FC236}">
                <a16:creationId xmlns:a16="http://schemas.microsoft.com/office/drawing/2014/main" id="{0245B4DB-599D-B8E3-D509-CFB3F1B97623}"/>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BC686A0A-BA09-F097-EBBD-9B48A1647CCE}"/>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160B68B8-B7D7-1B57-AEB7-0D62142ADB89}"/>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2" name="テキスト ボックス 91">
            <a:extLst>
              <a:ext uri="{FF2B5EF4-FFF2-40B4-BE49-F238E27FC236}">
                <a16:creationId xmlns:a16="http://schemas.microsoft.com/office/drawing/2014/main" id="{16F67B75-42FB-B917-37DF-CDC5CCFA4707}"/>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93" name="テキスト ボックス 92">
            <a:extLst>
              <a:ext uri="{FF2B5EF4-FFF2-40B4-BE49-F238E27FC236}">
                <a16:creationId xmlns:a16="http://schemas.microsoft.com/office/drawing/2014/main" id="{1F5DBD65-3603-7F37-A324-D5FA9F07122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94" name="テキスト ボックス 93">
            <a:extLst>
              <a:ext uri="{FF2B5EF4-FFF2-40B4-BE49-F238E27FC236}">
                <a16:creationId xmlns:a16="http://schemas.microsoft.com/office/drawing/2014/main" id="{EC256548-61FC-5A1B-3E80-2A3396BB1B9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95" name="直線コネクタ 94">
            <a:extLst>
              <a:ext uri="{FF2B5EF4-FFF2-40B4-BE49-F238E27FC236}">
                <a16:creationId xmlns:a16="http://schemas.microsoft.com/office/drawing/2014/main" id="{AD6FA940-CFA8-E1D9-9D0F-4A41968D1894}"/>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6" name="テキスト ボックス 95">
            <a:extLst>
              <a:ext uri="{FF2B5EF4-FFF2-40B4-BE49-F238E27FC236}">
                <a16:creationId xmlns:a16="http://schemas.microsoft.com/office/drawing/2014/main" id="{BF88DE08-B1CF-A4DC-3C4B-2CCC4F5D62B7}"/>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
        <p:nvSpPr>
          <p:cNvPr id="8" name="正方形/長方形 7">
            <a:extLst>
              <a:ext uri="{FF2B5EF4-FFF2-40B4-BE49-F238E27FC236}">
                <a16:creationId xmlns:a16="http://schemas.microsoft.com/office/drawing/2014/main" id="{88625E64-534A-0E87-BF8B-43D7129D6C3D}"/>
              </a:ext>
            </a:extLst>
          </p:cNvPr>
          <p:cNvSpPr/>
          <p:nvPr userDrawn="1"/>
        </p:nvSpPr>
        <p:spPr>
          <a:xfrm>
            <a:off x="0" y="6549564"/>
            <a:ext cx="12192000" cy="6123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022890D-6D96-7CD3-1152-24BF6F5FD159}"/>
              </a:ext>
            </a:extLst>
          </p:cNvPr>
          <p:cNvSpPr>
            <a:spLocks noGrp="1"/>
          </p:cNvSpPr>
          <p:nvPr>
            <p:ph type="title"/>
          </p:nvPr>
        </p:nvSpPr>
        <p:spPr>
          <a:xfrm>
            <a:off x="831850" y="1709738"/>
            <a:ext cx="10515600" cy="2852737"/>
          </a:xfrm>
        </p:spPr>
        <p:txBody>
          <a:bodyPr anchor="b"/>
          <a:lstStyle>
            <a:lvl1pPr>
              <a:defRPr sz="48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37E9B0-5C40-B48C-B70B-E4BA50FCC1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9DB61A8-5D3D-7C58-3FE6-2F43DA532C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115D63-BB19-23C9-CE6B-FC5BC740920B}"/>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616910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447BA70-29A6-A548-B3F3-C42E14F80CDD}"/>
              </a:ext>
            </a:extLst>
          </p:cNvPr>
          <p:cNvSpPr>
            <a:spLocks noGrp="1"/>
          </p:cNvSpPr>
          <p:nvPr>
            <p:ph type="title"/>
          </p:nvPr>
        </p:nvSpPr>
        <p:spPr>
          <a:xfrm>
            <a:off x="481914" y="88944"/>
            <a:ext cx="11228172" cy="568312"/>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4A2623B4-38AA-24DE-C66D-BF7C71E21BAE}"/>
              </a:ext>
            </a:extLst>
          </p:cNvPr>
          <p:cNvSpPr>
            <a:spLocks noGrp="1"/>
          </p:cNvSpPr>
          <p:nvPr>
            <p:ph type="body" idx="1"/>
          </p:nvPr>
        </p:nvSpPr>
        <p:spPr>
          <a:xfrm>
            <a:off x="453081" y="947064"/>
            <a:ext cx="11228173" cy="551905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a:extLst>
              <a:ext uri="{FF2B5EF4-FFF2-40B4-BE49-F238E27FC236}">
                <a16:creationId xmlns:a16="http://schemas.microsoft.com/office/drawing/2014/main" id="{30245ADD-3F5D-DDDF-8B4B-A0B79636EB92}"/>
              </a:ext>
            </a:extLst>
          </p:cNvPr>
          <p:cNvSpPr>
            <a:spLocks noGrp="1"/>
          </p:cNvSpPr>
          <p:nvPr>
            <p:ph type="ftr" sz="quarter" idx="3"/>
          </p:nvPr>
        </p:nvSpPr>
        <p:spPr>
          <a:xfrm>
            <a:off x="4555671" y="6653893"/>
            <a:ext cx="4114800" cy="173718"/>
          </a:xfrm>
          <a:prstGeom prst="rect">
            <a:avLst/>
          </a:prstGeom>
        </p:spPr>
        <p:txBody>
          <a:bodyPr vert="horz" lIns="91440" tIns="45720" rIns="91440" bIns="45720" rtlCol="0" anchor="ctr"/>
          <a:lstStyle>
            <a:lvl1pPr algn="l">
              <a:defRPr sz="1050">
                <a:solidFill>
                  <a:schemeClr val="tx1">
                    <a:lumMod val="95000"/>
                    <a:lumOff val="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457A4336-3601-73B2-B618-ABDBACA90D89}"/>
              </a:ext>
            </a:extLst>
          </p:cNvPr>
          <p:cNvSpPr>
            <a:spLocks noGrp="1"/>
          </p:cNvSpPr>
          <p:nvPr>
            <p:ph type="sldNum" sz="quarter" idx="4"/>
          </p:nvPr>
        </p:nvSpPr>
        <p:spPr>
          <a:xfrm>
            <a:off x="9448800" y="6642588"/>
            <a:ext cx="2743200" cy="215412"/>
          </a:xfrm>
          <a:prstGeom prst="rect">
            <a:avLst/>
          </a:prstGeom>
        </p:spPr>
        <p:txBody>
          <a:bodyPr vert="horz" lIns="91440" tIns="45720" rIns="91440" bIns="45720" rtlCol="0" anchor="ctr"/>
          <a:lstStyle>
            <a:lvl1pPr algn="r">
              <a:defRPr sz="1050">
                <a:solidFill>
                  <a:schemeClr val="tx1">
                    <a:lumMod val="95000"/>
                    <a:lumOff val="5000"/>
                  </a:schemeClr>
                </a:solidFill>
              </a:defRPr>
            </a:lvl1pPr>
          </a:lstStyle>
          <a:p>
            <a:fld id="{93CC4A1B-1B1A-419F-8873-E2E6AFDD2F63}" type="slidenum">
              <a:rPr lang="ja-JP" altLang="en-US" smtClean="0"/>
              <a:pPr/>
              <a:t>‹#›</a:t>
            </a:fld>
            <a:endParaRPr lang="ja-JP" altLang="en-US"/>
          </a:p>
        </p:txBody>
      </p:sp>
      <p:cxnSp>
        <p:nvCxnSpPr>
          <p:cNvPr id="26" name="直線コネクタ 25">
            <a:extLst>
              <a:ext uri="{FF2B5EF4-FFF2-40B4-BE49-F238E27FC236}">
                <a16:creationId xmlns:a16="http://schemas.microsoft.com/office/drawing/2014/main" id="{C21D1B83-0BC9-7EA9-7DDB-2AD7C1AE1627}"/>
              </a:ext>
            </a:extLst>
          </p:cNvPr>
          <p:cNvCxnSpPr>
            <a:cxnSpLocks/>
          </p:cNvCxnSpPr>
          <p:nvPr userDrawn="1"/>
        </p:nvCxnSpPr>
        <p:spPr>
          <a:xfrm>
            <a:off x="-4885" y="6642588"/>
            <a:ext cx="1219200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28" name="テキスト ボックス 27">
            <a:extLst>
              <a:ext uri="{FF2B5EF4-FFF2-40B4-BE49-F238E27FC236}">
                <a16:creationId xmlns:a16="http://schemas.microsoft.com/office/drawing/2014/main" id="{46DC2567-1A62-63D4-7E25-7CA889562A81}"/>
              </a:ext>
            </a:extLst>
          </p:cNvPr>
          <p:cNvSpPr txBox="1"/>
          <p:nvPr userDrawn="1"/>
        </p:nvSpPr>
        <p:spPr>
          <a:xfrm>
            <a:off x="0" y="6611794"/>
            <a:ext cx="2820003"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t>食品安全委員会 食品安全関係素材集 （</a:t>
            </a:r>
            <a:r>
              <a:rPr lang="en-US" altLang="ja-JP" sz="1050" dirty="0"/>
              <a:t>1. 1</a:t>
            </a:r>
            <a:r>
              <a:rPr lang="ja-JP" altLang="en-US" sz="1050" dirty="0"/>
              <a:t>）</a:t>
            </a:r>
          </a:p>
        </p:txBody>
      </p:sp>
      <p:sp>
        <p:nvSpPr>
          <p:cNvPr id="29" name="正方形/長方形 28">
            <a:extLst>
              <a:ext uri="{FF2B5EF4-FFF2-40B4-BE49-F238E27FC236}">
                <a16:creationId xmlns:a16="http://schemas.microsoft.com/office/drawing/2014/main" id="{4DB49CD5-8AB3-109D-E353-D8476D14F23C}"/>
              </a:ext>
            </a:extLst>
          </p:cNvPr>
          <p:cNvSpPr/>
          <p:nvPr userDrawn="1"/>
        </p:nvSpPr>
        <p:spPr>
          <a:xfrm>
            <a:off x="0" y="6611794"/>
            <a:ext cx="12187115" cy="45719"/>
          </a:xfrm>
          <a:prstGeom prst="rect">
            <a:avLst/>
          </a:prstGeom>
          <a:solidFill>
            <a:srgbClr val="004696"/>
          </a:solidFill>
          <a:ln>
            <a:solidFill>
              <a:srgbClr val="0046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88B45B40-3B56-4575-9346-D5728D0F63E3}"/>
              </a:ext>
            </a:extLst>
          </p:cNvPr>
          <p:cNvSpPr/>
          <p:nvPr userDrawn="1"/>
        </p:nvSpPr>
        <p:spPr>
          <a:xfrm>
            <a:off x="549075" y="666202"/>
            <a:ext cx="11079195" cy="54723"/>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11D2752-35D5-23C9-26B3-DF1B511D2DBC}"/>
              </a:ext>
            </a:extLst>
          </p:cNvPr>
          <p:cNvSpPr/>
          <p:nvPr userDrawn="1"/>
        </p:nvSpPr>
        <p:spPr>
          <a:xfrm>
            <a:off x="11868636" y="4857429"/>
            <a:ext cx="324000" cy="17394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8E7851D-7D72-59CA-5F1F-E9145FC00D54}"/>
              </a:ext>
            </a:extLst>
          </p:cNvPr>
          <p:cNvSpPr/>
          <p:nvPr userDrawn="1"/>
        </p:nvSpPr>
        <p:spPr>
          <a:xfrm>
            <a:off x="11868636" y="2703415"/>
            <a:ext cx="324000" cy="14429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8B7FD0B0-C7F5-AC4C-2112-D25AE98C2875}"/>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E53AE2B7-FB61-D058-7789-C03AB961D94F}"/>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EBF93527-088F-A153-BF18-F0A7B5324EE9}"/>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1" name="直線コネクタ 10">
            <a:extLst>
              <a:ext uri="{FF2B5EF4-FFF2-40B4-BE49-F238E27FC236}">
                <a16:creationId xmlns:a16="http://schemas.microsoft.com/office/drawing/2014/main" id="{9ABA01A5-5D02-E710-6370-2ED72CC861B0}"/>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843102D-FD8E-310E-50B4-3CD50D75BC37}"/>
              </a:ext>
            </a:extLst>
          </p:cNvPr>
          <p:cNvCxnSpPr>
            <a:cxnSpLocks/>
          </p:cNvCxnSpPr>
          <p:nvPr userDrawn="1"/>
        </p:nvCxnSpPr>
        <p:spPr>
          <a:xfrm>
            <a:off x="11761470" y="666202"/>
            <a:ext cx="43053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0B3A4541-F2CF-129A-49F2-C6D608438EE6}"/>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27" name="直線コネクタ 26">
            <a:extLst>
              <a:ext uri="{FF2B5EF4-FFF2-40B4-BE49-F238E27FC236}">
                <a16:creationId xmlns:a16="http://schemas.microsoft.com/office/drawing/2014/main" id="{E7103726-FB62-25A3-78C0-7F89DEE1770B}"/>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78051020-3124-9AF1-51FC-461EE5996C02}"/>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32" name="テキスト ボックス 31">
            <a:extLst>
              <a:ext uri="{FF2B5EF4-FFF2-40B4-BE49-F238E27FC236}">
                <a16:creationId xmlns:a16="http://schemas.microsoft.com/office/drawing/2014/main" id="{B7AD76C1-5EEE-70AE-2A3D-2070EC2801B7}"/>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33" name="テキスト ボックス 32">
            <a:extLst>
              <a:ext uri="{FF2B5EF4-FFF2-40B4-BE49-F238E27FC236}">
                <a16:creationId xmlns:a16="http://schemas.microsoft.com/office/drawing/2014/main" id="{A91AB6C8-61E5-8463-9D36-01C3E3A67FC6}"/>
              </a:ext>
            </a:extLst>
          </p:cNvPr>
          <p:cNvSpPr txBox="1"/>
          <p:nvPr userDrawn="1"/>
        </p:nvSpPr>
        <p:spPr>
          <a:xfrm>
            <a:off x="11876429" y="3282761"/>
            <a:ext cx="292388" cy="271869"/>
          </a:xfrm>
          <a:prstGeom prst="rect">
            <a:avLst/>
          </a:prstGeom>
          <a:noFill/>
        </p:spPr>
        <p:txBody>
          <a:bodyPr vert="eaVert" wrap="none" rtlCol="0">
            <a:spAutoFit/>
          </a:bodyPr>
          <a:lstStyle/>
          <a:p>
            <a:pPr algn="ctr"/>
            <a:r>
              <a:rPr kumimoji="1" lang="ja-JP" altLang="en-US" sz="700"/>
              <a:t>疫学</a:t>
            </a:r>
            <a:endParaRPr kumimoji="1" lang="en-US" altLang="ja-JP" sz="700"/>
          </a:p>
        </p:txBody>
      </p:sp>
      <p:sp>
        <p:nvSpPr>
          <p:cNvPr id="34" name="テキスト ボックス 33">
            <a:extLst>
              <a:ext uri="{FF2B5EF4-FFF2-40B4-BE49-F238E27FC236}">
                <a16:creationId xmlns:a16="http://schemas.microsoft.com/office/drawing/2014/main" id="{69A011A9-BCF5-05FC-7019-3C0696824170}"/>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36" name="テキスト ボックス 35">
            <a:extLst>
              <a:ext uri="{FF2B5EF4-FFF2-40B4-BE49-F238E27FC236}">
                <a16:creationId xmlns:a16="http://schemas.microsoft.com/office/drawing/2014/main" id="{21BB28B1-CA99-842D-C71D-FFF6BAECD8C8}"/>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37" name="直線コネクタ 36">
            <a:extLst>
              <a:ext uri="{FF2B5EF4-FFF2-40B4-BE49-F238E27FC236}">
                <a16:creationId xmlns:a16="http://schemas.microsoft.com/office/drawing/2014/main" id="{9E1D0D74-7D8A-B393-BD66-399DC49D63F4}"/>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BCAA25C7-CFFD-95E5-7D1F-6C59A51A21CF}"/>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93B64BB8-CD52-CFA3-7AF0-04A1D1B49207}"/>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0" name="テキスト ボックス 39">
            <a:extLst>
              <a:ext uri="{FF2B5EF4-FFF2-40B4-BE49-F238E27FC236}">
                <a16:creationId xmlns:a16="http://schemas.microsoft.com/office/drawing/2014/main" id="{83CEFCEC-3C3A-ED01-2B9E-9893F664F444}"/>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41" name="テキスト ボックス 40">
            <a:extLst>
              <a:ext uri="{FF2B5EF4-FFF2-40B4-BE49-F238E27FC236}">
                <a16:creationId xmlns:a16="http://schemas.microsoft.com/office/drawing/2014/main" id="{FB20EE40-34F3-9815-41C0-6C9919A0AF6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42" name="テキスト ボックス 41">
            <a:extLst>
              <a:ext uri="{FF2B5EF4-FFF2-40B4-BE49-F238E27FC236}">
                <a16:creationId xmlns:a16="http://schemas.microsoft.com/office/drawing/2014/main" id="{95A58374-9097-D2B2-AAF2-9424A54E7C4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43" name="直線コネクタ 42">
            <a:extLst>
              <a:ext uri="{FF2B5EF4-FFF2-40B4-BE49-F238E27FC236}">
                <a16:creationId xmlns:a16="http://schemas.microsoft.com/office/drawing/2014/main" id="{4B21A35E-8F87-C16E-A57B-D9BAE7F10692}"/>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4" name="テキスト ボックス 43">
            <a:extLst>
              <a:ext uri="{FF2B5EF4-FFF2-40B4-BE49-F238E27FC236}">
                <a16:creationId xmlns:a16="http://schemas.microsoft.com/office/drawing/2014/main" id="{261572EE-B86A-1429-3400-31CEA8460BCE}"/>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Tree>
    <p:extLst>
      <p:ext uri="{BB962C8B-B14F-4D97-AF65-F5344CB8AC3E}">
        <p14:creationId xmlns:p14="http://schemas.microsoft.com/office/powerpoint/2010/main" val="101330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ED0471-DE48-CE7F-B0AC-B040DE4007E7}"/>
              </a:ext>
            </a:extLst>
          </p:cNvPr>
          <p:cNvSpPr>
            <a:spLocks noGrp="1"/>
          </p:cNvSpPr>
          <p:nvPr>
            <p:ph type="ctrTitle"/>
          </p:nvPr>
        </p:nvSpPr>
        <p:spPr>
          <a:xfrm>
            <a:off x="1524000" y="3065962"/>
            <a:ext cx="9144000" cy="1524181"/>
          </a:xfrm>
        </p:spPr>
        <p:txBody>
          <a:bodyPr anchor="ctr"/>
          <a:lstStyle/>
          <a:p>
            <a:r>
              <a:rPr lang="ja-JP" altLang="en-US" sz="4800"/>
              <a:t>食品安全関係素材集</a:t>
            </a:r>
            <a:endParaRPr kumimoji="1" lang="ja-JP" altLang="en-US" sz="4800"/>
          </a:p>
        </p:txBody>
      </p:sp>
      <p:sp>
        <p:nvSpPr>
          <p:cNvPr id="3" name="字幕 2">
            <a:extLst>
              <a:ext uri="{FF2B5EF4-FFF2-40B4-BE49-F238E27FC236}">
                <a16:creationId xmlns:a16="http://schemas.microsoft.com/office/drawing/2014/main" id="{9989E548-A1CE-A400-322C-3C802909335D}"/>
              </a:ext>
            </a:extLst>
          </p:cNvPr>
          <p:cNvSpPr>
            <a:spLocks noGrp="1"/>
          </p:cNvSpPr>
          <p:nvPr>
            <p:ph type="subTitle" idx="1"/>
          </p:nvPr>
        </p:nvSpPr>
        <p:spPr>
          <a:xfrm>
            <a:off x="5237301" y="4922854"/>
            <a:ext cx="3842903" cy="762091"/>
          </a:xfrm>
        </p:spPr>
        <p:txBody>
          <a:bodyPr>
            <a:normAutofit/>
          </a:bodyPr>
          <a:lstStyle/>
          <a:p>
            <a:r>
              <a:rPr lang="ja-JP" altLang="en-US" sz="2800">
                <a:solidFill>
                  <a:srgbClr val="242424"/>
                </a:solidFill>
              </a:rPr>
              <a:t>食品安全委員会事務局</a:t>
            </a:r>
            <a:endParaRPr lang="en-US" altLang="ja-JP" sz="2800">
              <a:solidFill>
                <a:srgbClr val="242424"/>
              </a:solidFill>
            </a:endParaRPr>
          </a:p>
        </p:txBody>
      </p:sp>
      <p:pic>
        <p:nvPicPr>
          <p:cNvPr id="6" name="図 5">
            <a:extLst>
              <a:ext uri="{FF2B5EF4-FFF2-40B4-BE49-F238E27FC236}">
                <a16:creationId xmlns:a16="http://schemas.microsoft.com/office/drawing/2014/main" id="{7E4811D9-E750-DDDC-53C8-D812B39C5915}"/>
              </a:ext>
            </a:extLst>
          </p:cNvPr>
          <p:cNvPicPr>
            <a:picLocks noChangeAspect="1"/>
          </p:cNvPicPr>
          <p:nvPr/>
        </p:nvPicPr>
        <p:blipFill>
          <a:blip r:embed="rId2"/>
          <a:stretch>
            <a:fillRect/>
          </a:stretch>
        </p:blipFill>
        <p:spPr>
          <a:xfrm>
            <a:off x="3033063" y="4879550"/>
            <a:ext cx="2204239" cy="805395"/>
          </a:xfrm>
          <a:prstGeom prst="rect">
            <a:avLst/>
          </a:prstGeom>
        </p:spPr>
      </p:pic>
      <p:sp>
        <p:nvSpPr>
          <p:cNvPr id="4" name="テキスト ボックス 7">
            <a:extLst>
              <a:ext uri="{FF2B5EF4-FFF2-40B4-BE49-F238E27FC236}">
                <a16:creationId xmlns:a16="http://schemas.microsoft.com/office/drawing/2014/main" id="{832953AE-85BF-C5A4-0B59-F216603D98B8}"/>
              </a:ext>
            </a:extLst>
          </p:cNvPr>
          <p:cNvSpPr txBox="1"/>
          <p:nvPr/>
        </p:nvSpPr>
        <p:spPr>
          <a:xfrm>
            <a:off x="4426533" y="6214397"/>
            <a:ext cx="3973603" cy="303096"/>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25000"/>
              </a:lnSpc>
              <a:spcBef>
                <a:spcPts val="1000"/>
              </a:spcBef>
              <a:defRPr/>
            </a:pPr>
            <a:r>
              <a:rPr kumimoji="1" lang="en-US" altLang="ja-JP" sz="1200" b="0" i="0" u="none" strike="noStrike" kern="1200" cap="none" spc="0" normalizeH="0" baseline="0" noProof="0" dirty="0">
                <a:ln>
                  <a:noFill/>
                </a:ln>
                <a:solidFill>
                  <a:srgbClr val="242424"/>
                </a:solidFill>
                <a:effectLst/>
                <a:uLnTx/>
                <a:uFillTx/>
                <a:latin typeface="BIZ UDPゴシック"/>
                <a:ea typeface="BIZ UDPゴシック"/>
                <a:cs typeface="+mn-cs"/>
              </a:rPr>
              <a:t>Ver</a:t>
            </a:r>
            <a:r>
              <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rPr>
              <a:t> </a:t>
            </a:r>
            <a:r>
              <a:rPr lang="ja-JP" altLang="en-US" sz="1200">
                <a:solidFill>
                  <a:srgbClr val="242424"/>
                </a:solidFill>
                <a:latin typeface="BIZ UDPゴシック"/>
                <a:ea typeface="BIZ UDPゴシック"/>
              </a:rPr>
              <a:t>1.1　20</a:t>
            </a:r>
            <a:r>
              <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rPr>
              <a:t>２４．</a:t>
            </a:r>
            <a:r>
              <a:rPr lang="ja-JP" altLang="en-US" sz="1200">
                <a:solidFill>
                  <a:srgbClr val="242424"/>
                </a:solidFill>
                <a:latin typeface="BIZ UDPゴシック"/>
                <a:ea typeface="BIZ UDPゴシック"/>
              </a:rPr>
              <a:t>５発行　2024.11改訂</a:t>
            </a:r>
            <a:endPar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2321051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46491-D5E6-10F0-5FDA-F26D525BA898}"/>
              </a:ext>
            </a:extLst>
          </p:cNvPr>
          <p:cNvSpPr>
            <a:spLocks noGrp="1"/>
          </p:cNvSpPr>
          <p:nvPr>
            <p:ph type="title"/>
          </p:nvPr>
        </p:nvSpPr>
        <p:spPr/>
        <p:txBody>
          <a:bodyPr/>
          <a:lstStyle/>
          <a:p>
            <a:r>
              <a:rPr lang="ja-JP" altLang="en-US"/>
              <a:t>交絡</a:t>
            </a:r>
            <a:endParaRPr kumimoji="1" lang="ja-JP" altLang="en-US"/>
          </a:p>
        </p:txBody>
      </p:sp>
      <p:sp>
        <p:nvSpPr>
          <p:cNvPr id="3" name="コンテンツ プレースホルダー 2">
            <a:extLst>
              <a:ext uri="{FF2B5EF4-FFF2-40B4-BE49-F238E27FC236}">
                <a16:creationId xmlns:a16="http://schemas.microsoft.com/office/drawing/2014/main" id="{DB47D047-2C87-FF51-CC1D-0D61E961BE7E}"/>
              </a:ext>
            </a:extLst>
          </p:cNvPr>
          <p:cNvSpPr>
            <a:spLocks noGrp="1"/>
          </p:cNvSpPr>
          <p:nvPr>
            <p:ph idx="1"/>
          </p:nvPr>
        </p:nvSpPr>
        <p:spPr>
          <a:xfrm>
            <a:off x="453081" y="947064"/>
            <a:ext cx="5084119" cy="5519052"/>
          </a:xfrm>
        </p:spPr>
        <p:txBody>
          <a:bodyPr>
            <a:noAutofit/>
          </a:bodyPr>
          <a:lstStyle/>
          <a:p>
            <a:pPr marL="92075" indent="0">
              <a:buNone/>
            </a:pPr>
            <a:r>
              <a:rPr kumimoji="1" lang="ja-JP" altLang="en-US" sz="1800"/>
              <a:t>検討している要因が、アウトカムに影響を与える別</a:t>
            </a:r>
            <a:r>
              <a:rPr lang="ja-JP" altLang="en-US" sz="1800"/>
              <a:t>の要因と密接に関連していることにより、検討している要因とアウトカムの真の関連とは異なった関連が観察される現象のこと</a:t>
            </a:r>
            <a:endParaRPr lang="en-US" altLang="ja-JP" sz="1800"/>
          </a:p>
          <a:p>
            <a:pPr marL="92075" indent="0">
              <a:buNone/>
            </a:pPr>
            <a:endParaRPr lang="en-US" altLang="ja-JP" sz="300"/>
          </a:p>
          <a:p>
            <a:pPr marL="263525" indent="-171450">
              <a:buNone/>
            </a:pPr>
            <a:r>
              <a:rPr kumimoji="1" lang="ja-JP" altLang="en-US" sz="1600"/>
              <a:t>交絡要因、交絡因子</a:t>
            </a:r>
            <a:r>
              <a:rPr kumimoji="1" lang="ja-JP" altLang="en-US" sz="1200"/>
              <a:t>（</a:t>
            </a:r>
            <a:r>
              <a:rPr kumimoji="1" lang="en-US" altLang="ja-JP" sz="1200"/>
              <a:t>Confounder/Confounding Factor</a:t>
            </a:r>
            <a:r>
              <a:rPr kumimoji="1" lang="ja-JP" altLang="en-US" sz="1200"/>
              <a:t>）</a:t>
            </a:r>
            <a:br>
              <a:rPr kumimoji="1" lang="en-US" altLang="ja-JP" sz="1400"/>
            </a:br>
            <a:r>
              <a:rPr kumimoji="1" lang="ja-JP" altLang="en-US" sz="1600"/>
              <a:t>アウトカムに影響を与える要因のうち、</a:t>
            </a:r>
            <a:br>
              <a:rPr kumimoji="1" lang="en-US" altLang="ja-JP" sz="1600"/>
            </a:br>
            <a:r>
              <a:rPr kumimoji="1" lang="ja-JP" altLang="en-US" sz="1600"/>
              <a:t>検討対象以外のもの</a:t>
            </a:r>
            <a:endParaRPr kumimoji="1" lang="en-US" altLang="ja-JP" sz="1600"/>
          </a:p>
          <a:p>
            <a:pPr marL="263525" indent="-171450">
              <a:buNone/>
            </a:pPr>
            <a:br>
              <a:rPr kumimoji="1" lang="en-US" altLang="ja-JP" sz="1400"/>
            </a:br>
            <a:r>
              <a:rPr kumimoji="1" lang="ja-JP" altLang="en-US" sz="1400"/>
              <a:t>交絡を排除するためには、研究設計やデータ解析の</a:t>
            </a:r>
            <a:br>
              <a:rPr kumimoji="1" lang="en-US" altLang="ja-JP" sz="1400"/>
            </a:br>
            <a:r>
              <a:rPr kumimoji="1" lang="ja-JP" altLang="en-US" sz="1400"/>
              <a:t>段階において種々の対策が必要となる</a:t>
            </a:r>
            <a:br>
              <a:rPr kumimoji="1" lang="en-US" altLang="ja-JP" sz="1400"/>
            </a:br>
            <a:r>
              <a:rPr kumimoji="1" lang="ja-JP" altLang="en-US" sz="1400"/>
              <a:t>交絡をバイアスの一つ（交絡バイアス）とする考えも</a:t>
            </a:r>
            <a:br>
              <a:rPr kumimoji="1" lang="en-US" altLang="ja-JP" sz="1400"/>
            </a:br>
            <a:r>
              <a:rPr kumimoji="1" lang="ja-JP" altLang="en-US" sz="1400"/>
              <a:t>ある</a:t>
            </a:r>
          </a:p>
          <a:p>
            <a:pPr marL="92075" indent="0">
              <a:buNone/>
            </a:pPr>
            <a:endParaRPr kumimoji="1" lang="ja-JP" altLang="en-US" sz="1800"/>
          </a:p>
          <a:p>
            <a:pPr marL="92075" indent="0">
              <a:buNone/>
            </a:pPr>
            <a:r>
              <a:rPr kumimoji="1" lang="ja-JP" altLang="en-US" sz="1800"/>
              <a:t>　</a:t>
            </a:r>
          </a:p>
        </p:txBody>
      </p:sp>
      <p:sp>
        <p:nvSpPr>
          <p:cNvPr id="7" name="正方形/長方形 6">
            <a:extLst>
              <a:ext uri="{FF2B5EF4-FFF2-40B4-BE49-F238E27FC236}">
                <a16:creationId xmlns:a16="http://schemas.microsoft.com/office/drawing/2014/main" id="{2A2C1F22-36C9-33BD-70FD-4DF25A171BEC}"/>
              </a:ext>
            </a:extLst>
          </p:cNvPr>
          <p:cNvSpPr/>
          <p:nvPr/>
        </p:nvSpPr>
        <p:spPr>
          <a:xfrm>
            <a:off x="11860800"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
        <p:nvSpPr>
          <p:cNvPr id="8" name="正方形/長方形 7">
            <a:extLst>
              <a:ext uri="{FF2B5EF4-FFF2-40B4-BE49-F238E27FC236}">
                <a16:creationId xmlns:a16="http://schemas.microsoft.com/office/drawing/2014/main" id="{0BBF76EE-C7E5-84A5-3495-E1CEDDC37703}"/>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25" name="フローチャート: 端子 24">
            <a:extLst>
              <a:ext uri="{FF2B5EF4-FFF2-40B4-BE49-F238E27FC236}">
                <a16:creationId xmlns:a16="http://schemas.microsoft.com/office/drawing/2014/main" id="{A44B5783-7F1C-B3EB-0D6C-1A66BA6C329A}"/>
              </a:ext>
            </a:extLst>
          </p:cNvPr>
          <p:cNvSpPr/>
          <p:nvPr/>
        </p:nvSpPr>
        <p:spPr>
          <a:xfrm>
            <a:off x="6518294" y="1790621"/>
            <a:ext cx="1858297" cy="648929"/>
          </a:xfrm>
          <a:prstGeom prst="flowChartTerminator">
            <a:avLst/>
          </a:prstGeom>
          <a:solidFill>
            <a:srgbClr val="F2BA3C"/>
          </a:solidFill>
          <a:ln>
            <a:noFill/>
          </a:ln>
        </p:spPr>
        <p:style>
          <a:lnRef idx="1">
            <a:schemeClr val="accent1"/>
          </a:lnRef>
          <a:fillRef idx="2">
            <a:schemeClr val="accent1"/>
          </a:fillRef>
          <a:effectRef idx="1">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2000">
                <a:latin typeface="Meiryo UI" panose="020B0604030504040204" pitchFamily="50" charset="-128"/>
                <a:ea typeface="Meiryo UI" panose="020B0604030504040204" pitchFamily="50" charset="-128"/>
              </a:rPr>
              <a:t>要因</a:t>
            </a:r>
            <a:endParaRPr kumimoji="1" lang="en-US" altLang="ja-JP" sz="2000">
              <a:latin typeface="Meiryo UI" panose="020B0604030504040204" pitchFamily="50" charset="-128"/>
              <a:ea typeface="Meiryo UI" panose="020B0604030504040204" pitchFamily="50" charset="-128"/>
            </a:endParaRPr>
          </a:p>
          <a:p>
            <a:pPr algn="ctr"/>
            <a:r>
              <a:rPr kumimoji="1" lang="ja-JP" altLang="en-US" sz="2000">
                <a:latin typeface="Meiryo UI" panose="020B0604030504040204" pitchFamily="50" charset="-128"/>
                <a:ea typeface="Meiryo UI" panose="020B0604030504040204" pitchFamily="50" charset="-128"/>
              </a:rPr>
              <a:t>（ばく露）</a:t>
            </a:r>
          </a:p>
        </p:txBody>
      </p:sp>
      <p:sp>
        <p:nvSpPr>
          <p:cNvPr id="26" name="フローチャート: 端子 25">
            <a:extLst>
              <a:ext uri="{FF2B5EF4-FFF2-40B4-BE49-F238E27FC236}">
                <a16:creationId xmlns:a16="http://schemas.microsoft.com/office/drawing/2014/main" id="{BF89EDB7-E573-2C67-743B-B895D67AB828}"/>
              </a:ext>
            </a:extLst>
          </p:cNvPr>
          <p:cNvSpPr/>
          <p:nvPr/>
        </p:nvSpPr>
        <p:spPr>
          <a:xfrm>
            <a:off x="9643788" y="1778046"/>
            <a:ext cx="1858297" cy="648929"/>
          </a:xfrm>
          <a:prstGeom prst="flowChartTerminator">
            <a:avLst/>
          </a:prstGeom>
          <a:solidFill>
            <a:srgbClr val="F2BA3C"/>
          </a:solidFill>
          <a:ln>
            <a:noFill/>
          </a:ln>
        </p:spPr>
        <p:style>
          <a:lnRef idx="1">
            <a:schemeClr val="accent1"/>
          </a:lnRef>
          <a:fillRef idx="2">
            <a:schemeClr val="accent1"/>
          </a:fillRef>
          <a:effectRef idx="1">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2000">
                <a:latin typeface="Meiryo UI" panose="020B0604030504040204" pitchFamily="50" charset="-128"/>
                <a:ea typeface="Meiryo UI" panose="020B0604030504040204" pitchFamily="50" charset="-128"/>
              </a:rPr>
              <a:t>結果</a:t>
            </a:r>
            <a:endParaRPr lang="en-US" altLang="ja-JP" sz="2000">
              <a:latin typeface="Meiryo UI" panose="020B0604030504040204" pitchFamily="50" charset="-128"/>
              <a:ea typeface="Meiryo UI" panose="020B0604030504040204" pitchFamily="50" charset="-128"/>
            </a:endParaRPr>
          </a:p>
          <a:p>
            <a:pPr algn="ctr"/>
            <a:r>
              <a:rPr lang="ja-JP" altLang="en-US" sz="2000">
                <a:latin typeface="Meiryo UI" panose="020B0604030504040204" pitchFamily="50" charset="-128"/>
                <a:ea typeface="Meiryo UI" panose="020B0604030504040204" pitchFamily="50" charset="-128"/>
              </a:rPr>
              <a:t>（疾病）</a:t>
            </a:r>
            <a:endParaRPr lang="en-US" altLang="ja-JP" sz="2000">
              <a:latin typeface="Meiryo UI" panose="020B0604030504040204" pitchFamily="50" charset="-128"/>
              <a:ea typeface="Meiryo UI" panose="020B0604030504040204" pitchFamily="50" charset="-128"/>
            </a:endParaRPr>
          </a:p>
        </p:txBody>
      </p:sp>
      <p:sp>
        <p:nvSpPr>
          <p:cNvPr id="27" name="フローチャート: 端子 26">
            <a:extLst>
              <a:ext uri="{FF2B5EF4-FFF2-40B4-BE49-F238E27FC236}">
                <a16:creationId xmlns:a16="http://schemas.microsoft.com/office/drawing/2014/main" id="{7F1A851C-F26C-7F46-FAA7-979169D42685}"/>
              </a:ext>
            </a:extLst>
          </p:cNvPr>
          <p:cNvSpPr/>
          <p:nvPr/>
        </p:nvSpPr>
        <p:spPr>
          <a:xfrm>
            <a:off x="8002590" y="4028159"/>
            <a:ext cx="1858297" cy="648929"/>
          </a:xfrm>
          <a:prstGeom prst="flowChartTerminator">
            <a:avLst/>
          </a:prstGeom>
          <a:ln w="38100">
            <a:solidFill>
              <a:srgbClr val="004696"/>
            </a:solidFill>
            <a:prstDash val="sysDash"/>
          </a:ln>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2400">
                <a:latin typeface="Meiryo UI" panose="020B0604030504040204" pitchFamily="50" charset="-128"/>
                <a:ea typeface="Meiryo UI" panose="020B0604030504040204" pitchFamily="50" charset="-128"/>
              </a:rPr>
              <a:t>交絡要因</a:t>
            </a:r>
            <a:endParaRPr kumimoji="1" lang="ja-JP" altLang="en-US" sz="2400">
              <a:latin typeface="Meiryo UI" panose="020B0604030504040204" pitchFamily="50" charset="-128"/>
              <a:ea typeface="Meiryo UI" panose="020B0604030504040204" pitchFamily="50" charset="-128"/>
            </a:endParaRPr>
          </a:p>
        </p:txBody>
      </p:sp>
      <p:sp>
        <p:nvSpPr>
          <p:cNvPr id="28" name="テキスト ボックス 16">
            <a:extLst>
              <a:ext uri="{FF2B5EF4-FFF2-40B4-BE49-F238E27FC236}">
                <a16:creationId xmlns:a16="http://schemas.microsoft.com/office/drawing/2014/main" id="{21A14096-5FDE-D530-6819-C5BD78D42EF5}"/>
              </a:ext>
            </a:extLst>
          </p:cNvPr>
          <p:cNvSpPr txBox="1"/>
          <p:nvPr/>
        </p:nvSpPr>
        <p:spPr>
          <a:xfrm>
            <a:off x="8387222" y="2114164"/>
            <a:ext cx="1210588" cy="400110"/>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000">
                <a:latin typeface="Meiryo UI" panose="020B0604030504040204" pitchFamily="50" charset="-128"/>
                <a:ea typeface="Meiryo UI" panose="020B0604030504040204" pitchFamily="50" charset="-128"/>
              </a:rPr>
              <a:t>関連性？</a:t>
            </a:r>
            <a:endParaRPr lang="ja-JP" altLang="en-US" sz="2000"/>
          </a:p>
        </p:txBody>
      </p:sp>
      <p:cxnSp>
        <p:nvCxnSpPr>
          <p:cNvPr id="29" name="直線矢印コネクタ 28">
            <a:extLst>
              <a:ext uri="{FF2B5EF4-FFF2-40B4-BE49-F238E27FC236}">
                <a16:creationId xmlns:a16="http://schemas.microsoft.com/office/drawing/2014/main" id="{18FFCC9B-C2BB-FB77-5E4F-65CC125B3A38}"/>
              </a:ext>
            </a:extLst>
          </p:cNvPr>
          <p:cNvCxnSpPr>
            <a:cxnSpLocks/>
          </p:cNvCxnSpPr>
          <p:nvPr/>
        </p:nvCxnSpPr>
        <p:spPr>
          <a:xfrm>
            <a:off x="7684119" y="2546575"/>
            <a:ext cx="687832" cy="1431104"/>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BA9799A2-99DB-DA62-9D1D-AA09DF1F59CA}"/>
              </a:ext>
            </a:extLst>
          </p:cNvPr>
          <p:cNvCxnSpPr>
            <a:cxnSpLocks/>
          </p:cNvCxnSpPr>
          <p:nvPr/>
        </p:nvCxnSpPr>
        <p:spPr>
          <a:xfrm flipH="1">
            <a:off x="9453540" y="2537204"/>
            <a:ext cx="555234" cy="1453695"/>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22">
            <a:extLst>
              <a:ext uri="{FF2B5EF4-FFF2-40B4-BE49-F238E27FC236}">
                <a16:creationId xmlns:a16="http://schemas.microsoft.com/office/drawing/2014/main" id="{FD543C5B-BE04-976F-9EDA-B6D8DB8236BF}"/>
              </a:ext>
            </a:extLst>
          </p:cNvPr>
          <p:cNvSpPr txBox="1"/>
          <p:nvPr/>
        </p:nvSpPr>
        <p:spPr>
          <a:xfrm>
            <a:off x="6455928" y="2501102"/>
            <a:ext cx="1066318" cy="4001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kumimoji="1" lang="ja-JP" altLang="en-US" sz="2000">
                <a:latin typeface="Meiryo UI" panose="020B0604030504040204" pitchFamily="50" charset="-128"/>
                <a:ea typeface="Meiryo UI" panose="020B0604030504040204" pitchFamily="50" charset="-128"/>
              </a:rPr>
              <a:t>例</a:t>
            </a:r>
            <a:r>
              <a:rPr kumimoji="1" lang="en-US" altLang="ja-JP" sz="2000">
                <a:latin typeface="Meiryo UI" panose="020B0604030504040204" pitchFamily="50" charset="-128"/>
                <a:ea typeface="Meiryo UI" panose="020B0604030504040204" pitchFamily="50" charset="-128"/>
              </a:rPr>
              <a:t>)</a:t>
            </a:r>
            <a:r>
              <a:rPr lang="ja-JP" altLang="en-US" sz="2000">
                <a:latin typeface="Meiryo UI" panose="020B0604030504040204" pitchFamily="50" charset="-128"/>
                <a:ea typeface="Meiryo UI" panose="020B0604030504040204" pitchFamily="50" charset="-128"/>
              </a:rPr>
              <a:t>飲酒</a:t>
            </a:r>
            <a:endParaRPr kumimoji="1" lang="ja-JP" altLang="en-US" sz="2000">
              <a:latin typeface="Meiryo UI" panose="020B0604030504040204" pitchFamily="50" charset="-128"/>
              <a:ea typeface="Meiryo UI" panose="020B0604030504040204" pitchFamily="50" charset="-128"/>
            </a:endParaRPr>
          </a:p>
        </p:txBody>
      </p:sp>
      <p:sp>
        <p:nvSpPr>
          <p:cNvPr id="32" name="テキスト ボックス 23">
            <a:extLst>
              <a:ext uri="{FF2B5EF4-FFF2-40B4-BE49-F238E27FC236}">
                <a16:creationId xmlns:a16="http://schemas.microsoft.com/office/drawing/2014/main" id="{86FD82B9-A581-B431-3B67-567CC1E19377}"/>
              </a:ext>
            </a:extLst>
          </p:cNvPr>
          <p:cNvSpPr txBox="1"/>
          <p:nvPr/>
        </p:nvSpPr>
        <p:spPr>
          <a:xfrm>
            <a:off x="10220707" y="2501102"/>
            <a:ext cx="1229824" cy="4001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kumimoji="1" lang="ja-JP" altLang="en-US" sz="2000">
                <a:latin typeface="Meiryo UI" panose="020B0604030504040204" pitchFamily="50" charset="-128"/>
                <a:ea typeface="Meiryo UI" panose="020B0604030504040204" pitchFamily="50" charset="-128"/>
              </a:rPr>
              <a:t>例</a:t>
            </a:r>
            <a:r>
              <a:rPr lang="en-US" altLang="ja-JP" sz="2000">
                <a:latin typeface="Meiryo UI" panose="020B0604030504040204" pitchFamily="50" charset="-128"/>
                <a:ea typeface="Meiryo UI" panose="020B0604030504040204" pitchFamily="50" charset="-128"/>
              </a:rPr>
              <a:t>)</a:t>
            </a:r>
            <a:r>
              <a:rPr kumimoji="1" lang="ja-JP" altLang="en-US" sz="2000">
                <a:latin typeface="Meiryo UI" panose="020B0604030504040204" pitchFamily="50" charset="-128"/>
                <a:ea typeface="Meiryo UI" panose="020B0604030504040204" pitchFamily="50" charset="-128"/>
              </a:rPr>
              <a:t>肺がん</a:t>
            </a:r>
          </a:p>
        </p:txBody>
      </p:sp>
      <p:sp>
        <p:nvSpPr>
          <p:cNvPr id="34" name="テキスト ボックス 25">
            <a:extLst>
              <a:ext uri="{FF2B5EF4-FFF2-40B4-BE49-F238E27FC236}">
                <a16:creationId xmlns:a16="http://schemas.microsoft.com/office/drawing/2014/main" id="{0FB0B857-D1E1-3F53-5864-06FE7622F579}"/>
              </a:ext>
            </a:extLst>
          </p:cNvPr>
          <p:cNvSpPr txBox="1"/>
          <p:nvPr/>
        </p:nvSpPr>
        <p:spPr>
          <a:xfrm>
            <a:off x="7636459" y="3123627"/>
            <a:ext cx="710111" cy="276999"/>
          </a:xfrm>
          <a:prstGeom prst="rect">
            <a:avLst/>
          </a:prstGeom>
          <a:solidFill>
            <a:schemeClr val="bg1"/>
          </a:solidFill>
          <a:ln>
            <a:solidFill>
              <a:schemeClr val="accent1"/>
            </a:solidFill>
          </a:ln>
        </p:spPr>
        <p:txBody>
          <a:bodyPr wrap="square" lIns="0" tIns="0" rIns="0" bIns="0" rtlCol="0" anchor="ctr"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a:latin typeface="Meiryo UI" panose="020B0604030504040204" pitchFamily="50" charset="-128"/>
                <a:ea typeface="Meiryo UI" panose="020B0604030504040204" pitchFamily="50" charset="-128"/>
              </a:rPr>
              <a:t>相関</a:t>
            </a:r>
          </a:p>
        </p:txBody>
      </p:sp>
      <p:sp>
        <p:nvSpPr>
          <p:cNvPr id="35" name="テキスト ボックス 30">
            <a:extLst>
              <a:ext uri="{FF2B5EF4-FFF2-40B4-BE49-F238E27FC236}">
                <a16:creationId xmlns:a16="http://schemas.microsoft.com/office/drawing/2014/main" id="{A1293C6D-80B9-2AEB-003F-C9938CD0508C}"/>
              </a:ext>
            </a:extLst>
          </p:cNvPr>
          <p:cNvSpPr txBox="1"/>
          <p:nvPr/>
        </p:nvSpPr>
        <p:spPr>
          <a:xfrm>
            <a:off x="9495745" y="3151974"/>
            <a:ext cx="710111" cy="276999"/>
          </a:xfrm>
          <a:prstGeom prst="rect">
            <a:avLst/>
          </a:prstGeom>
          <a:solidFill>
            <a:schemeClr val="bg1"/>
          </a:solidFill>
          <a:ln>
            <a:solidFill>
              <a:schemeClr val="accent1"/>
            </a:solidFill>
          </a:ln>
        </p:spPr>
        <p:txBody>
          <a:bodyPr wrap="square" lIns="0" tIns="0" rIns="0" bIns="0" rtlCol="0" anchor="ctr"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a:latin typeface="Meiryo UI" panose="020B0604030504040204" pitchFamily="50" charset="-128"/>
                <a:ea typeface="Meiryo UI" panose="020B0604030504040204" pitchFamily="50" charset="-128"/>
              </a:rPr>
              <a:t>相関</a:t>
            </a:r>
          </a:p>
        </p:txBody>
      </p:sp>
      <p:sp>
        <p:nvSpPr>
          <p:cNvPr id="37" name="テキスト ボックス 32">
            <a:extLst>
              <a:ext uri="{FF2B5EF4-FFF2-40B4-BE49-F238E27FC236}">
                <a16:creationId xmlns:a16="http://schemas.microsoft.com/office/drawing/2014/main" id="{A331D46F-1F27-C81E-B052-E811B01E2BAE}"/>
              </a:ext>
            </a:extLst>
          </p:cNvPr>
          <p:cNvSpPr txBox="1"/>
          <p:nvPr/>
        </p:nvSpPr>
        <p:spPr>
          <a:xfrm>
            <a:off x="7991514" y="1120833"/>
            <a:ext cx="2074316" cy="507556"/>
          </a:xfrm>
          <a:prstGeom prst="rect">
            <a:avLst/>
          </a:prstGeom>
          <a:noFill/>
          <a:ln/>
        </p:spPr>
        <p:style>
          <a:lnRef idx="3">
            <a:schemeClr val="lt1"/>
          </a:lnRef>
          <a:fillRef idx="1">
            <a:schemeClr val="accent5"/>
          </a:fillRef>
          <a:effectRef idx="1">
            <a:schemeClr val="accent5"/>
          </a:effectRef>
          <a:fontRef idx="minor">
            <a:schemeClr val="lt1"/>
          </a:fontRef>
        </p:style>
        <p:txBody>
          <a:bodyPr wrap="square" lIns="0" tIns="0" rIns="0" bIns="0" rtlCol="0" anchor="ctr" anchorCtr="0">
            <a:normAutofit lnSpcReduction="10000"/>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a:solidFill>
                  <a:schemeClr val="tx1"/>
                </a:solidFill>
                <a:latin typeface="Meiryo UI" panose="020B0604030504040204" pitchFamily="50" charset="-128"/>
                <a:ea typeface="Meiryo UI" panose="020B0604030504040204" pitchFamily="50" charset="-128"/>
              </a:rPr>
              <a:t>疫学研究のイメージ</a:t>
            </a:r>
            <a:endParaRPr lang="en-US" altLang="ja-JP">
              <a:solidFill>
                <a:schemeClr val="tx1"/>
              </a:solidFill>
              <a:latin typeface="Meiryo UI" panose="020B0604030504040204" pitchFamily="50" charset="-128"/>
              <a:ea typeface="Meiryo UI" panose="020B0604030504040204" pitchFamily="50" charset="-128"/>
            </a:endParaRPr>
          </a:p>
          <a:p>
            <a:pPr algn="ctr"/>
            <a:r>
              <a:rPr kumimoji="1" lang="ja-JP" altLang="en-US" u="sng">
                <a:solidFill>
                  <a:schemeClr val="tx1"/>
                </a:solidFill>
                <a:latin typeface="Meiryo UI" panose="020B0604030504040204" pitchFamily="50" charset="-128"/>
                <a:ea typeface="Meiryo UI" panose="020B0604030504040204" pitchFamily="50" charset="-128"/>
              </a:rPr>
              <a:t>例：喫煙</a:t>
            </a:r>
            <a:endParaRPr kumimoji="1" lang="en-US" altLang="ja-JP" u="sng">
              <a:solidFill>
                <a:schemeClr val="tx1"/>
              </a:solidFill>
              <a:latin typeface="Meiryo UI" panose="020B0604030504040204" pitchFamily="50" charset="-128"/>
              <a:ea typeface="Meiryo UI" panose="020B0604030504040204" pitchFamily="50" charset="-128"/>
            </a:endParaRPr>
          </a:p>
        </p:txBody>
      </p:sp>
      <p:sp>
        <p:nvSpPr>
          <p:cNvPr id="38" name="テキスト ボックス 33">
            <a:extLst>
              <a:ext uri="{FF2B5EF4-FFF2-40B4-BE49-F238E27FC236}">
                <a16:creationId xmlns:a16="http://schemas.microsoft.com/office/drawing/2014/main" id="{C5086FD0-053C-95AE-245E-DFFA9975E72A}"/>
              </a:ext>
            </a:extLst>
          </p:cNvPr>
          <p:cNvSpPr txBox="1"/>
          <p:nvPr/>
        </p:nvSpPr>
        <p:spPr>
          <a:xfrm>
            <a:off x="6213414" y="5018880"/>
            <a:ext cx="5496672" cy="646331"/>
          </a:xfrm>
          <a:prstGeom prst="rect">
            <a:avLst/>
          </a:prstGeom>
          <a:noFill/>
          <a:ln w="38100">
            <a:solidFill>
              <a:srgbClr val="004696"/>
            </a:solidFill>
          </a:ln>
        </p:spPr>
        <p:style>
          <a:lnRef idx="1">
            <a:schemeClr val="accent4"/>
          </a:lnRef>
          <a:fillRef idx="2">
            <a:schemeClr val="accent4"/>
          </a:fillRef>
          <a:effectRef idx="1">
            <a:schemeClr val="accent4"/>
          </a:effectRef>
          <a:fontRef idx="minor">
            <a:schemeClr val="dk1"/>
          </a:fontRef>
        </p:style>
        <p:txBody>
          <a:bodyPr wrap="square">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ja-JP" altLang="en-US">
                <a:latin typeface="Meiryo UI" panose="020B0604030504040204" pitchFamily="50" charset="-128"/>
                <a:ea typeface="Meiryo UI" panose="020B0604030504040204" pitchFamily="50" charset="-128"/>
              </a:rPr>
              <a:t>要因と結果の関連の検討に際して、交絡要因が影響を与えないように研究設計やデータ解析が必要</a:t>
            </a:r>
            <a:endParaRPr lang="ja-JP" altLang="en-US"/>
          </a:p>
        </p:txBody>
      </p:sp>
      <p:cxnSp>
        <p:nvCxnSpPr>
          <p:cNvPr id="39" name="直線矢印コネクタ 38">
            <a:extLst>
              <a:ext uri="{FF2B5EF4-FFF2-40B4-BE49-F238E27FC236}">
                <a16:creationId xmlns:a16="http://schemas.microsoft.com/office/drawing/2014/main" id="{02E36E62-A463-8271-8D77-8DE2736E1623}"/>
              </a:ext>
            </a:extLst>
          </p:cNvPr>
          <p:cNvCxnSpPr>
            <a:cxnSpLocks/>
            <a:stCxn id="25" idx="3"/>
            <a:endCxn id="26" idx="1"/>
          </p:cNvCxnSpPr>
          <p:nvPr/>
        </p:nvCxnSpPr>
        <p:spPr>
          <a:xfrm flipV="1">
            <a:off x="8376591" y="2102511"/>
            <a:ext cx="1267197" cy="1257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919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0F56A559-5C1E-F243-FA6F-3A79826243AB}"/>
              </a:ext>
            </a:extLst>
          </p:cNvPr>
          <p:cNvSpPr/>
          <p:nvPr/>
        </p:nvSpPr>
        <p:spPr>
          <a:xfrm>
            <a:off x="6490697" y="3100783"/>
            <a:ext cx="4857615" cy="1339258"/>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0049995-1F18-422B-AC81-7CA0EA9985EB}"/>
              </a:ext>
            </a:extLst>
          </p:cNvPr>
          <p:cNvSpPr>
            <a:spLocks noGrp="1"/>
          </p:cNvSpPr>
          <p:nvPr>
            <p:ph type="title"/>
          </p:nvPr>
        </p:nvSpPr>
        <p:spPr/>
        <p:txBody>
          <a:bodyPr/>
          <a:lstStyle/>
          <a:p>
            <a:r>
              <a:rPr kumimoji="1" lang="ja-JP" altLang="en-US"/>
              <a:t>オッズ比（</a:t>
            </a:r>
            <a:r>
              <a:rPr kumimoji="1" lang="en-US" altLang="ja-JP"/>
              <a:t>OR</a:t>
            </a:r>
            <a:r>
              <a:rPr kumimoji="1" lang="ja-JP" altLang="en-US"/>
              <a:t>：</a:t>
            </a:r>
            <a:r>
              <a:rPr kumimoji="1" lang="en-US" altLang="ja-JP"/>
              <a:t>Odds Ratio</a:t>
            </a:r>
            <a:r>
              <a:rPr kumimoji="1" lang="ja-JP" altLang="en-US"/>
              <a:t>）</a:t>
            </a:r>
          </a:p>
        </p:txBody>
      </p:sp>
      <p:sp>
        <p:nvSpPr>
          <p:cNvPr id="3" name="コンテンツ プレースホルダー 2">
            <a:extLst>
              <a:ext uri="{FF2B5EF4-FFF2-40B4-BE49-F238E27FC236}">
                <a16:creationId xmlns:a16="http://schemas.microsoft.com/office/drawing/2014/main" id="{700AD738-58C6-EEFD-BBD7-9723BD625E2B}"/>
              </a:ext>
            </a:extLst>
          </p:cNvPr>
          <p:cNvSpPr>
            <a:spLocks noGrp="1"/>
          </p:cNvSpPr>
          <p:nvPr>
            <p:ph idx="1"/>
          </p:nvPr>
        </p:nvSpPr>
        <p:spPr>
          <a:xfrm>
            <a:off x="453082" y="947064"/>
            <a:ext cx="5455350" cy="5519052"/>
          </a:xfrm>
        </p:spPr>
        <p:txBody>
          <a:bodyPr>
            <a:normAutofit/>
          </a:bodyPr>
          <a:lstStyle/>
          <a:p>
            <a:pPr marL="90488" indent="0">
              <a:buNone/>
            </a:pPr>
            <a:r>
              <a:rPr kumimoji="1" lang="ja-JP" altLang="en-US" sz="1800"/>
              <a:t>ばく露と疾病との関連の強さを評価するための指標オッズとオッズの比（比の比）</a:t>
            </a:r>
            <a:endParaRPr kumimoji="1" lang="en-US" altLang="ja-JP" sz="1800"/>
          </a:p>
          <a:p>
            <a:pPr marL="271463" indent="0">
              <a:buNone/>
            </a:pPr>
            <a:r>
              <a:rPr kumimoji="1" lang="ja-JP" altLang="en-US" sz="1400"/>
              <a:t>食中毒調査では、ある食品の食中毒（疾病）の発症者と非発症者の喫食（ばく露又は非ばく露）状況を調査し、そのオッズ比を求めることにより、原因食品としての可能性を検討する</a:t>
            </a:r>
            <a:endParaRPr kumimoji="1" lang="en-US" altLang="ja-JP" sz="1400"/>
          </a:p>
          <a:p>
            <a:pPr marL="271463" indent="0">
              <a:lnSpc>
                <a:spcPct val="160000"/>
              </a:lnSpc>
              <a:buNone/>
            </a:pPr>
            <a:endParaRPr kumimoji="1" lang="ja-JP" altLang="en-US" sz="100"/>
          </a:p>
        </p:txBody>
      </p:sp>
      <p:sp>
        <p:nvSpPr>
          <p:cNvPr id="4" name="正方形/長方形 3">
            <a:extLst>
              <a:ext uri="{FF2B5EF4-FFF2-40B4-BE49-F238E27FC236}">
                <a16:creationId xmlns:a16="http://schemas.microsoft.com/office/drawing/2014/main" id="{BB5F7F3E-701B-B621-2F2B-88781FE11D1F}"/>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7" name="テキスト ボックス 6">
            <a:extLst>
              <a:ext uri="{FF2B5EF4-FFF2-40B4-BE49-F238E27FC236}">
                <a16:creationId xmlns:a16="http://schemas.microsoft.com/office/drawing/2014/main" id="{0106242A-ECD2-B402-0686-530A3E27CC8B}"/>
              </a:ext>
            </a:extLst>
          </p:cNvPr>
          <p:cNvSpPr txBox="1"/>
          <p:nvPr/>
        </p:nvSpPr>
        <p:spPr>
          <a:xfrm>
            <a:off x="6395088" y="3203518"/>
            <a:ext cx="4990214" cy="1086451"/>
          </a:xfrm>
          <a:prstGeom prst="rect">
            <a:avLst/>
          </a:prstGeom>
          <a:noFill/>
        </p:spPr>
        <p:txBody>
          <a:bodyPr wrap="square">
            <a:spAutoFit/>
          </a:bodyPr>
          <a:lstStyle/>
          <a:p>
            <a:pPr marL="271463" marR="0" lvl="0" indent="0" algn="l"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オッズ比　 ＝ </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1</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ばく露と疾病との間に関連がない</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6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１</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ばく露が疾病の増加と関連する</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 </a:t>
            </a:r>
            <a:r>
              <a:rPr kumimoji="1" lang="ja-JP" altLang="en-US" sz="9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１</a:t>
            </a:r>
            <a:r>
              <a:rPr kumimoji="1" lang="ja-JP" altLang="en-US" sz="11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ばく露が疾病の減少と関連する</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8" name="テキスト ボックス 7">
            <a:extLst>
              <a:ext uri="{FF2B5EF4-FFF2-40B4-BE49-F238E27FC236}">
                <a16:creationId xmlns:a16="http://schemas.microsoft.com/office/drawing/2014/main" id="{49FF9ABD-9D61-42D1-A2FC-A76464C2C1C4}"/>
              </a:ext>
            </a:extLst>
          </p:cNvPr>
          <p:cNvSpPr txBox="1"/>
          <p:nvPr/>
        </p:nvSpPr>
        <p:spPr>
          <a:xfrm>
            <a:off x="1067052" y="5281705"/>
            <a:ext cx="1672476" cy="901144"/>
          </a:xfrm>
          <a:prstGeom prst="rect">
            <a:avLst/>
          </a:prstGeom>
          <a:noFill/>
        </p:spPr>
        <p:txBody>
          <a:bodyPr wrap="square">
            <a:spAutoFit/>
          </a:bodyPr>
          <a:lstStyle/>
          <a:p>
            <a:pPr marL="271463" marR="0" lvl="0" indent="0" algn="l"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a:ln>
                  <a:noFill/>
                </a:ln>
                <a:solidFill>
                  <a:prstClr val="black"/>
                </a:solidFill>
                <a:effectLst/>
                <a:uLnTx/>
                <a:uFillTx/>
                <a:latin typeface="BIZ UDPゴシック"/>
                <a:ea typeface="BIZ UDPゴシック"/>
                <a:cs typeface="+mn-cs"/>
              </a:rPr>
              <a:t>オッズ比 ＝</a:t>
            </a:r>
            <a:endParaRPr kumimoji="1" lang="en-US" altLang="ja-JP"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9" name="テキスト ボックス 8">
            <a:extLst>
              <a:ext uri="{FF2B5EF4-FFF2-40B4-BE49-F238E27FC236}">
                <a16:creationId xmlns:a16="http://schemas.microsoft.com/office/drawing/2014/main" id="{01A33FFE-C35E-FC11-EEDA-7F1B8793F39A}"/>
              </a:ext>
            </a:extLst>
          </p:cNvPr>
          <p:cNvSpPr txBox="1"/>
          <p:nvPr/>
        </p:nvSpPr>
        <p:spPr>
          <a:xfrm>
            <a:off x="2612706" y="5145428"/>
            <a:ext cx="2670674" cy="1135696"/>
          </a:xfrm>
          <a:prstGeom prst="rect">
            <a:avLst/>
          </a:prstGeom>
          <a:noFill/>
        </p:spPr>
        <p:txBody>
          <a:bodyPr wrap="square">
            <a:spAutoFit/>
          </a:bodyPr>
          <a:lstStyle/>
          <a:p>
            <a:pPr marR="0" lvl="0" algn="ctr"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lang="ja-JP" altLang="en-US" sz="1500">
                <a:solidFill>
                  <a:prstClr val="black"/>
                </a:solidFill>
                <a:latin typeface="BIZ UDPゴシック"/>
                <a:ea typeface="BIZ UDPゴシック"/>
              </a:rPr>
              <a:t>発症者群のオッズ（</a:t>
            </a:r>
            <a:r>
              <a:rPr lang="en-US" altLang="ja-JP" sz="1500">
                <a:solidFill>
                  <a:prstClr val="black"/>
                </a:solidFill>
                <a:latin typeface="BIZ UDPゴシック"/>
                <a:ea typeface="BIZ UDPゴシック"/>
              </a:rPr>
              <a:t>a/b</a:t>
            </a:r>
            <a:r>
              <a:rPr lang="ja-JP" altLang="en-US" sz="1500">
                <a:solidFill>
                  <a:prstClr val="black"/>
                </a:solidFill>
                <a:latin typeface="BIZ UDPゴシック"/>
                <a:ea typeface="BIZ UDPゴシック"/>
              </a:rPr>
              <a:t>）</a:t>
            </a:r>
            <a:br>
              <a:rPr lang="en-US" altLang="ja-JP" sz="1500">
                <a:solidFill>
                  <a:prstClr val="black"/>
                </a:solidFill>
                <a:latin typeface="BIZ UDPゴシック"/>
                <a:ea typeface="BIZ UDPゴシック"/>
              </a:rPr>
            </a:br>
            <a:r>
              <a:rPr lang="ja-JP" altLang="en-US" sz="1500">
                <a:solidFill>
                  <a:prstClr val="black"/>
                </a:solidFill>
                <a:latin typeface="BIZ UDPゴシック"/>
                <a:ea typeface="BIZ UDPゴシック"/>
              </a:rPr>
              <a:t>非発症者群のオッズ（</a:t>
            </a:r>
            <a:r>
              <a:rPr lang="en-US" altLang="ja-JP" sz="1500">
                <a:solidFill>
                  <a:prstClr val="black"/>
                </a:solidFill>
                <a:latin typeface="BIZ UDPゴシック"/>
                <a:ea typeface="BIZ UDPゴシック"/>
              </a:rPr>
              <a:t>c/d</a:t>
            </a:r>
            <a:r>
              <a:rPr lang="ja-JP" altLang="en-US" sz="1500">
                <a:solidFill>
                  <a:prstClr val="black"/>
                </a:solidFill>
                <a:latin typeface="BIZ UDPゴシック"/>
                <a:ea typeface="BIZ UDPゴシック"/>
              </a:rPr>
              <a:t>）</a:t>
            </a:r>
            <a:endParaRPr lang="en-US" altLang="ja-JP" sz="1500">
              <a:solidFill>
                <a:prstClr val="black"/>
              </a:solidFill>
              <a:latin typeface="BIZ UDPゴシック"/>
              <a:ea typeface="BIZ UDPゴシック"/>
            </a:endParaRPr>
          </a:p>
        </p:txBody>
      </p:sp>
      <p:sp>
        <p:nvSpPr>
          <p:cNvPr id="10" name="テキスト ボックス 9">
            <a:extLst>
              <a:ext uri="{FF2B5EF4-FFF2-40B4-BE49-F238E27FC236}">
                <a16:creationId xmlns:a16="http://schemas.microsoft.com/office/drawing/2014/main" id="{42F21542-49ED-FEE7-6310-DBF26819332C}"/>
              </a:ext>
            </a:extLst>
          </p:cNvPr>
          <p:cNvSpPr txBox="1"/>
          <p:nvPr/>
        </p:nvSpPr>
        <p:spPr>
          <a:xfrm>
            <a:off x="5661558" y="4799863"/>
            <a:ext cx="1658278" cy="1480405"/>
          </a:xfrm>
          <a:prstGeom prst="rect">
            <a:avLst/>
          </a:prstGeom>
          <a:noFill/>
        </p:spPr>
        <p:txBody>
          <a:bodyPr wrap="square">
            <a:spAutoFit/>
          </a:bodyPr>
          <a:lstStyle/>
          <a:p>
            <a:pPr marR="0" lvl="0" algn="ctr"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lang="ja-JP" altLang="en-US" sz="1400">
                <a:solidFill>
                  <a:prstClr val="black"/>
                </a:solidFill>
                <a:latin typeface="BIZ UDPゴシック"/>
                <a:ea typeface="BIZ UDPゴシック"/>
              </a:rPr>
              <a:t>発症者群の</a:t>
            </a:r>
            <a:br>
              <a:rPr lang="en-US" altLang="ja-JP" sz="1500">
                <a:solidFill>
                  <a:prstClr val="black"/>
                </a:solidFill>
                <a:latin typeface="BIZ UDPゴシック"/>
                <a:ea typeface="BIZ UDPゴシック"/>
              </a:rPr>
            </a:br>
            <a:r>
              <a:rPr lang="ja-JP" altLang="en-US" sz="1500">
                <a:solidFill>
                  <a:prstClr val="black"/>
                </a:solidFill>
                <a:latin typeface="BIZ UDPゴシック"/>
                <a:ea typeface="BIZ UDPゴシック"/>
              </a:rPr>
              <a:t>ばく露者数</a:t>
            </a:r>
            <a:r>
              <a:rPr lang="en-US" altLang="ja-JP" sz="1500">
                <a:solidFill>
                  <a:prstClr val="black"/>
                </a:solidFill>
                <a:latin typeface="BIZ UDPゴシック"/>
                <a:ea typeface="BIZ UDPゴシック"/>
              </a:rPr>
              <a:t>(a)</a:t>
            </a:r>
            <a:br>
              <a:rPr lang="en-US" altLang="ja-JP" sz="1500">
                <a:solidFill>
                  <a:prstClr val="black"/>
                </a:solidFill>
                <a:latin typeface="BIZ UDPゴシック"/>
                <a:ea typeface="BIZ UDPゴシック"/>
              </a:rPr>
            </a:br>
            <a:r>
              <a:rPr lang="ja-JP" altLang="en-US" sz="1500">
                <a:solidFill>
                  <a:prstClr val="black"/>
                </a:solidFill>
                <a:latin typeface="BIZ UDPゴシック"/>
                <a:ea typeface="BIZ UDPゴシック"/>
              </a:rPr>
              <a:t>非ばく露者数</a:t>
            </a:r>
            <a:r>
              <a:rPr lang="en-US" altLang="ja-JP" sz="1500">
                <a:solidFill>
                  <a:prstClr val="black"/>
                </a:solidFill>
                <a:latin typeface="BIZ UDPゴシック"/>
                <a:ea typeface="BIZ UDPゴシック"/>
              </a:rPr>
              <a:t>(b)</a:t>
            </a:r>
          </a:p>
        </p:txBody>
      </p:sp>
      <p:sp>
        <p:nvSpPr>
          <p:cNvPr id="11" name="テキスト ボックス 10">
            <a:extLst>
              <a:ext uri="{FF2B5EF4-FFF2-40B4-BE49-F238E27FC236}">
                <a16:creationId xmlns:a16="http://schemas.microsoft.com/office/drawing/2014/main" id="{575D94FF-0147-DC75-F989-DD59B8BEAF08}"/>
              </a:ext>
            </a:extLst>
          </p:cNvPr>
          <p:cNvSpPr txBox="1"/>
          <p:nvPr/>
        </p:nvSpPr>
        <p:spPr>
          <a:xfrm>
            <a:off x="7533602" y="4799863"/>
            <a:ext cx="1658278" cy="1111073"/>
          </a:xfrm>
          <a:prstGeom prst="rect">
            <a:avLst/>
          </a:prstGeom>
          <a:noFill/>
        </p:spPr>
        <p:txBody>
          <a:bodyPr wrap="square">
            <a:spAutoFit/>
          </a:bodyPr>
          <a:lstStyle/>
          <a:p>
            <a:pPr marR="0" lvl="0" algn="ctr"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lang="ja-JP" altLang="en-US" sz="1400">
                <a:solidFill>
                  <a:prstClr val="black"/>
                </a:solidFill>
                <a:latin typeface="BIZ UDPゴシック"/>
                <a:ea typeface="BIZ UDPゴシック"/>
              </a:rPr>
              <a:t>非発症者群の</a:t>
            </a:r>
            <a:br>
              <a:rPr lang="en-US" altLang="ja-JP" sz="1500">
                <a:solidFill>
                  <a:prstClr val="black"/>
                </a:solidFill>
                <a:latin typeface="BIZ UDPゴシック"/>
                <a:ea typeface="BIZ UDPゴシック"/>
              </a:rPr>
            </a:br>
            <a:r>
              <a:rPr lang="ja-JP" altLang="en-US" sz="1500">
                <a:solidFill>
                  <a:prstClr val="black"/>
                </a:solidFill>
                <a:latin typeface="BIZ UDPゴシック"/>
                <a:ea typeface="BIZ UDPゴシック"/>
              </a:rPr>
              <a:t>ばく露者数</a:t>
            </a:r>
            <a:r>
              <a:rPr lang="en-US" altLang="ja-JP" sz="1500">
                <a:solidFill>
                  <a:prstClr val="black"/>
                </a:solidFill>
                <a:latin typeface="BIZ UDPゴシック"/>
                <a:ea typeface="BIZ UDPゴシック"/>
              </a:rPr>
              <a:t>(c)</a:t>
            </a:r>
            <a:br>
              <a:rPr lang="en-US" altLang="ja-JP" sz="1500">
                <a:solidFill>
                  <a:prstClr val="black"/>
                </a:solidFill>
                <a:latin typeface="BIZ UDPゴシック"/>
                <a:ea typeface="BIZ UDPゴシック"/>
              </a:rPr>
            </a:br>
            <a:r>
              <a:rPr lang="ja-JP" altLang="en-US" sz="1500">
                <a:solidFill>
                  <a:prstClr val="black"/>
                </a:solidFill>
                <a:latin typeface="BIZ UDPゴシック"/>
                <a:ea typeface="BIZ UDPゴシック"/>
              </a:rPr>
              <a:t>非ばく露者数</a:t>
            </a:r>
            <a:r>
              <a:rPr lang="en-US" altLang="ja-JP" sz="1500">
                <a:solidFill>
                  <a:prstClr val="black"/>
                </a:solidFill>
                <a:latin typeface="BIZ UDPゴシック"/>
                <a:ea typeface="BIZ UDPゴシック"/>
              </a:rPr>
              <a:t>(d)</a:t>
            </a:r>
          </a:p>
        </p:txBody>
      </p:sp>
      <p:cxnSp>
        <p:nvCxnSpPr>
          <p:cNvPr id="13" name="直線コネクタ 12">
            <a:extLst>
              <a:ext uri="{FF2B5EF4-FFF2-40B4-BE49-F238E27FC236}">
                <a16:creationId xmlns:a16="http://schemas.microsoft.com/office/drawing/2014/main" id="{97C0F104-A6C1-1752-5DB4-988E6859060E}"/>
              </a:ext>
            </a:extLst>
          </p:cNvPr>
          <p:cNvCxnSpPr>
            <a:cxnSpLocks/>
          </p:cNvCxnSpPr>
          <p:nvPr/>
        </p:nvCxnSpPr>
        <p:spPr>
          <a:xfrm>
            <a:off x="2754421" y="5566563"/>
            <a:ext cx="2427885"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381F1CE3-97BB-D68E-BA62-FAFB811C9A3F}"/>
              </a:ext>
            </a:extLst>
          </p:cNvPr>
          <p:cNvCxnSpPr>
            <a:cxnSpLocks/>
          </p:cNvCxnSpPr>
          <p:nvPr/>
        </p:nvCxnSpPr>
        <p:spPr>
          <a:xfrm>
            <a:off x="5744647" y="5566563"/>
            <a:ext cx="1507525"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190BBFB9-AD0F-346A-8F2E-56CA84B150DE}"/>
              </a:ext>
            </a:extLst>
          </p:cNvPr>
          <p:cNvCxnSpPr>
            <a:cxnSpLocks/>
          </p:cNvCxnSpPr>
          <p:nvPr/>
        </p:nvCxnSpPr>
        <p:spPr>
          <a:xfrm>
            <a:off x="7647958" y="5566563"/>
            <a:ext cx="1507525"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991E5F59-CF55-A44F-17B1-B072B704E8D3}"/>
              </a:ext>
            </a:extLst>
          </p:cNvPr>
          <p:cNvSpPr txBox="1"/>
          <p:nvPr/>
        </p:nvSpPr>
        <p:spPr>
          <a:xfrm>
            <a:off x="4963376" y="5271545"/>
            <a:ext cx="781271" cy="457946"/>
          </a:xfrm>
          <a:prstGeom prst="rect">
            <a:avLst/>
          </a:prstGeom>
          <a:noFill/>
        </p:spPr>
        <p:txBody>
          <a:bodyPr wrap="square">
            <a:spAutoFit/>
          </a:bodyPr>
          <a:lstStyle/>
          <a:p>
            <a:pPr marL="271463" marR="0" lvl="0" indent="0" algn="l"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8" name="テキスト ボックス 17">
            <a:extLst>
              <a:ext uri="{FF2B5EF4-FFF2-40B4-BE49-F238E27FC236}">
                <a16:creationId xmlns:a16="http://schemas.microsoft.com/office/drawing/2014/main" id="{2E4A78E1-5D04-4F4B-8D6E-FB2212681158}"/>
              </a:ext>
            </a:extLst>
          </p:cNvPr>
          <p:cNvSpPr txBox="1"/>
          <p:nvPr/>
        </p:nvSpPr>
        <p:spPr>
          <a:xfrm>
            <a:off x="9048951" y="5271545"/>
            <a:ext cx="781271" cy="457946"/>
          </a:xfrm>
          <a:prstGeom prst="rect">
            <a:avLst/>
          </a:prstGeom>
          <a:noFill/>
        </p:spPr>
        <p:txBody>
          <a:bodyPr wrap="square">
            <a:spAutoFit/>
          </a:bodyPr>
          <a:lstStyle/>
          <a:p>
            <a:pPr marL="271463" marR="0" lvl="0" indent="0" algn="l"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9" name="テキスト ボックス 18">
            <a:extLst>
              <a:ext uri="{FF2B5EF4-FFF2-40B4-BE49-F238E27FC236}">
                <a16:creationId xmlns:a16="http://schemas.microsoft.com/office/drawing/2014/main" id="{8D65131E-2570-37E0-8BDA-A9B223967A1C}"/>
              </a:ext>
            </a:extLst>
          </p:cNvPr>
          <p:cNvSpPr txBox="1"/>
          <p:nvPr/>
        </p:nvSpPr>
        <p:spPr>
          <a:xfrm>
            <a:off x="6987977" y="5271545"/>
            <a:ext cx="781271" cy="457946"/>
          </a:xfrm>
          <a:prstGeom prst="rect">
            <a:avLst/>
          </a:prstGeom>
          <a:noFill/>
        </p:spPr>
        <p:txBody>
          <a:bodyPr wrap="square">
            <a:spAutoFit/>
          </a:bodyPr>
          <a:lstStyle/>
          <a:p>
            <a:pPr marL="271463" marR="0" lvl="0" indent="0" algn="l"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kumimoji="1" lang="en-US" altLang="ja-JP" b="0" i="0" u="none" strike="noStrike" kern="1200" cap="none" spc="0" normalizeH="0" baseline="0" noProof="0">
                <a:ln>
                  <a:noFill/>
                </a:ln>
                <a:solidFill>
                  <a:prstClr val="black"/>
                </a:solidFill>
                <a:effectLst/>
                <a:uLnTx/>
                <a:uFillTx/>
                <a:latin typeface="BIZ UDPゴシック"/>
                <a:ea typeface="BIZ UDPゴシック"/>
                <a:cs typeface="+mn-cs"/>
              </a:rPr>
              <a:t>÷</a:t>
            </a:r>
          </a:p>
        </p:txBody>
      </p:sp>
      <p:sp>
        <p:nvSpPr>
          <p:cNvPr id="20" name="テキスト ボックス 19">
            <a:extLst>
              <a:ext uri="{FF2B5EF4-FFF2-40B4-BE49-F238E27FC236}">
                <a16:creationId xmlns:a16="http://schemas.microsoft.com/office/drawing/2014/main" id="{274456B2-F4A5-AD21-1761-11113D0D556E}"/>
              </a:ext>
            </a:extLst>
          </p:cNvPr>
          <p:cNvSpPr txBox="1"/>
          <p:nvPr/>
        </p:nvSpPr>
        <p:spPr>
          <a:xfrm>
            <a:off x="9587365" y="5145428"/>
            <a:ext cx="764089" cy="766364"/>
          </a:xfrm>
          <a:prstGeom prst="rect">
            <a:avLst/>
          </a:prstGeom>
          <a:noFill/>
        </p:spPr>
        <p:txBody>
          <a:bodyPr wrap="square">
            <a:spAutoFit/>
          </a:bodyPr>
          <a:lstStyle/>
          <a:p>
            <a:pPr marR="0" lvl="0" algn="ctr"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lang="en-US" altLang="ja-JP" sz="1500">
                <a:solidFill>
                  <a:prstClr val="black"/>
                </a:solidFill>
                <a:latin typeface="BIZ UDPゴシック"/>
                <a:ea typeface="BIZ UDPゴシック"/>
              </a:rPr>
              <a:t>ad</a:t>
            </a:r>
            <a:br>
              <a:rPr lang="en-US" altLang="ja-JP" sz="1500">
                <a:solidFill>
                  <a:prstClr val="black"/>
                </a:solidFill>
                <a:latin typeface="BIZ UDPゴシック"/>
                <a:ea typeface="BIZ UDPゴシック"/>
              </a:rPr>
            </a:br>
            <a:r>
              <a:rPr lang="en-US" altLang="ja-JP" sz="1500" err="1">
                <a:solidFill>
                  <a:prstClr val="black"/>
                </a:solidFill>
                <a:latin typeface="BIZ UDPゴシック"/>
                <a:ea typeface="BIZ UDPゴシック"/>
              </a:rPr>
              <a:t>cb</a:t>
            </a:r>
            <a:endParaRPr lang="en-US" altLang="ja-JP" sz="1500">
              <a:solidFill>
                <a:prstClr val="black"/>
              </a:solidFill>
              <a:latin typeface="BIZ UDPゴシック"/>
              <a:ea typeface="BIZ UDPゴシック"/>
            </a:endParaRPr>
          </a:p>
        </p:txBody>
      </p:sp>
      <p:cxnSp>
        <p:nvCxnSpPr>
          <p:cNvPr id="21" name="直線コネクタ 20">
            <a:extLst>
              <a:ext uri="{FF2B5EF4-FFF2-40B4-BE49-F238E27FC236}">
                <a16:creationId xmlns:a16="http://schemas.microsoft.com/office/drawing/2014/main" id="{0E03908B-D43A-9504-82E1-8BF0CB86635B}"/>
              </a:ext>
            </a:extLst>
          </p:cNvPr>
          <p:cNvCxnSpPr>
            <a:cxnSpLocks/>
          </p:cNvCxnSpPr>
          <p:nvPr/>
        </p:nvCxnSpPr>
        <p:spPr>
          <a:xfrm>
            <a:off x="9761071" y="5566563"/>
            <a:ext cx="436675"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24" name="テキスト ボックス 23">
            <a:extLst>
              <a:ext uri="{FF2B5EF4-FFF2-40B4-BE49-F238E27FC236}">
                <a16:creationId xmlns:a16="http://schemas.microsoft.com/office/drawing/2014/main" id="{1C39AB3D-26A6-864E-E028-6CB517668B34}"/>
              </a:ext>
            </a:extLst>
          </p:cNvPr>
          <p:cNvSpPr txBox="1"/>
          <p:nvPr/>
        </p:nvSpPr>
        <p:spPr>
          <a:xfrm>
            <a:off x="6498409" y="1649825"/>
            <a:ext cx="6111240" cy="627929"/>
          </a:xfrm>
          <a:prstGeom prst="rect">
            <a:avLst/>
          </a:prstGeom>
          <a:noFill/>
        </p:spPr>
        <p:txBody>
          <a:bodyPr wrap="square">
            <a:spAutoFit/>
          </a:bodyPr>
          <a:lstStyle/>
          <a:p>
            <a:pPr marL="90488"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オッズ</a:t>
            </a:r>
            <a:br>
              <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ある事象が発生する確率と発生しない確率の比のこと</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5" name="正方形/長方形 24">
            <a:extLst>
              <a:ext uri="{FF2B5EF4-FFF2-40B4-BE49-F238E27FC236}">
                <a16:creationId xmlns:a16="http://schemas.microsoft.com/office/drawing/2014/main" id="{2021B468-FFDE-12B3-3056-392774E80B88}"/>
              </a:ext>
            </a:extLst>
          </p:cNvPr>
          <p:cNvSpPr/>
          <p:nvPr/>
        </p:nvSpPr>
        <p:spPr>
          <a:xfrm>
            <a:off x="11860800"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Tree>
    <p:extLst>
      <p:ext uri="{BB962C8B-B14F-4D97-AF65-F5344CB8AC3E}">
        <p14:creationId xmlns:p14="http://schemas.microsoft.com/office/powerpoint/2010/main" val="316009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6AD9DA-E3BD-F8F2-70F3-B1D2B4C8C5DA}"/>
              </a:ext>
            </a:extLst>
          </p:cNvPr>
          <p:cNvSpPr>
            <a:spLocks noGrp="1"/>
          </p:cNvSpPr>
          <p:nvPr>
            <p:ph type="title"/>
          </p:nvPr>
        </p:nvSpPr>
        <p:spPr/>
        <p:txBody>
          <a:bodyPr/>
          <a:lstStyle/>
          <a:p>
            <a:r>
              <a:rPr lang="ja-JP" altLang="en-US" sz="2800"/>
              <a:t>有病率／罹患率／死亡率</a:t>
            </a:r>
            <a:r>
              <a:rPr lang="ja-JP" altLang="en-US"/>
              <a:t>／致死率</a:t>
            </a:r>
            <a:endParaRPr kumimoji="1" lang="ja-JP" altLang="en-US"/>
          </a:p>
        </p:txBody>
      </p:sp>
      <p:sp>
        <p:nvSpPr>
          <p:cNvPr id="4" name="コンテンツ プレースホルダー 2">
            <a:extLst>
              <a:ext uri="{FF2B5EF4-FFF2-40B4-BE49-F238E27FC236}">
                <a16:creationId xmlns:a16="http://schemas.microsoft.com/office/drawing/2014/main" id="{3FAE98B5-5633-543F-8ABC-11E163DDF8BA}"/>
              </a:ext>
            </a:extLst>
          </p:cNvPr>
          <p:cNvSpPr>
            <a:spLocks noGrp="1"/>
          </p:cNvSpPr>
          <p:nvPr>
            <p:ph idx="1"/>
          </p:nvPr>
        </p:nvSpPr>
        <p:spPr>
          <a:xfrm>
            <a:off x="452439" y="947738"/>
            <a:ext cx="4919661" cy="3071812"/>
          </a:xfrm>
        </p:spPr>
        <p:txBody>
          <a:bodyPr>
            <a:normAutofit/>
          </a:bodyPr>
          <a:lstStyle/>
          <a:p>
            <a:pPr marL="0" indent="0">
              <a:buNone/>
            </a:pPr>
            <a:r>
              <a:rPr kumimoji="1" lang="ja-JP" altLang="en-US"/>
              <a:t>有病率</a:t>
            </a:r>
            <a:r>
              <a:rPr kumimoji="1" lang="ja-JP" altLang="en-US" sz="2000"/>
              <a:t>（有病割合）</a:t>
            </a:r>
            <a:br>
              <a:rPr kumimoji="1" lang="en-US" altLang="ja-JP" sz="2000"/>
            </a:br>
            <a:endParaRPr kumimoji="1" lang="en-US" altLang="ja-JP" sz="900"/>
          </a:p>
          <a:p>
            <a:pPr marL="90488" indent="0">
              <a:buNone/>
            </a:pPr>
            <a:r>
              <a:rPr kumimoji="1" lang="ja-JP" altLang="en-US" sz="1800"/>
              <a:t>ある一時点における集団内の特定の健康状態（主に疾病）を有する者の割合のこと</a:t>
            </a:r>
            <a:br>
              <a:rPr kumimoji="1" lang="en-US" altLang="ja-JP" sz="1800"/>
            </a:br>
            <a:r>
              <a:rPr kumimoji="1" lang="ja-JP" altLang="en-US" sz="1800"/>
              <a:t>有病率といわれることが多い</a:t>
            </a:r>
          </a:p>
          <a:p>
            <a:pPr marL="90488" indent="0">
              <a:buNone/>
            </a:pPr>
            <a:endParaRPr kumimoji="1" lang="ja-JP" altLang="en-US" sz="900"/>
          </a:p>
          <a:p>
            <a:pPr marL="90488" indent="0">
              <a:buNone/>
            </a:pPr>
            <a:r>
              <a:rPr kumimoji="1" lang="ja-JP" altLang="en-US" sz="1400"/>
              <a:t>（例）</a:t>
            </a:r>
            <a:r>
              <a:rPr lang="ja-JP" altLang="en-US" sz="1400"/>
              <a:t> </a:t>
            </a:r>
            <a:r>
              <a:rPr kumimoji="1" lang="ja-JP" altLang="en-US" sz="1400"/>
              <a:t>疾病</a:t>
            </a:r>
            <a:r>
              <a:rPr kumimoji="1" lang="en-US" altLang="ja-JP" sz="1400"/>
              <a:t>A</a:t>
            </a:r>
            <a:r>
              <a:rPr kumimoji="1" lang="ja-JP" altLang="en-US" sz="1400"/>
              <a:t>の有病率＝</a:t>
            </a:r>
            <a:endParaRPr kumimoji="1" lang="ja-JP" altLang="en-US" sz="100"/>
          </a:p>
        </p:txBody>
      </p:sp>
      <p:sp>
        <p:nvSpPr>
          <p:cNvPr id="5" name="テキスト ボックス 4">
            <a:extLst>
              <a:ext uri="{FF2B5EF4-FFF2-40B4-BE49-F238E27FC236}">
                <a16:creationId xmlns:a16="http://schemas.microsoft.com/office/drawing/2014/main" id="{A296CF4A-73A1-2406-6275-F586B035F174}"/>
              </a:ext>
            </a:extLst>
          </p:cNvPr>
          <p:cNvSpPr txBox="1"/>
          <p:nvPr/>
        </p:nvSpPr>
        <p:spPr>
          <a:xfrm>
            <a:off x="2174556" y="2878478"/>
            <a:ext cx="3388044" cy="721416"/>
          </a:xfrm>
          <a:prstGeom prst="rect">
            <a:avLst/>
          </a:prstGeom>
          <a:noFill/>
        </p:spPr>
        <p:txBody>
          <a:bodyPr wrap="square">
            <a:spAutoFit/>
          </a:bodyPr>
          <a:lstStyle/>
          <a:p>
            <a:pPr marR="0" lvl="0" algn="ctr" defTabSz="914400" rtl="0" eaLnBrk="1" fontAlgn="auto" latinLnBrk="0" hangingPunct="1">
              <a:lnSpc>
                <a:spcPct val="160000"/>
              </a:lnSpc>
              <a:spcBef>
                <a:spcPts val="1000"/>
              </a:spcBef>
              <a:spcAft>
                <a:spcPts val="0"/>
              </a:spcAft>
              <a:buClrTx/>
              <a:buSzTx/>
              <a:buFont typeface="Arial" panose="020B0604020202020204" pitchFamily="34" charset="0"/>
              <a:buNone/>
              <a:tabLst/>
              <a:defRPr/>
            </a:pPr>
            <a:r>
              <a:rPr kumimoji="1" lang="ja-JP" altLang="en-US" sz="1400"/>
              <a:t>ある集団の疾病</a:t>
            </a:r>
            <a:r>
              <a:rPr kumimoji="1" lang="en-US" altLang="ja-JP" sz="1400"/>
              <a:t>A</a:t>
            </a:r>
            <a:r>
              <a:rPr kumimoji="1" lang="ja-JP" altLang="en-US" sz="1400"/>
              <a:t>を有する者の数</a:t>
            </a:r>
            <a:br>
              <a:rPr lang="en-US" altLang="ja-JP" sz="1400">
                <a:solidFill>
                  <a:prstClr val="black"/>
                </a:solidFill>
                <a:latin typeface="BIZ UDPゴシック"/>
                <a:ea typeface="BIZ UDPゴシック"/>
              </a:rPr>
            </a:br>
            <a:r>
              <a:rPr kumimoji="1" lang="ja-JP" altLang="en-US" sz="1400"/>
              <a:t>その集団の全員の数</a:t>
            </a:r>
            <a:endParaRPr lang="en-US" altLang="ja-JP" sz="1400">
              <a:solidFill>
                <a:prstClr val="black"/>
              </a:solidFill>
              <a:latin typeface="BIZ UDPゴシック"/>
              <a:ea typeface="BIZ UDPゴシック"/>
            </a:endParaRPr>
          </a:p>
        </p:txBody>
      </p:sp>
      <p:cxnSp>
        <p:nvCxnSpPr>
          <p:cNvPr id="6" name="直線コネクタ 5">
            <a:extLst>
              <a:ext uri="{FF2B5EF4-FFF2-40B4-BE49-F238E27FC236}">
                <a16:creationId xmlns:a16="http://schemas.microsoft.com/office/drawing/2014/main" id="{EE09E7FB-912C-A487-E363-395FAD5ED781}"/>
              </a:ext>
            </a:extLst>
          </p:cNvPr>
          <p:cNvCxnSpPr>
            <a:cxnSpLocks/>
          </p:cNvCxnSpPr>
          <p:nvPr/>
        </p:nvCxnSpPr>
        <p:spPr>
          <a:xfrm>
            <a:off x="2602021" y="3309138"/>
            <a:ext cx="2427885"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7" name="コンテンツ プレースホルダー 2">
            <a:extLst>
              <a:ext uri="{FF2B5EF4-FFF2-40B4-BE49-F238E27FC236}">
                <a16:creationId xmlns:a16="http://schemas.microsoft.com/office/drawing/2014/main" id="{0E32FD5E-CC2B-61BF-85BB-E8EAAA573003}"/>
              </a:ext>
            </a:extLst>
          </p:cNvPr>
          <p:cNvSpPr txBox="1">
            <a:spLocks/>
          </p:cNvSpPr>
          <p:nvPr/>
        </p:nvSpPr>
        <p:spPr>
          <a:xfrm>
            <a:off x="452438" y="3905933"/>
            <a:ext cx="5195887" cy="2366963"/>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罹患率</a:t>
            </a:r>
            <a:br>
              <a:rPr lang="en-US" altLang="ja-JP" sz="2000"/>
            </a:br>
            <a:endParaRPr lang="en-US" altLang="ja-JP" sz="600"/>
          </a:p>
          <a:p>
            <a:pPr marL="90488" indent="0">
              <a:buFont typeface="Arial" panose="020B0604020202020204" pitchFamily="34" charset="0"/>
              <a:buNone/>
            </a:pPr>
            <a:r>
              <a:rPr lang="ja-JP" altLang="en-US" sz="1800"/>
              <a:t>一定の観察期間における集団での疾病発生の率</a:t>
            </a:r>
          </a:p>
          <a:p>
            <a:pPr marL="90488" indent="0">
              <a:buFont typeface="Arial" panose="020B0604020202020204" pitchFamily="34" charset="0"/>
              <a:buNone/>
            </a:pPr>
            <a:r>
              <a:rPr lang="ja-JP" altLang="en-US" sz="1800"/>
              <a:t>有病率は一時点での患者の割合であるのに対し、罹患率は一定の期間内に新たに発生する患者数の指標</a:t>
            </a:r>
            <a:endParaRPr lang="ja-JP" altLang="en-US" sz="100"/>
          </a:p>
        </p:txBody>
      </p:sp>
      <p:sp>
        <p:nvSpPr>
          <p:cNvPr id="9" name="コンテンツ プレースホルダー 2">
            <a:extLst>
              <a:ext uri="{FF2B5EF4-FFF2-40B4-BE49-F238E27FC236}">
                <a16:creationId xmlns:a16="http://schemas.microsoft.com/office/drawing/2014/main" id="{1358E702-F9C7-36A4-CF2E-243761F85F3C}"/>
              </a:ext>
            </a:extLst>
          </p:cNvPr>
          <p:cNvSpPr txBox="1">
            <a:spLocks/>
          </p:cNvSpPr>
          <p:nvPr/>
        </p:nvSpPr>
        <p:spPr>
          <a:xfrm>
            <a:off x="6224589" y="947738"/>
            <a:ext cx="5361672" cy="248126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死亡率</a:t>
            </a:r>
            <a:endParaRPr lang="en-US" altLang="ja-JP" sz="900"/>
          </a:p>
          <a:p>
            <a:pPr marL="90488" indent="0">
              <a:buFont typeface="Arial" panose="020B0604020202020204" pitchFamily="34" charset="0"/>
              <a:buNone/>
            </a:pPr>
            <a:r>
              <a:rPr lang="ja-JP" altLang="en-US" sz="1800"/>
              <a:t>一定の観察期間における、集団での死亡発生の率</a:t>
            </a:r>
            <a:endParaRPr lang="en-US" altLang="ja-JP" sz="1800"/>
          </a:p>
          <a:p>
            <a:pPr marL="90488" indent="0">
              <a:buFont typeface="Arial" panose="020B0604020202020204" pitchFamily="34" charset="0"/>
              <a:buNone/>
            </a:pPr>
            <a:r>
              <a:rPr lang="ja-JP" altLang="en-US" sz="1400"/>
              <a:t>致死率（致命率）における集団は、その疾病にかかった人のみを</a:t>
            </a:r>
            <a:br>
              <a:rPr lang="en-US" altLang="ja-JP" sz="1400"/>
            </a:br>
            <a:r>
              <a:rPr lang="ja-JP" altLang="en-US" sz="1400"/>
              <a:t>対象とするが、死亡率における集団は、ある疾病にかかった人とかかるリスクを持つ人の両方が含まれる</a:t>
            </a:r>
            <a:br>
              <a:rPr lang="en-US" altLang="ja-JP" sz="1400"/>
            </a:br>
            <a:endParaRPr lang="en-US" altLang="ja-JP" sz="300"/>
          </a:p>
          <a:p>
            <a:pPr marL="90488" indent="0">
              <a:buFont typeface="Arial" panose="020B0604020202020204" pitchFamily="34" charset="0"/>
              <a:buNone/>
            </a:pPr>
            <a:endParaRPr lang="ja-JP" altLang="en-US" sz="100"/>
          </a:p>
        </p:txBody>
      </p:sp>
      <p:sp>
        <p:nvSpPr>
          <p:cNvPr id="10" name="コンテンツ プレースホルダー 2">
            <a:extLst>
              <a:ext uri="{FF2B5EF4-FFF2-40B4-BE49-F238E27FC236}">
                <a16:creationId xmlns:a16="http://schemas.microsoft.com/office/drawing/2014/main" id="{C65F1BFC-0307-1F12-11EE-C535817DE01D}"/>
              </a:ext>
            </a:extLst>
          </p:cNvPr>
          <p:cNvSpPr txBox="1">
            <a:spLocks/>
          </p:cNvSpPr>
          <p:nvPr/>
        </p:nvSpPr>
        <p:spPr>
          <a:xfrm>
            <a:off x="6224589" y="3854272"/>
            <a:ext cx="5361672" cy="2232113"/>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致死率（致命率）</a:t>
            </a:r>
            <a:endParaRPr lang="en-US" altLang="ja-JP"/>
          </a:p>
          <a:p>
            <a:pPr marL="0" indent="0">
              <a:spcBef>
                <a:spcPts val="0"/>
              </a:spcBef>
              <a:buNone/>
            </a:pPr>
            <a:endParaRPr kumimoji="1" lang="en-US" altLang="ja-JP" sz="600"/>
          </a:p>
          <a:p>
            <a:pPr marL="90000" indent="0">
              <a:buFont typeface="Arial" panose="020B0604020202020204" pitchFamily="34" charset="0"/>
              <a:buNone/>
            </a:pPr>
            <a:r>
              <a:rPr lang="ja-JP" altLang="en-US" sz="1800"/>
              <a:t>ある疾患に罹患した集団における、一定の観察期間内の死亡者の割合。疾病の重篤度を示す指標</a:t>
            </a:r>
            <a:endParaRPr lang="en-US" altLang="ja-JP" sz="1800"/>
          </a:p>
        </p:txBody>
      </p:sp>
      <p:sp>
        <p:nvSpPr>
          <p:cNvPr id="11" name="正方形/長方形 10">
            <a:extLst>
              <a:ext uri="{FF2B5EF4-FFF2-40B4-BE49-F238E27FC236}">
                <a16:creationId xmlns:a16="http://schemas.microsoft.com/office/drawing/2014/main" id="{E6F37D43-1C48-E14A-405F-1CF1921DD374}"/>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12" name="正方形/長方形 11">
            <a:extLst>
              <a:ext uri="{FF2B5EF4-FFF2-40B4-BE49-F238E27FC236}">
                <a16:creationId xmlns:a16="http://schemas.microsoft.com/office/drawing/2014/main" id="{F110359C-CF6F-3331-8BA6-6F925BEDE6C2}"/>
              </a:ext>
            </a:extLst>
          </p:cNvPr>
          <p:cNvSpPr/>
          <p:nvPr/>
        </p:nvSpPr>
        <p:spPr>
          <a:xfrm>
            <a:off x="11860800"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Tree>
    <p:extLst>
      <p:ext uri="{BB962C8B-B14F-4D97-AF65-F5344CB8AC3E}">
        <p14:creationId xmlns:p14="http://schemas.microsoft.com/office/powerpoint/2010/main" val="637640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636465-B6FD-BDBD-D54C-F1775B67E216}"/>
              </a:ext>
            </a:extLst>
          </p:cNvPr>
          <p:cNvSpPr>
            <a:spLocks noGrp="1"/>
          </p:cNvSpPr>
          <p:nvPr>
            <p:ph type="title"/>
          </p:nvPr>
        </p:nvSpPr>
        <p:spPr/>
        <p:txBody>
          <a:bodyPr/>
          <a:lstStyle/>
          <a:p>
            <a:r>
              <a:rPr kumimoji="1" lang="ja-JP" altLang="en-US"/>
              <a:t>メタアナリシス</a:t>
            </a:r>
          </a:p>
        </p:txBody>
      </p:sp>
      <p:sp>
        <p:nvSpPr>
          <p:cNvPr id="3" name="コンテンツ プレースホルダー 2">
            <a:extLst>
              <a:ext uri="{FF2B5EF4-FFF2-40B4-BE49-F238E27FC236}">
                <a16:creationId xmlns:a16="http://schemas.microsoft.com/office/drawing/2014/main" id="{488B0963-0F73-778E-0BD7-86BC25253078}"/>
              </a:ext>
            </a:extLst>
          </p:cNvPr>
          <p:cNvSpPr>
            <a:spLocks noGrp="1"/>
          </p:cNvSpPr>
          <p:nvPr>
            <p:ph idx="1"/>
          </p:nvPr>
        </p:nvSpPr>
        <p:spPr>
          <a:xfrm>
            <a:off x="453081" y="947064"/>
            <a:ext cx="5256839" cy="5519052"/>
          </a:xfrm>
        </p:spPr>
        <p:txBody>
          <a:bodyPr/>
          <a:lstStyle/>
          <a:p>
            <a:pPr marL="0" indent="0">
              <a:buNone/>
            </a:pPr>
            <a:r>
              <a:rPr kumimoji="1" lang="ja-JP" altLang="en-US"/>
              <a:t>メタアナリシス</a:t>
            </a:r>
            <a:endParaRPr kumimoji="1" lang="en-US" altLang="ja-JP"/>
          </a:p>
          <a:p>
            <a:pPr marL="0" indent="0">
              <a:buNone/>
            </a:pPr>
            <a:endParaRPr kumimoji="1" lang="en-US" altLang="ja-JP" sz="600"/>
          </a:p>
          <a:p>
            <a:pPr marL="92075" indent="0">
              <a:buNone/>
            </a:pPr>
            <a:r>
              <a:rPr kumimoji="1" lang="ja-JP" altLang="en-US" sz="1800"/>
              <a:t>複数の疫学研究結果を、統計学の手法を用いて</a:t>
            </a:r>
            <a:br>
              <a:rPr kumimoji="1" lang="en-US" altLang="ja-JP" sz="1800"/>
            </a:br>
            <a:r>
              <a:rPr kumimoji="1" lang="ja-JP" altLang="en-US" sz="1800"/>
              <a:t>統合・再解析し、全体としての結論を導く研究方法</a:t>
            </a:r>
            <a:endParaRPr lang="en-US" altLang="ja-JP" sz="1800"/>
          </a:p>
          <a:p>
            <a:pPr marL="92075" indent="0">
              <a:buNone/>
            </a:pPr>
            <a:endParaRPr kumimoji="1" lang="en-US" altLang="ja-JP" sz="1600"/>
          </a:p>
          <a:p>
            <a:pPr marL="182563" indent="-90488">
              <a:buNone/>
            </a:pPr>
            <a:r>
              <a:rPr kumimoji="1" lang="ja-JP" altLang="en-US" sz="1600"/>
              <a:t>プールドアナリシス（</a:t>
            </a:r>
            <a:r>
              <a:rPr kumimoji="1" lang="en-US" altLang="ja-JP" sz="1600"/>
              <a:t>Pooled Analysis</a:t>
            </a:r>
            <a:r>
              <a:rPr kumimoji="1" lang="ja-JP" altLang="en-US" sz="1600"/>
              <a:t>）</a:t>
            </a:r>
            <a:br>
              <a:rPr kumimoji="1" lang="en-US" altLang="ja-JP" sz="1600"/>
            </a:br>
            <a:r>
              <a:rPr kumimoji="1" lang="ja-JP" altLang="en-US" sz="1400"/>
              <a:t>それぞれの研究結果の基になった個人ごとの</a:t>
            </a:r>
            <a:br>
              <a:rPr kumimoji="1" lang="en-US" altLang="ja-JP" sz="1400"/>
            </a:br>
            <a:r>
              <a:rPr kumimoji="1" lang="ja-JP" altLang="en-US" sz="1400"/>
              <a:t>データを集めて再解析すること</a:t>
            </a:r>
          </a:p>
        </p:txBody>
      </p:sp>
      <p:sp>
        <p:nvSpPr>
          <p:cNvPr id="5" name="正方形/長方形 4">
            <a:extLst>
              <a:ext uri="{FF2B5EF4-FFF2-40B4-BE49-F238E27FC236}">
                <a16:creationId xmlns:a16="http://schemas.microsoft.com/office/drawing/2014/main" id="{19AFAAA5-494C-3845-2E25-CF7F7DCF8DD8}"/>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6" name="正方形/長方形 5">
            <a:extLst>
              <a:ext uri="{FF2B5EF4-FFF2-40B4-BE49-F238E27FC236}">
                <a16:creationId xmlns:a16="http://schemas.microsoft.com/office/drawing/2014/main" id="{9C6C94A3-D695-58C3-35FD-447DF38A1851}"/>
              </a:ext>
            </a:extLst>
          </p:cNvPr>
          <p:cNvSpPr/>
          <p:nvPr/>
        </p:nvSpPr>
        <p:spPr>
          <a:xfrm>
            <a:off x="11860800"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pic>
        <p:nvPicPr>
          <p:cNvPr id="8" name="グラフィックス 7" descr="ドキュメント 枠線">
            <a:extLst>
              <a:ext uri="{FF2B5EF4-FFF2-40B4-BE49-F238E27FC236}">
                <a16:creationId xmlns:a16="http://schemas.microsoft.com/office/drawing/2014/main" id="{967BF2C6-133B-158D-ECAF-D7D21186B5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40344" y="1729191"/>
            <a:ext cx="914400" cy="914400"/>
          </a:xfrm>
          <a:prstGeom prst="rect">
            <a:avLst/>
          </a:prstGeom>
        </p:spPr>
      </p:pic>
      <p:pic>
        <p:nvPicPr>
          <p:cNvPr id="9" name="グラフィックス 8" descr="ドキュメント 枠線">
            <a:extLst>
              <a:ext uri="{FF2B5EF4-FFF2-40B4-BE49-F238E27FC236}">
                <a16:creationId xmlns:a16="http://schemas.microsoft.com/office/drawing/2014/main" id="{EC080519-7780-953D-4367-E1733FDF54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6173" y="1729191"/>
            <a:ext cx="914400" cy="914400"/>
          </a:xfrm>
          <a:prstGeom prst="rect">
            <a:avLst/>
          </a:prstGeom>
        </p:spPr>
      </p:pic>
      <p:pic>
        <p:nvPicPr>
          <p:cNvPr id="10" name="グラフィックス 9" descr="ドキュメント 枠線">
            <a:extLst>
              <a:ext uri="{FF2B5EF4-FFF2-40B4-BE49-F238E27FC236}">
                <a16:creationId xmlns:a16="http://schemas.microsoft.com/office/drawing/2014/main" id="{820D6858-FBD7-1552-A913-F18A4D6C0B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92002" y="1729191"/>
            <a:ext cx="914400" cy="914400"/>
          </a:xfrm>
          <a:prstGeom prst="rect">
            <a:avLst/>
          </a:prstGeom>
        </p:spPr>
      </p:pic>
      <p:pic>
        <p:nvPicPr>
          <p:cNvPr id="11" name="グラフィックス 10" descr="ドキュメント 枠線">
            <a:extLst>
              <a:ext uri="{FF2B5EF4-FFF2-40B4-BE49-F238E27FC236}">
                <a16:creationId xmlns:a16="http://schemas.microsoft.com/office/drawing/2014/main" id="{A0F896CE-49AF-0A3A-DF53-3832D64DFB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17831" y="1729191"/>
            <a:ext cx="914400" cy="914400"/>
          </a:xfrm>
          <a:prstGeom prst="rect">
            <a:avLst/>
          </a:prstGeom>
        </p:spPr>
      </p:pic>
      <p:pic>
        <p:nvPicPr>
          <p:cNvPr id="12" name="グラフィックス 11" descr="ドキュメント 枠線">
            <a:extLst>
              <a:ext uri="{FF2B5EF4-FFF2-40B4-BE49-F238E27FC236}">
                <a16:creationId xmlns:a16="http://schemas.microsoft.com/office/drawing/2014/main" id="{9BEEF8B9-F771-EACB-EE2D-DFFD9B8DB9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43659" y="1729191"/>
            <a:ext cx="914400" cy="914400"/>
          </a:xfrm>
          <a:prstGeom prst="rect">
            <a:avLst/>
          </a:prstGeom>
        </p:spPr>
      </p:pic>
      <p:sp>
        <p:nvSpPr>
          <p:cNvPr id="13" name="テキスト ボックス 12">
            <a:extLst>
              <a:ext uri="{FF2B5EF4-FFF2-40B4-BE49-F238E27FC236}">
                <a16:creationId xmlns:a16="http://schemas.microsoft.com/office/drawing/2014/main" id="{32B46C6C-0FA0-EC12-36F7-869DFFB50438}"/>
              </a:ext>
            </a:extLst>
          </p:cNvPr>
          <p:cNvSpPr txBox="1"/>
          <p:nvPr/>
        </p:nvSpPr>
        <p:spPr>
          <a:xfrm>
            <a:off x="10869487" y="2001725"/>
            <a:ext cx="415498" cy="369332"/>
          </a:xfrm>
          <a:prstGeom prst="rect">
            <a:avLst/>
          </a:prstGeom>
          <a:noFill/>
        </p:spPr>
        <p:txBody>
          <a:bodyPr wrap="none" rtlCol="0">
            <a:spAutoFit/>
          </a:bodyPr>
          <a:lstStyle/>
          <a:p>
            <a:r>
              <a:rPr kumimoji="1" lang="en-US" altLang="ja-JP"/>
              <a:t>…</a:t>
            </a:r>
            <a:endParaRPr kumimoji="1" lang="ja-JP" altLang="en-US"/>
          </a:p>
        </p:txBody>
      </p:sp>
      <p:sp>
        <p:nvSpPr>
          <p:cNvPr id="14" name="テキスト ボックス 13">
            <a:extLst>
              <a:ext uri="{FF2B5EF4-FFF2-40B4-BE49-F238E27FC236}">
                <a16:creationId xmlns:a16="http://schemas.microsoft.com/office/drawing/2014/main" id="{6DCBCEB3-A4D3-1C88-B3C5-A10FEE311B65}"/>
              </a:ext>
            </a:extLst>
          </p:cNvPr>
          <p:cNvSpPr txBox="1"/>
          <p:nvPr/>
        </p:nvSpPr>
        <p:spPr>
          <a:xfrm>
            <a:off x="6177561" y="1235193"/>
            <a:ext cx="902811" cy="523220"/>
          </a:xfrm>
          <a:prstGeom prst="rect">
            <a:avLst/>
          </a:prstGeom>
          <a:noFill/>
        </p:spPr>
        <p:txBody>
          <a:bodyPr wrap="none" rtlCol="0">
            <a:spAutoFit/>
          </a:bodyPr>
          <a:lstStyle/>
          <a:p>
            <a:pPr algn="ctr"/>
            <a:r>
              <a:rPr kumimoji="1" lang="ja-JP" altLang="en-US" sz="1400"/>
              <a:t>疫学研究</a:t>
            </a:r>
            <a:br>
              <a:rPr lang="en-US" altLang="ja-JP" sz="1400"/>
            </a:br>
            <a:r>
              <a:rPr kumimoji="1" lang="ja-JP" altLang="en-US" sz="1400"/>
              <a:t>論文</a:t>
            </a:r>
            <a:r>
              <a:rPr kumimoji="1" lang="en-US" altLang="ja-JP" sz="1400"/>
              <a:t>A</a:t>
            </a:r>
            <a:endParaRPr kumimoji="1" lang="ja-JP" altLang="en-US" sz="1400"/>
          </a:p>
        </p:txBody>
      </p:sp>
      <p:cxnSp>
        <p:nvCxnSpPr>
          <p:cNvPr id="22" name="直線矢印コネクタ 21">
            <a:extLst>
              <a:ext uri="{FF2B5EF4-FFF2-40B4-BE49-F238E27FC236}">
                <a16:creationId xmlns:a16="http://schemas.microsoft.com/office/drawing/2014/main" id="{7C976AC6-3AC9-6F79-0E32-A2671F0F6F3D}"/>
              </a:ext>
            </a:extLst>
          </p:cNvPr>
          <p:cNvCxnSpPr>
            <a:cxnSpLocks/>
            <a:stCxn id="8" idx="2"/>
          </p:cNvCxnSpPr>
          <p:nvPr/>
        </p:nvCxnSpPr>
        <p:spPr>
          <a:xfrm>
            <a:off x="6697544" y="2643591"/>
            <a:ext cx="1851658" cy="17693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直線矢印コネクタ 25">
            <a:extLst>
              <a:ext uri="{FF2B5EF4-FFF2-40B4-BE49-F238E27FC236}">
                <a16:creationId xmlns:a16="http://schemas.microsoft.com/office/drawing/2014/main" id="{F17B990C-E1BB-3389-9DCE-11E2756FB0AD}"/>
              </a:ext>
            </a:extLst>
          </p:cNvPr>
          <p:cNvCxnSpPr>
            <a:cxnSpLocks/>
            <a:stCxn id="10" idx="2"/>
          </p:cNvCxnSpPr>
          <p:nvPr/>
        </p:nvCxnSpPr>
        <p:spPr>
          <a:xfrm flipH="1">
            <a:off x="8549201" y="2643591"/>
            <a:ext cx="1" cy="17693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直線矢印コネクタ 27">
            <a:extLst>
              <a:ext uri="{FF2B5EF4-FFF2-40B4-BE49-F238E27FC236}">
                <a16:creationId xmlns:a16="http://schemas.microsoft.com/office/drawing/2014/main" id="{977CBABE-BD21-5694-2D4E-8B9D32B8581C}"/>
              </a:ext>
            </a:extLst>
          </p:cNvPr>
          <p:cNvCxnSpPr>
            <a:cxnSpLocks/>
            <a:stCxn id="11" idx="2"/>
          </p:cNvCxnSpPr>
          <p:nvPr/>
        </p:nvCxnSpPr>
        <p:spPr>
          <a:xfrm flipH="1">
            <a:off x="8549201" y="2643591"/>
            <a:ext cx="925830" cy="17693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936D78AA-FE42-9E55-F8AC-5D304E17BBE8}"/>
              </a:ext>
            </a:extLst>
          </p:cNvPr>
          <p:cNvCxnSpPr>
            <a:cxnSpLocks/>
            <a:stCxn id="9" idx="2"/>
          </p:cNvCxnSpPr>
          <p:nvPr/>
        </p:nvCxnSpPr>
        <p:spPr>
          <a:xfrm>
            <a:off x="7623373" y="2643591"/>
            <a:ext cx="937257" cy="17693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直線矢印コネクタ 31">
            <a:extLst>
              <a:ext uri="{FF2B5EF4-FFF2-40B4-BE49-F238E27FC236}">
                <a16:creationId xmlns:a16="http://schemas.microsoft.com/office/drawing/2014/main" id="{D98D716C-92C6-C8AE-B2C6-0BE6BB4EAB85}"/>
              </a:ext>
            </a:extLst>
          </p:cNvPr>
          <p:cNvCxnSpPr>
            <a:cxnSpLocks/>
            <a:stCxn id="12" idx="2"/>
          </p:cNvCxnSpPr>
          <p:nvPr/>
        </p:nvCxnSpPr>
        <p:spPr>
          <a:xfrm flipH="1">
            <a:off x="8549202" y="2643591"/>
            <a:ext cx="1851657" cy="17693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3" name="テキスト ボックス 32">
            <a:extLst>
              <a:ext uri="{FF2B5EF4-FFF2-40B4-BE49-F238E27FC236}">
                <a16:creationId xmlns:a16="http://schemas.microsoft.com/office/drawing/2014/main" id="{80ACF5E8-3B0D-A669-81C4-830AB2C66510}"/>
              </a:ext>
            </a:extLst>
          </p:cNvPr>
          <p:cNvSpPr txBox="1"/>
          <p:nvPr/>
        </p:nvSpPr>
        <p:spPr>
          <a:xfrm>
            <a:off x="5725559" y="3256235"/>
            <a:ext cx="5670142" cy="646331"/>
          </a:xfrm>
          <a:prstGeom prst="rect">
            <a:avLst/>
          </a:prstGeom>
          <a:solidFill>
            <a:schemeClr val="bg1"/>
          </a:solidFill>
          <a:ln w="28575">
            <a:solidFill>
              <a:schemeClr val="tx1"/>
            </a:solidFill>
          </a:ln>
        </p:spPr>
        <p:txBody>
          <a:bodyPr wrap="none" rtlCol="0">
            <a:spAutoFit/>
          </a:bodyPr>
          <a:lstStyle/>
          <a:p>
            <a:pPr algn="ctr"/>
            <a:r>
              <a:rPr kumimoji="1" lang="ja-JP" altLang="en-US"/>
              <a:t>各研究内容の諸条件（サンプルサイズなど）</a:t>
            </a:r>
            <a:r>
              <a:rPr lang="ja-JP" altLang="en-US"/>
              <a:t>から</a:t>
            </a:r>
            <a:br>
              <a:rPr kumimoji="1" lang="en-US" altLang="ja-JP"/>
            </a:br>
            <a:r>
              <a:rPr lang="ja-JP" altLang="en-US"/>
              <a:t>それぞれの</a:t>
            </a:r>
            <a:r>
              <a:rPr kumimoji="1" lang="ja-JP" altLang="en-US"/>
              <a:t>研究結果</a:t>
            </a:r>
            <a:r>
              <a:rPr lang="ja-JP" altLang="en-US"/>
              <a:t>に統計学的な</a:t>
            </a:r>
            <a:r>
              <a:rPr kumimoji="1" lang="ja-JP" altLang="en-US"/>
              <a:t>重みづけを行い統合</a:t>
            </a:r>
          </a:p>
        </p:txBody>
      </p:sp>
      <p:sp>
        <p:nvSpPr>
          <p:cNvPr id="7" name="テキスト ボックス 6">
            <a:extLst>
              <a:ext uri="{FF2B5EF4-FFF2-40B4-BE49-F238E27FC236}">
                <a16:creationId xmlns:a16="http://schemas.microsoft.com/office/drawing/2014/main" id="{7F5C70A1-1DAA-1684-857C-8385A6F523B5}"/>
              </a:ext>
            </a:extLst>
          </p:cNvPr>
          <p:cNvSpPr txBox="1"/>
          <p:nvPr/>
        </p:nvSpPr>
        <p:spPr>
          <a:xfrm>
            <a:off x="7119085" y="1235193"/>
            <a:ext cx="902811" cy="523220"/>
          </a:xfrm>
          <a:prstGeom prst="rect">
            <a:avLst/>
          </a:prstGeom>
          <a:noFill/>
        </p:spPr>
        <p:txBody>
          <a:bodyPr wrap="none" rtlCol="0">
            <a:spAutoFit/>
          </a:bodyPr>
          <a:lstStyle/>
          <a:p>
            <a:pPr algn="ctr"/>
            <a:r>
              <a:rPr kumimoji="1" lang="ja-JP" altLang="en-US" sz="1400"/>
              <a:t>疫学研究</a:t>
            </a:r>
            <a:br>
              <a:rPr lang="en-US" altLang="ja-JP" sz="1400"/>
            </a:br>
            <a:r>
              <a:rPr kumimoji="1" lang="ja-JP" altLang="en-US" sz="1400"/>
              <a:t>論文</a:t>
            </a:r>
            <a:r>
              <a:rPr kumimoji="1" lang="en-US" altLang="ja-JP" sz="1400"/>
              <a:t>B</a:t>
            </a:r>
            <a:endParaRPr kumimoji="1" lang="ja-JP" altLang="en-US" sz="1400"/>
          </a:p>
        </p:txBody>
      </p:sp>
      <p:sp>
        <p:nvSpPr>
          <p:cNvPr id="15" name="テキスト ボックス 14">
            <a:extLst>
              <a:ext uri="{FF2B5EF4-FFF2-40B4-BE49-F238E27FC236}">
                <a16:creationId xmlns:a16="http://schemas.microsoft.com/office/drawing/2014/main" id="{4262460B-B41C-6C6C-0208-2C0F96F293A0}"/>
              </a:ext>
            </a:extLst>
          </p:cNvPr>
          <p:cNvSpPr txBox="1"/>
          <p:nvPr/>
        </p:nvSpPr>
        <p:spPr>
          <a:xfrm>
            <a:off x="9002133" y="1235193"/>
            <a:ext cx="902811" cy="523220"/>
          </a:xfrm>
          <a:prstGeom prst="rect">
            <a:avLst/>
          </a:prstGeom>
          <a:noFill/>
        </p:spPr>
        <p:txBody>
          <a:bodyPr wrap="none" rtlCol="0">
            <a:spAutoFit/>
          </a:bodyPr>
          <a:lstStyle/>
          <a:p>
            <a:pPr algn="ctr"/>
            <a:r>
              <a:rPr kumimoji="1" lang="ja-JP" altLang="en-US" sz="1400"/>
              <a:t>疫学研究</a:t>
            </a:r>
            <a:br>
              <a:rPr lang="en-US" altLang="ja-JP" sz="1400"/>
            </a:br>
            <a:r>
              <a:rPr kumimoji="1" lang="ja-JP" altLang="en-US" sz="1400"/>
              <a:t>論文</a:t>
            </a:r>
            <a:r>
              <a:rPr lang="en-US" altLang="ja-JP" sz="1400"/>
              <a:t>D</a:t>
            </a:r>
            <a:endParaRPr kumimoji="1" lang="ja-JP" altLang="en-US" sz="1400"/>
          </a:p>
        </p:txBody>
      </p:sp>
      <p:sp>
        <p:nvSpPr>
          <p:cNvPr id="16" name="テキスト ボックス 15">
            <a:extLst>
              <a:ext uri="{FF2B5EF4-FFF2-40B4-BE49-F238E27FC236}">
                <a16:creationId xmlns:a16="http://schemas.microsoft.com/office/drawing/2014/main" id="{589B8FD3-E52B-A2CE-BFFB-BBA954DFDF6A}"/>
              </a:ext>
            </a:extLst>
          </p:cNvPr>
          <p:cNvSpPr txBox="1"/>
          <p:nvPr/>
        </p:nvSpPr>
        <p:spPr>
          <a:xfrm>
            <a:off x="8060609" y="1235193"/>
            <a:ext cx="902811" cy="523220"/>
          </a:xfrm>
          <a:prstGeom prst="rect">
            <a:avLst/>
          </a:prstGeom>
          <a:noFill/>
        </p:spPr>
        <p:txBody>
          <a:bodyPr wrap="none" rtlCol="0">
            <a:spAutoFit/>
          </a:bodyPr>
          <a:lstStyle/>
          <a:p>
            <a:pPr algn="ctr"/>
            <a:r>
              <a:rPr kumimoji="1" lang="ja-JP" altLang="en-US" sz="1400"/>
              <a:t>疫学研究</a:t>
            </a:r>
            <a:br>
              <a:rPr lang="en-US" altLang="ja-JP" sz="1400"/>
            </a:br>
            <a:r>
              <a:rPr kumimoji="1" lang="ja-JP" altLang="en-US" sz="1400"/>
              <a:t>論文</a:t>
            </a:r>
            <a:r>
              <a:rPr lang="en-US" altLang="ja-JP" sz="1400"/>
              <a:t>C</a:t>
            </a:r>
            <a:endParaRPr kumimoji="1" lang="ja-JP" altLang="en-US" sz="1400"/>
          </a:p>
        </p:txBody>
      </p:sp>
      <p:sp>
        <p:nvSpPr>
          <p:cNvPr id="21" name="テキスト ボックス 20">
            <a:extLst>
              <a:ext uri="{FF2B5EF4-FFF2-40B4-BE49-F238E27FC236}">
                <a16:creationId xmlns:a16="http://schemas.microsoft.com/office/drawing/2014/main" id="{52F9C232-3517-1F3E-2E2C-091321235260}"/>
              </a:ext>
            </a:extLst>
          </p:cNvPr>
          <p:cNvSpPr txBox="1"/>
          <p:nvPr/>
        </p:nvSpPr>
        <p:spPr>
          <a:xfrm>
            <a:off x="9943659" y="1235193"/>
            <a:ext cx="902811" cy="523220"/>
          </a:xfrm>
          <a:prstGeom prst="rect">
            <a:avLst/>
          </a:prstGeom>
          <a:noFill/>
        </p:spPr>
        <p:txBody>
          <a:bodyPr wrap="none" rtlCol="0">
            <a:spAutoFit/>
          </a:bodyPr>
          <a:lstStyle/>
          <a:p>
            <a:pPr algn="ctr"/>
            <a:r>
              <a:rPr kumimoji="1" lang="ja-JP" altLang="en-US" sz="1400"/>
              <a:t>疫学研究</a:t>
            </a:r>
            <a:br>
              <a:rPr lang="en-US" altLang="ja-JP" sz="1400"/>
            </a:br>
            <a:r>
              <a:rPr kumimoji="1" lang="ja-JP" altLang="en-US" sz="1400"/>
              <a:t>論文</a:t>
            </a:r>
            <a:r>
              <a:rPr kumimoji="1" lang="en-US" altLang="ja-JP" sz="1400"/>
              <a:t>E</a:t>
            </a:r>
            <a:endParaRPr kumimoji="1" lang="ja-JP" altLang="en-US" sz="1400"/>
          </a:p>
        </p:txBody>
      </p:sp>
      <p:sp>
        <p:nvSpPr>
          <p:cNvPr id="31" name="二等辺三角形 30">
            <a:extLst>
              <a:ext uri="{FF2B5EF4-FFF2-40B4-BE49-F238E27FC236}">
                <a16:creationId xmlns:a16="http://schemas.microsoft.com/office/drawing/2014/main" id="{A594F7B7-861E-0C7F-4C11-DE8CE5CB5DA3}"/>
              </a:ext>
            </a:extLst>
          </p:cNvPr>
          <p:cNvSpPr/>
          <p:nvPr/>
        </p:nvSpPr>
        <p:spPr>
          <a:xfrm rot="10800000">
            <a:off x="7829533" y="4206044"/>
            <a:ext cx="1462195" cy="423882"/>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F9EEA402-2DAA-58BE-1865-3590515821C8}"/>
              </a:ext>
            </a:extLst>
          </p:cNvPr>
          <p:cNvSpPr txBox="1"/>
          <p:nvPr/>
        </p:nvSpPr>
        <p:spPr>
          <a:xfrm>
            <a:off x="7321140" y="5541464"/>
            <a:ext cx="2456122" cy="369332"/>
          </a:xfrm>
          <a:prstGeom prst="rect">
            <a:avLst/>
          </a:prstGeom>
          <a:noFill/>
        </p:spPr>
        <p:txBody>
          <a:bodyPr wrap="none" rtlCol="0">
            <a:spAutoFit/>
          </a:bodyPr>
          <a:lstStyle/>
          <a:p>
            <a:r>
              <a:rPr kumimoji="1" lang="ja-JP" altLang="en-US" u="sng"/>
              <a:t>より信頼性が高い結果</a:t>
            </a:r>
          </a:p>
        </p:txBody>
      </p:sp>
      <p:pic>
        <p:nvPicPr>
          <p:cNvPr id="38" name="グラフィックス 37" descr="リスト 単色塗りつぶし">
            <a:extLst>
              <a:ext uri="{FF2B5EF4-FFF2-40B4-BE49-F238E27FC236}">
                <a16:creationId xmlns:a16="http://schemas.microsoft.com/office/drawing/2014/main" id="{25AF7C84-5F70-F9E7-592B-D7F29F5A9C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13527" y="4627064"/>
            <a:ext cx="914400" cy="914400"/>
          </a:xfrm>
          <a:prstGeom prst="rect">
            <a:avLst/>
          </a:prstGeom>
        </p:spPr>
      </p:pic>
    </p:spTree>
    <p:extLst>
      <p:ext uri="{BB962C8B-B14F-4D97-AF65-F5344CB8AC3E}">
        <p14:creationId xmlns:p14="http://schemas.microsoft.com/office/powerpoint/2010/main" val="2014009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3A3B3-A702-1091-F29C-EF6E5EA505D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6A96986-2FB0-EE91-0933-6338106DD590}"/>
              </a:ext>
            </a:extLst>
          </p:cNvPr>
          <p:cNvSpPr>
            <a:spLocks noGrp="1"/>
          </p:cNvSpPr>
          <p:nvPr>
            <p:ph type="title"/>
          </p:nvPr>
        </p:nvSpPr>
        <p:spPr>
          <a:xfrm>
            <a:off x="831850" y="2216306"/>
            <a:ext cx="10515600" cy="738822"/>
          </a:xfrm>
        </p:spPr>
        <p:txBody>
          <a:bodyPr/>
          <a:lstStyle/>
          <a:p>
            <a:r>
              <a:rPr kumimoji="1" lang="en-US" altLang="ja-JP" sz="4000"/>
              <a:t>2.</a:t>
            </a:r>
            <a:r>
              <a:rPr kumimoji="1" lang="ja-JP" altLang="en-US"/>
              <a:t>リスク評価</a:t>
            </a:r>
            <a:br>
              <a:rPr kumimoji="1" lang="en-US" altLang="ja-JP"/>
            </a:br>
            <a:br>
              <a:rPr lang="en-US" altLang="ja-JP" sz="1600"/>
            </a:br>
            <a:r>
              <a:rPr lang="ja-JP" altLang="en-US" sz="3600"/>
              <a:t>疫学</a:t>
            </a:r>
            <a:endParaRPr kumimoji="1" lang="ja-JP" altLang="en-US"/>
          </a:p>
        </p:txBody>
      </p:sp>
      <p:sp>
        <p:nvSpPr>
          <p:cNvPr id="4" name="正方形/長方形 3">
            <a:extLst>
              <a:ext uri="{FF2B5EF4-FFF2-40B4-BE49-F238E27FC236}">
                <a16:creationId xmlns:a16="http://schemas.microsoft.com/office/drawing/2014/main" id="{34866716-ADCC-1CDE-EDED-8FE45E1A1F50}"/>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5" name="正方形/長方形 4">
            <a:extLst>
              <a:ext uri="{FF2B5EF4-FFF2-40B4-BE49-F238E27FC236}">
                <a16:creationId xmlns:a16="http://schemas.microsoft.com/office/drawing/2014/main" id="{F7A9F59B-970D-5AE1-DED4-2DC947B994B5}"/>
              </a:ext>
            </a:extLst>
          </p:cNvPr>
          <p:cNvSpPr/>
          <p:nvPr/>
        </p:nvSpPr>
        <p:spPr>
          <a:xfrm>
            <a:off x="2339730" y="2316480"/>
            <a:ext cx="7537941" cy="45719"/>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2">
            <a:extLst>
              <a:ext uri="{FF2B5EF4-FFF2-40B4-BE49-F238E27FC236}">
                <a16:creationId xmlns:a16="http://schemas.microsoft.com/office/drawing/2014/main" id="{299C56AD-2B99-2DA8-F98C-AA6B9DBFB2AA}"/>
              </a:ext>
            </a:extLst>
          </p:cNvPr>
          <p:cNvSpPr txBox="1">
            <a:spLocks/>
          </p:cNvSpPr>
          <p:nvPr/>
        </p:nvSpPr>
        <p:spPr>
          <a:xfrm>
            <a:off x="3078480" y="3276718"/>
            <a:ext cx="3996690" cy="3296802"/>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ja-JP" altLang="en-US" sz="1600"/>
              <a:t>疫学</a:t>
            </a:r>
            <a:br>
              <a:rPr lang="en-US" altLang="ja-JP" sz="1600"/>
            </a:br>
            <a:r>
              <a:rPr lang="ja-JP" altLang="en-US" sz="1400"/>
              <a:t>（疫学の研究手法）</a:t>
            </a:r>
            <a:endParaRPr lang="en-US" altLang="ja-JP" sz="1600"/>
          </a:p>
          <a:p>
            <a:pPr marL="342900" indent="-342900">
              <a:buFont typeface="Arial" panose="020B0604020202020204" pitchFamily="34" charset="0"/>
              <a:buChar char="•"/>
            </a:pPr>
            <a:r>
              <a:rPr lang="ja-JP" altLang="en-US" sz="1600"/>
              <a:t>疫学上のリスク</a:t>
            </a:r>
            <a:endParaRPr lang="en-US" altLang="ja-JP" sz="1600"/>
          </a:p>
          <a:p>
            <a:pPr marL="342900" indent="-342900">
              <a:buFont typeface="Arial" panose="020B0604020202020204" pitchFamily="34" charset="0"/>
              <a:buChar char="•"/>
            </a:pPr>
            <a:r>
              <a:rPr lang="ja-JP" altLang="en-US" sz="1600"/>
              <a:t>因果関係</a:t>
            </a:r>
            <a:endParaRPr lang="en-US" altLang="ja-JP" sz="1600"/>
          </a:p>
          <a:p>
            <a:pPr marL="342900" indent="-342900">
              <a:buFont typeface="Arial" panose="020B0604020202020204" pitchFamily="34" charset="0"/>
              <a:buChar char="•"/>
            </a:pPr>
            <a:r>
              <a:rPr lang="ja-JP" altLang="en-US" sz="1600"/>
              <a:t>バイアス</a:t>
            </a:r>
            <a:endParaRPr lang="en-US" altLang="ja-JP" sz="1600"/>
          </a:p>
          <a:p>
            <a:pPr marL="342900" indent="-342900">
              <a:buFont typeface="Arial" panose="020B0604020202020204" pitchFamily="34" charset="0"/>
              <a:buChar char="•"/>
            </a:pPr>
            <a:r>
              <a:rPr lang="ja-JP" altLang="en-US" sz="1600"/>
              <a:t>オッズ比</a:t>
            </a:r>
            <a:endParaRPr lang="en-US" altLang="ja-JP" sz="1600"/>
          </a:p>
        </p:txBody>
      </p:sp>
      <p:sp>
        <p:nvSpPr>
          <p:cNvPr id="7" name="テキスト プレースホルダー 2">
            <a:extLst>
              <a:ext uri="{FF2B5EF4-FFF2-40B4-BE49-F238E27FC236}">
                <a16:creationId xmlns:a16="http://schemas.microsoft.com/office/drawing/2014/main" id="{96C61B38-D995-F7E8-3A55-BE6400F8B06D}"/>
              </a:ext>
            </a:extLst>
          </p:cNvPr>
          <p:cNvSpPr txBox="1">
            <a:spLocks/>
          </p:cNvSpPr>
          <p:nvPr/>
        </p:nvSpPr>
        <p:spPr>
          <a:xfrm>
            <a:off x="6118860" y="3276718"/>
            <a:ext cx="4625368" cy="3408562"/>
          </a:xfrm>
          <a:prstGeom prst="rect">
            <a:avLst/>
          </a:prstGeom>
        </p:spPr>
        <p:txBody>
          <a:bodyPr vert="horz" lIns="91440" tIns="45720" rIns="91440" bIns="45720" rtlCol="0" anchor="t">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lnSpc>
                <a:spcPct val="135000"/>
              </a:lnSpc>
              <a:buFont typeface="Arial" panose="020B0604020202020204" pitchFamily="34" charset="0"/>
              <a:buChar char="•"/>
            </a:pPr>
            <a:r>
              <a:rPr lang="ja-JP" altLang="en-US" sz="1600"/>
              <a:t>有病率／罹患率／死亡率／致死率</a:t>
            </a:r>
            <a:endParaRPr lang="en-US" altLang="ja-JP" sz="1600"/>
          </a:p>
          <a:p>
            <a:pPr marL="342900" indent="-342900">
              <a:lnSpc>
                <a:spcPct val="135000"/>
              </a:lnSpc>
              <a:buFont typeface="Arial" panose="020B0604020202020204" pitchFamily="34" charset="0"/>
              <a:buChar char="•"/>
            </a:pPr>
            <a:r>
              <a:rPr lang="ja-JP" altLang="en-US" sz="1600"/>
              <a:t>メタアナリシス</a:t>
            </a:r>
          </a:p>
        </p:txBody>
      </p:sp>
      <p:sp>
        <p:nvSpPr>
          <p:cNvPr id="8" name="正方形/長方形 7">
            <a:extLst>
              <a:ext uri="{FF2B5EF4-FFF2-40B4-BE49-F238E27FC236}">
                <a16:creationId xmlns:a16="http://schemas.microsoft.com/office/drawing/2014/main" id="{3B3691A0-7212-4412-5C60-F1BDC492796A}"/>
              </a:ext>
            </a:extLst>
          </p:cNvPr>
          <p:cNvSpPr/>
          <p:nvPr/>
        </p:nvSpPr>
        <p:spPr>
          <a:xfrm>
            <a:off x="11860800"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疫学</a:t>
            </a:r>
          </a:p>
        </p:txBody>
      </p:sp>
    </p:spTree>
    <p:extLst>
      <p:ext uri="{BB962C8B-B14F-4D97-AF65-F5344CB8AC3E}">
        <p14:creationId xmlns:p14="http://schemas.microsoft.com/office/powerpoint/2010/main" val="102103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8A2AB-7B38-172C-3C7E-40AF2B1CBA76}"/>
            </a:ext>
          </a:extLst>
        </p:cNvPr>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1A8E784E-9586-ED0F-C2BA-968E62AF8D88}"/>
              </a:ext>
            </a:extLst>
          </p:cNvPr>
          <p:cNvSpPr/>
          <p:nvPr/>
        </p:nvSpPr>
        <p:spPr>
          <a:xfrm>
            <a:off x="5770880" y="1507695"/>
            <a:ext cx="5801360" cy="4860899"/>
          </a:xfrm>
          <a:prstGeom prst="roundRect">
            <a:avLst>
              <a:gd name="adj" fmla="val 13213"/>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60B9AC66-5E65-05D4-786B-4B124C1F9A24}"/>
              </a:ext>
            </a:extLst>
          </p:cNvPr>
          <p:cNvSpPr>
            <a:spLocks noGrp="1"/>
          </p:cNvSpPr>
          <p:nvPr>
            <p:ph type="title"/>
          </p:nvPr>
        </p:nvSpPr>
        <p:spPr/>
        <p:txBody>
          <a:bodyPr/>
          <a:lstStyle/>
          <a:p>
            <a:r>
              <a:rPr kumimoji="1" lang="ja-JP" altLang="en-US"/>
              <a:t>疫学</a:t>
            </a:r>
          </a:p>
        </p:txBody>
      </p:sp>
      <p:sp>
        <p:nvSpPr>
          <p:cNvPr id="3" name="コンテンツ プレースホルダー 2">
            <a:extLst>
              <a:ext uri="{FF2B5EF4-FFF2-40B4-BE49-F238E27FC236}">
                <a16:creationId xmlns:a16="http://schemas.microsoft.com/office/drawing/2014/main" id="{6721A8B5-FF31-9B1F-58F5-64C4EF843FB8}"/>
              </a:ext>
            </a:extLst>
          </p:cNvPr>
          <p:cNvSpPr>
            <a:spLocks noGrp="1"/>
          </p:cNvSpPr>
          <p:nvPr>
            <p:ph idx="1"/>
          </p:nvPr>
        </p:nvSpPr>
        <p:spPr>
          <a:xfrm>
            <a:off x="476528" y="982233"/>
            <a:ext cx="4962198" cy="5519052"/>
          </a:xfrm>
        </p:spPr>
        <p:txBody>
          <a:bodyPr>
            <a:noAutofit/>
          </a:bodyPr>
          <a:lstStyle/>
          <a:p>
            <a:pPr marL="0" indent="0">
              <a:buNone/>
            </a:pPr>
            <a:r>
              <a:rPr kumimoji="1" lang="ja-JP" altLang="en-US"/>
              <a:t>疫学</a:t>
            </a:r>
            <a:r>
              <a:rPr kumimoji="1" lang="ja-JP" altLang="en-US" sz="1800"/>
              <a:t> </a:t>
            </a:r>
            <a:endParaRPr kumimoji="1" lang="en-US" altLang="ja-JP"/>
          </a:p>
          <a:p>
            <a:pPr marL="173038" indent="0">
              <a:buNone/>
            </a:pPr>
            <a:r>
              <a:rPr kumimoji="1" lang="ja-JP" altLang="en-US" sz="1800"/>
              <a:t>健康関連の問題解決に役立てることを目的に、</a:t>
            </a:r>
            <a:br>
              <a:rPr kumimoji="1" lang="en-US" altLang="ja-JP" sz="1800"/>
            </a:br>
            <a:r>
              <a:rPr kumimoji="1" lang="ja-JP" altLang="en-US" sz="1800"/>
              <a:t>人（人間集団）を対象にして行われる調査・学問のこと</a:t>
            </a:r>
            <a:endParaRPr kumimoji="1" lang="en-US" altLang="ja-JP" sz="1800"/>
          </a:p>
          <a:p>
            <a:pPr marL="173038" indent="0">
              <a:buNone/>
            </a:pPr>
            <a:r>
              <a:rPr kumimoji="1" lang="ja-JP" altLang="en-US" sz="1800"/>
              <a:t>人間集団の中で起こる疾病など健康関連の様々な事象の頻度と分布、それらに影響を</a:t>
            </a:r>
            <a:br>
              <a:rPr kumimoji="1" lang="en-US" altLang="ja-JP" sz="1800"/>
            </a:br>
            <a:r>
              <a:rPr kumimoji="1" lang="ja-JP" altLang="en-US" sz="1800"/>
              <a:t>与える要因（ばく露）を研究する</a:t>
            </a:r>
            <a:endParaRPr kumimoji="1" lang="en-US" altLang="ja-JP" sz="1800"/>
          </a:p>
          <a:p>
            <a:pPr marL="173038" indent="0">
              <a:buNone/>
            </a:pPr>
            <a:endParaRPr kumimoji="1" lang="ja-JP" altLang="en-US" sz="500"/>
          </a:p>
          <a:p>
            <a:pPr marL="173038" indent="0">
              <a:buNone/>
            </a:pPr>
            <a:r>
              <a:rPr kumimoji="1" lang="ja-JP" altLang="en-US" sz="1600"/>
              <a:t>疾病などに影響を与える要因（ばく露）</a:t>
            </a:r>
            <a:br>
              <a:rPr kumimoji="1" lang="en-US" altLang="ja-JP" sz="1400"/>
            </a:br>
            <a:r>
              <a:rPr kumimoji="1" lang="ja-JP" altLang="en-US" sz="1400"/>
              <a:t>疫学調査ではハザードに生体がさらされることに限らず、</a:t>
            </a:r>
            <a:br>
              <a:rPr kumimoji="1" lang="en-US" altLang="ja-JP" sz="1400"/>
            </a:br>
            <a:r>
              <a:rPr kumimoji="1" lang="ja-JP" altLang="en-US" sz="1400"/>
              <a:t>喫煙、飲酒、運動、食生活等の日常生活習慣も含む</a:t>
            </a:r>
            <a:endParaRPr kumimoji="1" lang="en-US" altLang="ja-JP" sz="1400"/>
          </a:p>
          <a:p>
            <a:pPr marL="173038" indent="0">
              <a:buNone/>
            </a:pPr>
            <a:endParaRPr lang="en-US" altLang="ja-JP" sz="300"/>
          </a:p>
          <a:p>
            <a:pPr marL="173038" indent="0">
              <a:buNone/>
            </a:pPr>
            <a:r>
              <a:rPr lang="ja-JP" altLang="en-US" sz="1600"/>
              <a:t>疫学研究方法</a:t>
            </a:r>
            <a:br>
              <a:rPr lang="en-US" altLang="ja-JP" sz="1600"/>
            </a:br>
            <a:r>
              <a:rPr lang="ja-JP" altLang="en-US" sz="1400"/>
              <a:t>対象集団への研究者の意図による介入の有無、研究</a:t>
            </a:r>
            <a:br>
              <a:rPr lang="en-US" altLang="ja-JP" sz="1400"/>
            </a:br>
            <a:r>
              <a:rPr lang="ja-JP" altLang="en-US" sz="1400"/>
              <a:t>データの単位（個人又は集団）、ばく露と疾病発生の調査のタイミング、観察の方向性の違いによって分けられる</a:t>
            </a:r>
            <a:endParaRPr kumimoji="1" lang="ja-JP" altLang="en-US" sz="1800"/>
          </a:p>
        </p:txBody>
      </p:sp>
      <p:sp>
        <p:nvSpPr>
          <p:cNvPr id="6" name="正方形/長方形 5">
            <a:extLst>
              <a:ext uri="{FF2B5EF4-FFF2-40B4-BE49-F238E27FC236}">
                <a16:creationId xmlns:a16="http://schemas.microsoft.com/office/drawing/2014/main" id="{5A496401-B6A0-7B63-480E-FA5A8D61036A}"/>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8" name="正方形/長方形 7">
            <a:extLst>
              <a:ext uri="{FF2B5EF4-FFF2-40B4-BE49-F238E27FC236}">
                <a16:creationId xmlns:a16="http://schemas.microsoft.com/office/drawing/2014/main" id="{83A3F672-F30D-A2EB-1113-907B4B44822A}"/>
              </a:ext>
            </a:extLst>
          </p:cNvPr>
          <p:cNvSpPr/>
          <p:nvPr/>
        </p:nvSpPr>
        <p:spPr>
          <a:xfrm>
            <a:off x="11870849"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grpSp>
        <p:nvGrpSpPr>
          <p:cNvPr id="35" name="グループ化 34">
            <a:extLst>
              <a:ext uri="{FF2B5EF4-FFF2-40B4-BE49-F238E27FC236}">
                <a16:creationId xmlns:a16="http://schemas.microsoft.com/office/drawing/2014/main" id="{D52F6F36-CA14-AA4D-F2AF-E65367218DA2}"/>
              </a:ext>
            </a:extLst>
          </p:cNvPr>
          <p:cNvGrpSpPr/>
          <p:nvPr/>
        </p:nvGrpSpPr>
        <p:grpSpPr>
          <a:xfrm>
            <a:off x="5981734" y="1620643"/>
            <a:ext cx="5345271" cy="4533171"/>
            <a:chOff x="5719909" y="1413059"/>
            <a:chExt cx="5642904" cy="4951582"/>
          </a:xfrm>
        </p:grpSpPr>
        <p:sp>
          <p:nvSpPr>
            <p:cNvPr id="7" name="テキスト ボックス 6">
              <a:extLst>
                <a:ext uri="{FF2B5EF4-FFF2-40B4-BE49-F238E27FC236}">
                  <a16:creationId xmlns:a16="http://schemas.microsoft.com/office/drawing/2014/main" id="{50A00642-5299-CBF7-0C94-770F390BA9FB}"/>
                </a:ext>
              </a:extLst>
            </p:cNvPr>
            <p:cNvSpPr txBox="1"/>
            <p:nvPr/>
          </p:nvSpPr>
          <p:spPr>
            <a:xfrm>
              <a:off x="5719909" y="1554899"/>
              <a:ext cx="2772000" cy="769441"/>
            </a:xfrm>
            <a:prstGeom prst="rect">
              <a:avLst/>
            </a:prstGeom>
            <a:noFill/>
          </p:spPr>
          <p:txBody>
            <a:bodyPr wrap="square">
              <a:spAutoFit/>
            </a:bodyPr>
            <a:lstStyle/>
            <a:p>
              <a:pPr algn="ctr"/>
              <a:r>
                <a:rPr lang="ja-JP" altLang="en-US" sz="1400" b="1"/>
                <a:t>介入研究</a:t>
              </a:r>
              <a:endParaRPr lang="en-US" altLang="ja-JP" sz="1400" b="1"/>
            </a:p>
            <a:p>
              <a:endParaRPr lang="en-US" altLang="ja-JP" sz="600"/>
            </a:p>
            <a:p>
              <a:pPr algn="ctr"/>
              <a:r>
                <a:rPr lang="ja-JP" altLang="en-US" sz="1200"/>
                <a:t>対象集団のばく露に介入し、</a:t>
              </a:r>
              <a:br>
                <a:rPr lang="en-US" altLang="ja-JP" sz="1200"/>
              </a:br>
              <a:r>
                <a:rPr lang="ja-JP" altLang="en-US" sz="1200"/>
                <a:t>疾病の発生状況を調査する</a:t>
              </a:r>
              <a:endParaRPr lang="en-US" altLang="ja-JP" sz="1400"/>
            </a:p>
          </p:txBody>
        </p:sp>
        <p:sp>
          <p:nvSpPr>
            <p:cNvPr id="13" name="テキスト ボックス 12">
              <a:extLst>
                <a:ext uri="{FF2B5EF4-FFF2-40B4-BE49-F238E27FC236}">
                  <a16:creationId xmlns:a16="http://schemas.microsoft.com/office/drawing/2014/main" id="{718C708E-13FD-4D47-E0B5-0D6BFA62F604}"/>
                </a:ext>
              </a:extLst>
            </p:cNvPr>
            <p:cNvSpPr txBox="1"/>
            <p:nvPr/>
          </p:nvSpPr>
          <p:spPr>
            <a:xfrm>
              <a:off x="8588132" y="1413059"/>
              <a:ext cx="2641626" cy="1243880"/>
            </a:xfrm>
            <a:prstGeom prst="rect">
              <a:avLst/>
            </a:prstGeom>
            <a:noFill/>
          </p:spPr>
          <p:txBody>
            <a:bodyPr wrap="square">
              <a:spAutoFit/>
            </a:bodyPr>
            <a:lstStyle/>
            <a:p>
              <a:pPr algn="ctr"/>
              <a:r>
                <a:rPr lang="ja-JP" altLang="en-US" sz="1400" b="1"/>
                <a:t>観察研究</a:t>
              </a:r>
              <a:endParaRPr lang="en-US" altLang="ja-JP" sz="1400" b="1"/>
            </a:p>
            <a:p>
              <a:endParaRPr lang="en-US" altLang="ja-JP" sz="600" b="1"/>
            </a:p>
            <a:p>
              <a:r>
                <a:rPr lang="ja-JP" altLang="en-US" sz="1200"/>
                <a:t>疾病の発生状況をありのままに</a:t>
              </a:r>
              <a:br>
                <a:rPr lang="en-US" altLang="ja-JP" sz="1200"/>
              </a:br>
              <a:r>
                <a:rPr lang="ja-JP" altLang="en-US" sz="1200"/>
                <a:t>調査する。対象集団の特徴を整理する</a:t>
              </a:r>
              <a:r>
                <a:rPr lang="ja-JP" altLang="en-US" sz="1200" b="1"/>
                <a:t>記述研究</a:t>
              </a:r>
              <a:r>
                <a:rPr lang="ja-JP" altLang="en-US" sz="1200"/>
                <a:t>と、ばく露と疾病の関係を検討する</a:t>
              </a:r>
              <a:r>
                <a:rPr lang="ja-JP" altLang="en-US" sz="1200" b="1"/>
                <a:t>分析研究</a:t>
              </a:r>
              <a:r>
                <a:rPr lang="ja-JP" altLang="en-US" sz="1200"/>
                <a:t>がある</a:t>
              </a:r>
              <a:endParaRPr lang="en-US" altLang="ja-JP" sz="1200"/>
            </a:p>
          </p:txBody>
        </p:sp>
        <p:sp>
          <p:nvSpPr>
            <p:cNvPr id="16" name="テキスト ボックス 15">
              <a:extLst>
                <a:ext uri="{FF2B5EF4-FFF2-40B4-BE49-F238E27FC236}">
                  <a16:creationId xmlns:a16="http://schemas.microsoft.com/office/drawing/2014/main" id="{292053F6-6E0A-13CE-9AC7-23F1F23DE847}"/>
                </a:ext>
              </a:extLst>
            </p:cNvPr>
            <p:cNvSpPr txBox="1"/>
            <p:nvPr/>
          </p:nvSpPr>
          <p:spPr>
            <a:xfrm>
              <a:off x="5964214" y="5826746"/>
              <a:ext cx="5338689" cy="537895"/>
            </a:xfrm>
            <a:prstGeom prst="rect">
              <a:avLst/>
            </a:prstGeom>
            <a:noFill/>
          </p:spPr>
          <p:txBody>
            <a:bodyPr wrap="square">
              <a:spAutoFit/>
            </a:bodyPr>
            <a:lstStyle/>
            <a:p>
              <a:pPr marL="803275" indent="-803275"/>
              <a:r>
                <a:rPr lang="ja-JP" altLang="en-US" sz="1400" b="1"/>
                <a:t>縦断研究　</a:t>
              </a:r>
              <a:r>
                <a:rPr lang="ja-JP" altLang="en-US" sz="1200"/>
                <a:t>ばく露とその後の疾病発生との関連をある一定期間に</a:t>
              </a:r>
              <a:br>
                <a:rPr lang="en-US" altLang="ja-JP" sz="1200"/>
              </a:br>
              <a:r>
                <a:rPr lang="ja-JP" altLang="en-US" sz="1200"/>
                <a:t>わたって調査・検討する</a:t>
              </a:r>
              <a:r>
                <a:rPr lang="ja-JP" altLang="en-US" sz="1100"/>
                <a:t>（代表例：コホート研究）</a:t>
              </a:r>
              <a:endParaRPr lang="en-US" altLang="ja-JP" sz="1400"/>
            </a:p>
          </p:txBody>
        </p:sp>
        <p:sp>
          <p:nvSpPr>
            <p:cNvPr id="32" name="フリーフォーム: 図形 31">
              <a:extLst>
                <a:ext uri="{FF2B5EF4-FFF2-40B4-BE49-F238E27FC236}">
                  <a16:creationId xmlns:a16="http://schemas.microsoft.com/office/drawing/2014/main" id="{2433EE81-0FA6-44CE-3A9F-E6BC96DC4195}"/>
                </a:ext>
              </a:extLst>
            </p:cNvPr>
            <p:cNvSpPr/>
            <p:nvPr/>
          </p:nvSpPr>
          <p:spPr>
            <a:xfrm flipH="1">
              <a:off x="5719910" y="2973756"/>
              <a:ext cx="5640222" cy="2726827"/>
            </a:xfrm>
            <a:custGeom>
              <a:avLst/>
              <a:gdLst>
                <a:gd name="connsiteX0" fmla="*/ 0 w 5945286"/>
                <a:gd name="connsiteY0" fmla="*/ 0 h 2624183"/>
                <a:gd name="connsiteX1" fmla="*/ 312015 w 5945286"/>
                <a:gd name="connsiteY1" fmla="*/ 0 h 2624183"/>
                <a:gd name="connsiteX2" fmla="*/ 982089 w 5945286"/>
                <a:gd name="connsiteY2" fmla="*/ 0 h 2624183"/>
                <a:gd name="connsiteX3" fmla="*/ 5633271 w 5945286"/>
                <a:gd name="connsiteY3" fmla="*/ 0 h 2624183"/>
                <a:gd name="connsiteX4" fmla="*/ 5945286 w 5945286"/>
                <a:gd name="connsiteY4" fmla="*/ 312015 h 2624183"/>
                <a:gd name="connsiteX5" fmla="*/ 5945286 w 5945286"/>
                <a:gd name="connsiteY5" fmla="*/ 2312168 h 2624183"/>
                <a:gd name="connsiteX6" fmla="*/ 5633271 w 5945286"/>
                <a:gd name="connsiteY6" fmla="*/ 2624183 h 2624183"/>
                <a:gd name="connsiteX7" fmla="*/ 312015 w 5945286"/>
                <a:gd name="connsiteY7" fmla="*/ 2624183 h 2624183"/>
                <a:gd name="connsiteX8" fmla="*/ 0 w 5945286"/>
                <a:gd name="connsiteY8" fmla="*/ 2312168 h 2624183"/>
                <a:gd name="connsiteX9" fmla="*/ 0 w 5945286"/>
                <a:gd name="connsiteY9" fmla="*/ 712297 h 2624183"/>
                <a:gd name="connsiteX10" fmla="*/ 0 w 5945286"/>
                <a:gd name="connsiteY10" fmla="*/ 312015 h 2624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945286" h="2624183">
                  <a:moveTo>
                    <a:pt x="0" y="0"/>
                  </a:moveTo>
                  <a:lnTo>
                    <a:pt x="312015" y="0"/>
                  </a:lnTo>
                  <a:lnTo>
                    <a:pt x="982089" y="0"/>
                  </a:lnTo>
                  <a:lnTo>
                    <a:pt x="5633271" y="0"/>
                  </a:lnTo>
                  <a:cubicBezTo>
                    <a:pt x="5805592" y="0"/>
                    <a:pt x="5945286" y="139694"/>
                    <a:pt x="5945286" y="312015"/>
                  </a:cubicBezTo>
                  <a:lnTo>
                    <a:pt x="5945286" y="2312168"/>
                  </a:lnTo>
                  <a:cubicBezTo>
                    <a:pt x="5945286" y="2484489"/>
                    <a:pt x="5805592" y="2624183"/>
                    <a:pt x="5633271" y="2624183"/>
                  </a:cubicBezTo>
                  <a:lnTo>
                    <a:pt x="312015" y="2624183"/>
                  </a:lnTo>
                  <a:cubicBezTo>
                    <a:pt x="139694" y="2624183"/>
                    <a:pt x="0" y="2484489"/>
                    <a:pt x="0" y="2312168"/>
                  </a:cubicBezTo>
                  <a:lnTo>
                    <a:pt x="0" y="712297"/>
                  </a:lnTo>
                  <a:lnTo>
                    <a:pt x="0" y="312015"/>
                  </a:lnTo>
                  <a:close/>
                </a:path>
              </a:pathLst>
            </a:custGeom>
            <a:solidFill>
              <a:schemeClr val="bg1"/>
            </a:solid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600"/>
            </a:p>
          </p:txBody>
        </p:sp>
        <p:sp>
          <p:nvSpPr>
            <p:cNvPr id="12" name="テキスト ボックス 11">
              <a:extLst>
                <a:ext uri="{FF2B5EF4-FFF2-40B4-BE49-F238E27FC236}">
                  <a16:creationId xmlns:a16="http://schemas.microsoft.com/office/drawing/2014/main" id="{CA9F093B-D4A8-4E67-9F98-524686F29277}"/>
                </a:ext>
              </a:extLst>
            </p:cNvPr>
            <p:cNvSpPr txBox="1"/>
            <p:nvPr/>
          </p:nvSpPr>
          <p:spPr>
            <a:xfrm>
              <a:off x="8617909" y="3116285"/>
              <a:ext cx="2520001" cy="923330"/>
            </a:xfrm>
            <a:prstGeom prst="rect">
              <a:avLst/>
            </a:prstGeom>
            <a:noFill/>
          </p:spPr>
          <p:txBody>
            <a:bodyPr wrap="square">
              <a:spAutoFit/>
            </a:bodyPr>
            <a:lstStyle/>
            <a:p>
              <a:pPr algn="ctr"/>
              <a:r>
                <a:rPr lang="ja-JP" altLang="en-US" sz="1400" b="1"/>
                <a:t>横断研究</a:t>
              </a:r>
              <a:endParaRPr lang="en-US" altLang="ja-JP" sz="1400" b="1"/>
            </a:p>
            <a:p>
              <a:endParaRPr lang="en-US" altLang="ja-JP" sz="400"/>
            </a:p>
            <a:p>
              <a:r>
                <a:rPr lang="ja-JP" altLang="en-US" sz="1200"/>
                <a:t>ある疾病の有無とばく露を、ある一時点で同時に測定し、ばく露と疾病発生との関連を検討する</a:t>
              </a:r>
              <a:endParaRPr lang="en-US" altLang="ja-JP" sz="1200"/>
            </a:p>
          </p:txBody>
        </p:sp>
        <p:sp>
          <p:nvSpPr>
            <p:cNvPr id="14" name="テキスト ボックス 13">
              <a:extLst>
                <a:ext uri="{FF2B5EF4-FFF2-40B4-BE49-F238E27FC236}">
                  <a16:creationId xmlns:a16="http://schemas.microsoft.com/office/drawing/2014/main" id="{707D5883-65A7-B486-B83E-653F6508EA89}"/>
                </a:ext>
              </a:extLst>
            </p:cNvPr>
            <p:cNvSpPr txBox="1"/>
            <p:nvPr/>
          </p:nvSpPr>
          <p:spPr>
            <a:xfrm>
              <a:off x="8622282" y="4386122"/>
              <a:ext cx="2607476" cy="1184940"/>
            </a:xfrm>
            <a:prstGeom prst="rect">
              <a:avLst/>
            </a:prstGeom>
            <a:noFill/>
          </p:spPr>
          <p:txBody>
            <a:bodyPr wrap="square">
              <a:spAutoFit/>
            </a:bodyPr>
            <a:lstStyle/>
            <a:p>
              <a:pPr algn="ctr"/>
              <a:r>
                <a:rPr lang="ja-JP" altLang="en-US" sz="1400" b="1"/>
                <a:t>生態学的研究</a:t>
              </a:r>
              <a:endParaRPr lang="en-US" altLang="ja-JP" sz="1400" b="1"/>
            </a:p>
            <a:p>
              <a:endParaRPr lang="en-US" altLang="ja-JP" sz="500"/>
            </a:p>
            <a:p>
              <a:r>
                <a:rPr lang="ja-JP" altLang="en-US" sz="1200"/>
                <a:t>個人単位ではなく、国・県等の集団単位データを用いて、ばく露と疾病発生との関連を検討する</a:t>
              </a:r>
              <a:endParaRPr lang="en-US" altLang="ja-JP" sz="1200"/>
            </a:p>
            <a:p>
              <a:endParaRPr lang="ja-JP" altLang="en-US" sz="1400"/>
            </a:p>
          </p:txBody>
        </p:sp>
        <p:sp>
          <p:nvSpPr>
            <p:cNvPr id="15" name="テキスト ボックス 14">
              <a:extLst>
                <a:ext uri="{FF2B5EF4-FFF2-40B4-BE49-F238E27FC236}">
                  <a16:creationId xmlns:a16="http://schemas.microsoft.com/office/drawing/2014/main" id="{33414723-1436-4857-94D6-3F89FDEA1375}"/>
                </a:ext>
              </a:extLst>
            </p:cNvPr>
            <p:cNvSpPr txBox="1"/>
            <p:nvPr/>
          </p:nvSpPr>
          <p:spPr>
            <a:xfrm>
              <a:off x="5916683" y="4386122"/>
              <a:ext cx="2520001" cy="1227072"/>
            </a:xfrm>
            <a:prstGeom prst="rect">
              <a:avLst/>
            </a:prstGeom>
            <a:noFill/>
          </p:spPr>
          <p:txBody>
            <a:bodyPr wrap="square">
              <a:spAutoFit/>
            </a:bodyPr>
            <a:lstStyle/>
            <a:p>
              <a:pPr algn="ctr"/>
              <a:r>
                <a:rPr lang="ja-JP" altLang="en-US" sz="1400" b="1"/>
                <a:t>症例対照研究</a:t>
              </a:r>
              <a:endParaRPr lang="en-US" altLang="ja-JP" sz="1400" b="1"/>
            </a:p>
            <a:p>
              <a:endParaRPr lang="en-US" altLang="ja-JP" sz="500"/>
            </a:p>
            <a:p>
              <a:r>
                <a:rPr lang="ja-JP" altLang="en-US" sz="1200"/>
                <a:t>ある疾病を有する症例群と有さない対照群の過去のばく露を比較し、ばく露と疾病発生との関連を検討する</a:t>
              </a:r>
              <a:endParaRPr lang="en-US" altLang="ja-JP" sz="1200"/>
            </a:p>
          </p:txBody>
        </p:sp>
        <p:sp>
          <p:nvSpPr>
            <p:cNvPr id="17" name="テキスト ボックス 16">
              <a:extLst>
                <a:ext uri="{FF2B5EF4-FFF2-40B4-BE49-F238E27FC236}">
                  <a16:creationId xmlns:a16="http://schemas.microsoft.com/office/drawing/2014/main" id="{0A7E348F-A657-7DC9-B333-D007E464B0FD}"/>
                </a:ext>
              </a:extLst>
            </p:cNvPr>
            <p:cNvSpPr txBox="1"/>
            <p:nvPr/>
          </p:nvSpPr>
          <p:spPr>
            <a:xfrm>
              <a:off x="5910222" y="3116285"/>
              <a:ext cx="2390760" cy="923330"/>
            </a:xfrm>
            <a:prstGeom prst="rect">
              <a:avLst/>
            </a:prstGeom>
            <a:noFill/>
          </p:spPr>
          <p:txBody>
            <a:bodyPr wrap="square">
              <a:spAutoFit/>
            </a:bodyPr>
            <a:lstStyle/>
            <a:p>
              <a:pPr algn="ctr"/>
              <a:r>
                <a:rPr lang="ja-JP" altLang="en-US" sz="1400" b="1"/>
                <a:t>コホート研究</a:t>
              </a:r>
              <a:endParaRPr lang="en-US" altLang="ja-JP" sz="1400" b="1"/>
            </a:p>
            <a:p>
              <a:endParaRPr lang="en-US" altLang="ja-JP" sz="400"/>
            </a:p>
            <a:p>
              <a:r>
                <a:rPr lang="ja-JP" altLang="en-US" sz="1200"/>
                <a:t>ばく露群と非ばく露群を追跡、</a:t>
              </a:r>
              <a:br>
                <a:rPr lang="en-US" altLang="ja-JP" sz="1200"/>
              </a:br>
              <a:r>
                <a:rPr lang="ja-JP" altLang="en-US" sz="1200"/>
                <a:t>疾病発生の比較によりばく露と疾病発生との関連を検討する</a:t>
              </a:r>
            </a:p>
          </p:txBody>
        </p:sp>
        <p:sp>
          <p:nvSpPr>
            <p:cNvPr id="34" name="フリーフォーム: 図形 33">
              <a:extLst>
                <a:ext uri="{FF2B5EF4-FFF2-40B4-BE49-F238E27FC236}">
                  <a16:creationId xmlns:a16="http://schemas.microsoft.com/office/drawing/2014/main" id="{CF10B0C2-07FB-6533-4860-625E9166594A}"/>
                </a:ext>
              </a:extLst>
            </p:cNvPr>
            <p:cNvSpPr/>
            <p:nvPr/>
          </p:nvSpPr>
          <p:spPr>
            <a:xfrm>
              <a:off x="10225827" y="2664003"/>
              <a:ext cx="1136986" cy="343066"/>
            </a:xfrm>
            <a:custGeom>
              <a:avLst/>
              <a:gdLst>
                <a:gd name="connsiteX0" fmla="*/ 293744 w 1792981"/>
                <a:gd name="connsiteY0" fmla="*/ 0 h 372569"/>
                <a:gd name="connsiteX1" fmla="*/ 1499237 w 1792981"/>
                <a:gd name="connsiteY1" fmla="*/ 0 h 372569"/>
                <a:gd name="connsiteX2" fmla="*/ 1792981 w 1792981"/>
                <a:gd name="connsiteY2" fmla="*/ 293744 h 372569"/>
                <a:gd name="connsiteX3" fmla="*/ 1792981 w 1792981"/>
                <a:gd name="connsiteY3" fmla="*/ 372569 h 372569"/>
                <a:gd name="connsiteX4" fmla="*/ 0 w 1792981"/>
                <a:gd name="connsiteY4" fmla="*/ 372569 h 372569"/>
                <a:gd name="connsiteX5" fmla="*/ 0 w 1792981"/>
                <a:gd name="connsiteY5" fmla="*/ 293744 h 372569"/>
                <a:gd name="connsiteX6" fmla="*/ 293744 w 1792981"/>
                <a:gd name="connsiteY6" fmla="*/ 0 h 372569"/>
                <a:gd name="connsiteX0" fmla="*/ 293744 w 1792981"/>
                <a:gd name="connsiteY0" fmla="*/ 0 h 460320"/>
                <a:gd name="connsiteX1" fmla="*/ 1499237 w 1792981"/>
                <a:gd name="connsiteY1" fmla="*/ 0 h 460320"/>
                <a:gd name="connsiteX2" fmla="*/ 1792981 w 1792981"/>
                <a:gd name="connsiteY2" fmla="*/ 293744 h 460320"/>
                <a:gd name="connsiteX3" fmla="*/ 1792981 w 1792981"/>
                <a:gd name="connsiteY3" fmla="*/ 372569 h 460320"/>
                <a:gd name="connsiteX4" fmla="*/ 0 w 1792981"/>
                <a:gd name="connsiteY4" fmla="*/ 460320 h 460320"/>
                <a:gd name="connsiteX5" fmla="*/ 0 w 1792981"/>
                <a:gd name="connsiteY5" fmla="*/ 293744 h 460320"/>
                <a:gd name="connsiteX6" fmla="*/ 293744 w 1792981"/>
                <a:gd name="connsiteY6" fmla="*/ 0 h 460320"/>
                <a:gd name="connsiteX0" fmla="*/ 293744 w 1797220"/>
                <a:gd name="connsiteY0" fmla="*/ 0 h 471766"/>
                <a:gd name="connsiteX1" fmla="*/ 1499237 w 1797220"/>
                <a:gd name="connsiteY1" fmla="*/ 0 h 471766"/>
                <a:gd name="connsiteX2" fmla="*/ 1792981 w 1797220"/>
                <a:gd name="connsiteY2" fmla="*/ 293744 h 471766"/>
                <a:gd name="connsiteX3" fmla="*/ 1797220 w 1797220"/>
                <a:gd name="connsiteY3" fmla="*/ 471766 h 471766"/>
                <a:gd name="connsiteX4" fmla="*/ 0 w 1797220"/>
                <a:gd name="connsiteY4" fmla="*/ 460320 h 471766"/>
                <a:gd name="connsiteX5" fmla="*/ 0 w 1797220"/>
                <a:gd name="connsiteY5" fmla="*/ 293744 h 471766"/>
                <a:gd name="connsiteX6" fmla="*/ 293744 w 1797220"/>
                <a:gd name="connsiteY6" fmla="*/ 0 h 471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7220" h="471766">
                  <a:moveTo>
                    <a:pt x="293744" y="0"/>
                  </a:moveTo>
                  <a:lnTo>
                    <a:pt x="1499237" y="0"/>
                  </a:lnTo>
                  <a:cubicBezTo>
                    <a:pt x="1661467" y="0"/>
                    <a:pt x="1792981" y="131514"/>
                    <a:pt x="1792981" y="293744"/>
                  </a:cubicBezTo>
                  <a:lnTo>
                    <a:pt x="1797220" y="471766"/>
                  </a:lnTo>
                  <a:lnTo>
                    <a:pt x="0" y="460320"/>
                  </a:lnTo>
                  <a:lnTo>
                    <a:pt x="0" y="293744"/>
                  </a:lnTo>
                  <a:cubicBezTo>
                    <a:pt x="0" y="131514"/>
                    <a:pt x="131514" y="0"/>
                    <a:pt x="293744" y="0"/>
                  </a:cubicBezTo>
                  <a:close/>
                </a:path>
              </a:pathLst>
            </a:custGeom>
            <a:solidFill>
              <a:schemeClr val="bg1"/>
            </a:solidFill>
            <a:ln>
              <a:noFill/>
              <a:prstDash val="dash"/>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100" b="1">
                  <a:solidFill>
                    <a:schemeClr val="tx1">
                      <a:lumMod val="65000"/>
                      <a:lumOff val="35000"/>
                    </a:schemeClr>
                  </a:solidFill>
                  <a:effectLst>
                    <a:glow rad="25400">
                      <a:schemeClr val="bg1">
                        <a:lumMod val="95000"/>
                        <a:alpha val="44000"/>
                      </a:schemeClr>
                    </a:glow>
                  </a:effectLst>
                </a:rPr>
                <a:t>分析研究</a:t>
              </a:r>
            </a:p>
          </p:txBody>
        </p:sp>
      </p:grpSp>
      <p:sp>
        <p:nvSpPr>
          <p:cNvPr id="36" name="テキスト ボックス 35">
            <a:extLst>
              <a:ext uri="{FF2B5EF4-FFF2-40B4-BE49-F238E27FC236}">
                <a16:creationId xmlns:a16="http://schemas.microsoft.com/office/drawing/2014/main" id="{6E2E857E-4411-4106-A9C1-3CAEBD44196D}"/>
              </a:ext>
            </a:extLst>
          </p:cNvPr>
          <p:cNvSpPr txBox="1"/>
          <p:nvPr/>
        </p:nvSpPr>
        <p:spPr>
          <a:xfrm>
            <a:off x="7419451" y="978316"/>
            <a:ext cx="2271524" cy="369332"/>
          </a:xfrm>
          <a:prstGeom prst="rect">
            <a:avLst/>
          </a:prstGeom>
          <a:noFill/>
        </p:spPr>
        <p:txBody>
          <a:bodyPr wrap="square">
            <a:spAutoFit/>
          </a:bodyPr>
          <a:lstStyle/>
          <a:p>
            <a:pPr algn="ctr"/>
            <a:r>
              <a:rPr lang="ja-JP" altLang="en-US"/>
              <a:t>主な</a:t>
            </a:r>
            <a:r>
              <a:rPr lang="zh-CN" altLang="en-US"/>
              <a:t>疫学研究方法</a:t>
            </a:r>
            <a:endParaRPr lang="ja-JP" altLang="en-US"/>
          </a:p>
        </p:txBody>
      </p:sp>
    </p:spTree>
    <p:extLst>
      <p:ext uri="{BB962C8B-B14F-4D97-AF65-F5344CB8AC3E}">
        <p14:creationId xmlns:p14="http://schemas.microsoft.com/office/powerpoint/2010/main" val="320367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8A2AB-7B38-172C-3C7E-40AF2B1CBA76}"/>
            </a:ext>
          </a:extLst>
        </p:cNvPr>
        <p:cNvGrpSpPr/>
        <p:nvPr/>
      </p:nvGrpSpPr>
      <p:grpSpPr>
        <a:xfrm>
          <a:off x="0" y="0"/>
          <a:ext cx="0" cy="0"/>
          <a:chOff x="0" y="0"/>
          <a:chExt cx="0" cy="0"/>
        </a:xfrm>
      </p:grpSpPr>
      <p:sp>
        <p:nvSpPr>
          <p:cNvPr id="139" name="正方形/長方形 138">
            <a:extLst>
              <a:ext uri="{FF2B5EF4-FFF2-40B4-BE49-F238E27FC236}">
                <a16:creationId xmlns:a16="http://schemas.microsoft.com/office/drawing/2014/main" id="{1FC1CE8D-AAF4-1828-8423-5369867CC45E}"/>
              </a:ext>
            </a:extLst>
          </p:cNvPr>
          <p:cNvSpPr/>
          <p:nvPr/>
        </p:nvSpPr>
        <p:spPr>
          <a:xfrm>
            <a:off x="9607477" y="2555027"/>
            <a:ext cx="1368799" cy="1311690"/>
          </a:xfrm>
          <a:prstGeom prst="rect">
            <a:avLst/>
          </a:prstGeom>
          <a:pattFill prst="pct25">
            <a:fgClr>
              <a:srgbClr val="7030A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D822033F-F349-3564-047E-5A105E380C24}"/>
              </a:ext>
            </a:extLst>
          </p:cNvPr>
          <p:cNvSpPr/>
          <p:nvPr/>
        </p:nvSpPr>
        <p:spPr>
          <a:xfrm>
            <a:off x="6566795" y="2555027"/>
            <a:ext cx="1368799" cy="1311690"/>
          </a:xfrm>
          <a:prstGeom prst="rect">
            <a:avLst/>
          </a:prstGeom>
          <a:pattFill prst="pct25">
            <a:fgClr>
              <a:srgbClr val="7030A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60B9AC66-5E65-05D4-786B-4B124C1F9A24}"/>
              </a:ext>
            </a:extLst>
          </p:cNvPr>
          <p:cNvSpPr>
            <a:spLocks noGrp="1"/>
          </p:cNvSpPr>
          <p:nvPr>
            <p:ph type="title"/>
          </p:nvPr>
        </p:nvSpPr>
        <p:spPr/>
        <p:txBody>
          <a:bodyPr/>
          <a:lstStyle/>
          <a:p>
            <a:r>
              <a:rPr kumimoji="1" lang="ja-JP" altLang="en-US"/>
              <a:t>疫学</a:t>
            </a:r>
            <a:r>
              <a:rPr lang="en-US" altLang="ja-JP"/>
              <a:t>〔</a:t>
            </a:r>
            <a:r>
              <a:rPr kumimoji="1" lang="en-US" altLang="ja-JP"/>
              <a:t>(</a:t>
            </a:r>
            <a:r>
              <a:rPr kumimoji="1" lang="ja-JP" altLang="en-US"/>
              <a:t>前向き</a:t>
            </a:r>
            <a:r>
              <a:rPr kumimoji="1" lang="en-US" altLang="ja-JP"/>
              <a:t>)</a:t>
            </a:r>
            <a:r>
              <a:rPr kumimoji="1" lang="ja-JP" altLang="en-US"/>
              <a:t>コホート研究</a:t>
            </a:r>
            <a:r>
              <a:rPr kumimoji="1" lang="en-US" altLang="ja-JP"/>
              <a:t>〕</a:t>
            </a:r>
            <a:endParaRPr kumimoji="1" lang="ja-JP" altLang="en-US"/>
          </a:p>
        </p:txBody>
      </p:sp>
      <p:sp>
        <p:nvSpPr>
          <p:cNvPr id="3" name="コンテンツ プレースホルダー 2">
            <a:extLst>
              <a:ext uri="{FF2B5EF4-FFF2-40B4-BE49-F238E27FC236}">
                <a16:creationId xmlns:a16="http://schemas.microsoft.com/office/drawing/2014/main" id="{6721A8B5-FF31-9B1F-58F5-64C4EF843FB8}"/>
              </a:ext>
            </a:extLst>
          </p:cNvPr>
          <p:cNvSpPr>
            <a:spLocks noGrp="1"/>
          </p:cNvSpPr>
          <p:nvPr>
            <p:ph idx="1"/>
          </p:nvPr>
        </p:nvSpPr>
        <p:spPr>
          <a:xfrm>
            <a:off x="453082" y="947064"/>
            <a:ext cx="4962198" cy="5519052"/>
          </a:xfrm>
        </p:spPr>
        <p:txBody>
          <a:bodyPr>
            <a:noAutofit/>
          </a:bodyPr>
          <a:lstStyle/>
          <a:p>
            <a:pPr marL="173038" indent="0">
              <a:buNone/>
            </a:pPr>
            <a:r>
              <a:rPr kumimoji="1" lang="ja-JP" altLang="en-US" sz="1800"/>
              <a:t>健康関連の問題解決に役立てることを目的に、</a:t>
            </a:r>
            <a:br>
              <a:rPr kumimoji="1" lang="en-US" altLang="ja-JP" sz="1800"/>
            </a:br>
            <a:r>
              <a:rPr kumimoji="1" lang="ja-JP" altLang="en-US" sz="1800"/>
              <a:t>人（人間集団）を対象にして行われる調査・学問のこと</a:t>
            </a:r>
            <a:endParaRPr kumimoji="1" lang="en-US" altLang="ja-JP" sz="1800"/>
          </a:p>
          <a:p>
            <a:pPr marL="173038" indent="0">
              <a:buNone/>
            </a:pPr>
            <a:r>
              <a:rPr kumimoji="1" lang="ja-JP" altLang="en-US" sz="1800"/>
              <a:t>そのうちコホート研究とは、ある疾病を生じる可能性があるばく露の違いを持つ集団（単純にはばく露群と非ばく露群）を追跡し、両群の疾病発生を比較することで、ばく露と疾病発生との関連を検討する研究方法</a:t>
            </a:r>
          </a:p>
          <a:p>
            <a:pPr marL="173038" indent="0">
              <a:buNone/>
            </a:pPr>
            <a:r>
              <a:rPr kumimoji="1" lang="ja-JP" altLang="en-US" sz="1800"/>
              <a:t>　現在から未来に向かって追跡するものを前向きコホート研究（</a:t>
            </a:r>
            <a:r>
              <a:rPr kumimoji="1" lang="en-US" altLang="ja-JP" sz="1800"/>
              <a:t>Prospective Cohort Study</a:t>
            </a:r>
            <a:r>
              <a:rPr kumimoji="1" lang="ja-JP" altLang="en-US" sz="1800"/>
              <a:t>）という。他方、過去のある時点に遡って対象集団を設定し、そこから現在に向かって追跡するものを後向きコホート研究（</a:t>
            </a:r>
            <a:r>
              <a:rPr kumimoji="1" lang="en-US" altLang="ja-JP" sz="1800"/>
              <a:t>Retrospective Cohort Study</a:t>
            </a:r>
            <a:r>
              <a:rPr kumimoji="1" lang="ja-JP" altLang="en-US" sz="1800"/>
              <a:t>）という</a:t>
            </a:r>
          </a:p>
        </p:txBody>
      </p:sp>
      <p:sp>
        <p:nvSpPr>
          <p:cNvPr id="6" name="正方形/長方形 5">
            <a:extLst>
              <a:ext uri="{FF2B5EF4-FFF2-40B4-BE49-F238E27FC236}">
                <a16:creationId xmlns:a16="http://schemas.microsoft.com/office/drawing/2014/main" id="{5A496401-B6A0-7B63-480E-FA5A8D61036A}"/>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8" name="正方形/長方形 7">
            <a:extLst>
              <a:ext uri="{FF2B5EF4-FFF2-40B4-BE49-F238E27FC236}">
                <a16:creationId xmlns:a16="http://schemas.microsoft.com/office/drawing/2014/main" id="{83A3F672-F30D-A2EB-1113-907B4B44822A}"/>
              </a:ext>
            </a:extLst>
          </p:cNvPr>
          <p:cNvSpPr/>
          <p:nvPr/>
        </p:nvSpPr>
        <p:spPr>
          <a:xfrm>
            <a:off x="11870849"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
        <p:nvSpPr>
          <p:cNvPr id="4" name="テキスト ボックス 3">
            <a:extLst>
              <a:ext uri="{FF2B5EF4-FFF2-40B4-BE49-F238E27FC236}">
                <a16:creationId xmlns:a16="http://schemas.microsoft.com/office/drawing/2014/main" id="{D7F67438-670D-335D-4FFF-DE186A6AA71B}"/>
              </a:ext>
            </a:extLst>
          </p:cNvPr>
          <p:cNvSpPr txBox="1"/>
          <p:nvPr/>
        </p:nvSpPr>
        <p:spPr>
          <a:xfrm>
            <a:off x="7597140" y="921474"/>
            <a:ext cx="2383986" cy="369332"/>
          </a:xfrm>
          <a:prstGeom prst="rect">
            <a:avLst/>
          </a:prstGeom>
          <a:noFill/>
        </p:spPr>
        <p:txBody>
          <a:bodyPr wrap="none" rtlCol="0">
            <a:spAutoFit/>
          </a:bodyPr>
          <a:lstStyle/>
          <a:p>
            <a:r>
              <a:rPr kumimoji="1" lang="en-US" altLang="ja-JP" u="sng"/>
              <a:t>(</a:t>
            </a:r>
            <a:r>
              <a:rPr kumimoji="1" lang="ja-JP" altLang="en-US" u="sng"/>
              <a:t>前向き</a:t>
            </a:r>
            <a:r>
              <a:rPr kumimoji="1" lang="en-US" altLang="ja-JP" u="sng"/>
              <a:t>)</a:t>
            </a:r>
            <a:r>
              <a:rPr kumimoji="1" lang="ja-JP" altLang="en-US" u="sng"/>
              <a:t>コホート研究</a:t>
            </a:r>
          </a:p>
        </p:txBody>
      </p:sp>
      <p:sp>
        <p:nvSpPr>
          <p:cNvPr id="5" name="テキスト ボックス 4">
            <a:extLst>
              <a:ext uri="{FF2B5EF4-FFF2-40B4-BE49-F238E27FC236}">
                <a16:creationId xmlns:a16="http://schemas.microsoft.com/office/drawing/2014/main" id="{A8BCA199-D750-5C4C-FB64-8ACB58E54879}"/>
              </a:ext>
            </a:extLst>
          </p:cNvPr>
          <p:cNvSpPr txBox="1"/>
          <p:nvPr/>
        </p:nvSpPr>
        <p:spPr>
          <a:xfrm>
            <a:off x="6340804" y="1424771"/>
            <a:ext cx="1789272" cy="584775"/>
          </a:xfrm>
          <a:prstGeom prst="rect">
            <a:avLst/>
          </a:prstGeom>
          <a:noFill/>
          <a:ln>
            <a:solidFill>
              <a:schemeClr val="tx1"/>
            </a:solidFill>
          </a:ln>
        </p:spPr>
        <p:txBody>
          <a:bodyPr wrap="none" rtlCol="0">
            <a:spAutoFit/>
          </a:bodyPr>
          <a:lstStyle/>
          <a:p>
            <a:pPr algn="ctr"/>
            <a:r>
              <a:rPr kumimoji="1" lang="ja-JP" altLang="en-US" sz="1600"/>
              <a:t>ハザードへの</a:t>
            </a:r>
            <a:br>
              <a:rPr kumimoji="1" lang="en-US" altLang="ja-JP" sz="1600"/>
            </a:br>
            <a:r>
              <a:rPr kumimoji="1" lang="ja-JP" altLang="en-US" sz="1600"/>
              <a:t>ばく露状況を把握</a:t>
            </a:r>
          </a:p>
        </p:txBody>
      </p:sp>
      <p:cxnSp>
        <p:nvCxnSpPr>
          <p:cNvPr id="11" name="直線矢印コネクタ 10">
            <a:extLst>
              <a:ext uri="{FF2B5EF4-FFF2-40B4-BE49-F238E27FC236}">
                <a16:creationId xmlns:a16="http://schemas.microsoft.com/office/drawing/2014/main" id="{FC822FD4-C23D-3E58-173C-DCCF3D9B0A1F}"/>
              </a:ext>
            </a:extLst>
          </p:cNvPr>
          <p:cNvCxnSpPr>
            <a:cxnSpLocks/>
          </p:cNvCxnSpPr>
          <p:nvPr/>
        </p:nvCxnSpPr>
        <p:spPr>
          <a:xfrm>
            <a:off x="6340804" y="6147462"/>
            <a:ext cx="4916142"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8" name="テキスト ボックス 17">
            <a:extLst>
              <a:ext uri="{FF2B5EF4-FFF2-40B4-BE49-F238E27FC236}">
                <a16:creationId xmlns:a16="http://schemas.microsoft.com/office/drawing/2014/main" id="{45049C55-B83B-0B0C-69ED-DE96DB8785C6}"/>
              </a:ext>
            </a:extLst>
          </p:cNvPr>
          <p:cNvSpPr txBox="1"/>
          <p:nvPr/>
        </p:nvSpPr>
        <p:spPr>
          <a:xfrm>
            <a:off x="8541611" y="6147462"/>
            <a:ext cx="595035" cy="338554"/>
          </a:xfrm>
          <a:prstGeom prst="rect">
            <a:avLst/>
          </a:prstGeom>
          <a:noFill/>
        </p:spPr>
        <p:txBody>
          <a:bodyPr wrap="none" rtlCol="0">
            <a:spAutoFit/>
          </a:bodyPr>
          <a:lstStyle/>
          <a:p>
            <a:r>
              <a:rPr kumimoji="1" lang="ja-JP" altLang="en-US" sz="1600"/>
              <a:t>時間</a:t>
            </a:r>
          </a:p>
        </p:txBody>
      </p:sp>
      <p:pic>
        <p:nvPicPr>
          <p:cNvPr id="46" name="グラフィックス 45" descr="人の集団 単色塗りつぶし">
            <a:extLst>
              <a:ext uri="{FF2B5EF4-FFF2-40B4-BE49-F238E27FC236}">
                <a16:creationId xmlns:a16="http://schemas.microsoft.com/office/drawing/2014/main" id="{2C5CA0C1-FB19-4177-B554-D609543F91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88124" y="2566149"/>
            <a:ext cx="1281352" cy="1281352"/>
          </a:xfrm>
          <a:prstGeom prst="rect">
            <a:avLst/>
          </a:prstGeom>
        </p:spPr>
      </p:pic>
      <p:sp>
        <p:nvSpPr>
          <p:cNvPr id="47" name="テキスト ボックス 46">
            <a:extLst>
              <a:ext uri="{FF2B5EF4-FFF2-40B4-BE49-F238E27FC236}">
                <a16:creationId xmlns:a16="http://schemas.microsoft.com/office/drawing/2014/main" id="{451D686E-74D5-4B96-A47F-CEB1B89C22BF}"/>
              </a:ext>
            </a:extLst>
          </p:cNvPr>
          <p:cNvSpPr txBox="1"/>
          <p:nvPr/>
        </p:nvSpPr>
        <p:spPr>
          <a:xfrm>
            <a:off x="6284398" y="3858623"/>
            <a:ext cx="1906291" cy="307777"/>
          </a:xfrm>
          <a:prstGeom prst="rect">
            <a:avLst/>
          </a:prstGeom>
          <a:noFill/>
        </p:spPr>
        <p:txBody>
          <a:bodyPr wrap="none" rtlCol="0">
            <a:spAutoFit/>
          </a:bodyPr>
          <a:lstStyle/>
          <a:p>
            <a:r>
              <a:rPr kumimoji="1" lang="ja-JP" altLang="en-US" sz="1400">
                <a:solidFill>
                  <a:srgbClr val="FF0000"/>
                </a:solidFill>
              </a:rPr>
              <a:t>ハザードへのばく露群</a:t>
            </a:r>
          </a:p>
        </p:txBody>
      </p:sp>
      <p:pic>
        <p:nvPicPr>
          <p:cNvPr id="48" name="グラフィックス 47" descr="人の集団 単色塗りつぶし">
            <a:extLst>
              <a:ext uri="{FF2B5EF4-FFF2-40B4-BE49-F238E27FC236}">
                <a16:creationId xmlns:a16="http://schemas.microsoft.com/office/drawing/2014/main" id="{97C7478C-AB47-F66D-655F-C7864E1C54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54242" y="4224922"/>
            <a:ext cx="1281352" cy="1281352"/>
          </a:xfrm>
          <a:prstGeom prst="rect">
            <a:avLst/>
          </a:prstGeom>
        </p:spPr>
      </p:pic>
      <p:sp>
        <p:nvSpPr>
          <p:cNvPr id="49" name="テキスト ボックス 48">
            <a:extLst>
              <a:ext uri="{FF2B5EF4-FFF2-40B4-BE49-F238E27FC236}">
                <a16:creationId xmlns:a16="http://schemas.microsoft.com/office/drawing/2014/main" id="{3D980A0B-D08E-FBD2-DBB9-3BBE72FEC01B}"/>
              </a:ext>
            </a:extLst>
          </p:cNvPr>
          <p:cNvSpPr txBox="1"/>
          <p:nvPr/>
        </p:nvSpPr>
        <p:spPr>
          <a:xfrm>
            <a:off x="6334148" y="5506274"/>
            <a:ext cx="2082621" cy="307777"/>
          </a:xfrm>
          <a:prstGeom prst="rect">
            <a:avLst/>
          </a:prstGeom>
          <a:noFill/>
        </p:spPr>
        <p:txBody>
          <a:bodyPr wrap="none" rtlCol="0">
            <a:spAutoFit/>
          </a:bodyPr>
          <a:lstStyle/>
          <a:p>
            <a:r>
              <a:rPr kumimoji="1" lang="ja-JP" altLang="en-US" sz="1400">
                <a:solidFill>
                  <a:srgbClr val="0070C0"/>
                </a:solidFill>
              </a:rPr>
              <a:t>ハザードへの非ばく露群</a:t>
            </a:r>
          </a:p>
        </p:txBody>
      </p:sp>
      <p:sp>
        <p:nvSpPr>
          <p:cNvPr id="92" name="フリーフォーム: 図形 91">
            <a:extLst>
              <a:ext uri="{FF2B5EF4-FFF2-40B4-BE49-F238E27FC236}">
                <a16:creationId xmlns:a16="http://schemas.microsoft.com/office/drawing/2014/main" id="{C2E319C7-0A92-0FD8-C506-B3C9CE587F16}"/>
              </a:ext>
            </a:extLst>
          </p:cNvPr>
          <p:cNvSpPr/>
          <p:nvPr/>
        </p:nvSpPr>
        <p:spPr>
          <a:xfrm>
            <a:off x="10550578"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3" name="フリーフォーム: 図形 92">
            <a:extLst>
              <a:ext uri="{FF2B5EF4-FFF2-40B4-BE49-F238E27FC236}">
                <a16:creationId xmlns:a16="http://schemas.microsoft.com/office/drawing/2014/main" id="{EE942790-C2F7-D654-246C-B6A8088FE4F7}"/>
              </a:ext>
            </a:extLst>
          </p:cNvPr>
          <p:cNvSpPr/>
          <p:nvPr/>
        </p:nvSpPr>
        <p:spPr>
          <a:xfrm>
            <a:off x="10697399"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4" name="フリーフォーム: 図形 93">
            <a:extLst>
              <a:ext uri="{FF2B5EF4-FFF2-40B4-BE49-F238E27FC236}">
                <a16:creationId xmlns:a16="http://schemas.microsoft.com/office/drawing/2014/main" id="{85B7608B-A02C-14EC-E969-559A07651054}"/>
              </a:ext>
            </a:extLst>
          </p:cNvPr>
          <p:cNvSpPr/>
          <p:nvPr/>
        </p:nvSpPr>
        <p:spPr>
          <a:xfrm>
            <a:off x="10256934"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5" name="フリーフォーム: 図形 94">
            <a:extLst>
              <a:ext uri="{FF2B5EF4-FFF2-40B4-BE49-F238E27FC236}">
                <a16:creationId xmlns:a16="http://schemas.microsoft.com/office/drawing/2014/main" id="{7934F6BE-3AF0-C6D9-C15C-ACF7ABE75900}"/>
              </a:ext>
            </a:extLst>
          </p:cNvPr>
          <p:cNvSpPr/>
          <p:nvPr/>
        </p:nvSpPr>
        <p:spPr>
          <a:xfrm>
            <a:off x="10403756"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6" name="フリーフォーム: 図形 95">
            <a:extLst>
              <a:ext uri="{FF2B5EF4-FFF2-40B4-BE49-F238E27FC236}">
                <a16:creationId xmlns:a16="http://schemas.microsoft.com/office/drawing/2014/main" id="{A8A86662-FC96-E5E0-7CDE-5C60411DDB2B}"/>
              </a:ext>
            </a:extLst>
          </p:cNvPr>
          <p:cNvSpPr/>
          <p:nvPr/>
        </p:nvSpPr>
        <p:spPr>
          <a:xfrm>
            <a:off x="9963291"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7" name="フリーフォーム: 図形 96">
            <a:extLst>
              <a:ext uri="{FF2B5EF4-FFF2-40B4-BE49-F238E27FC236}">
                <a16:creationId xmlns:a16="http://schemas.microsoft.com/office/drawing/2014/main" id="{7CC0A19C-9F3A-8884-30FE-5370D08D0C73}"/>
              </a:ext>
            </a:extLst>
          </p:cNvPr>
          <p:cNvSpPr/>
          <p:nvPr/>
        </p:nvSpPr>
        <p:spPr>
          <a:xfrm>
            <a:off x="10110113"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8" name="フリーフォーム: 図形 97">
            <a:extLst>
              <a:ext uri="{FF2B5EF4-FFF2-40B4-BE49-F238E27FC236}">
                <a16:creationId xmlns:a16="http://schemas.microsoft.com/office/drawing/2014/main" id="{A8A71596-AF06-4C5E-2644-59A2AE7B308D}"/>
              </a:ext>
            </a:extLst>
          </p:cNvPr>
          <p:cNvSpPr/>
          <p:nvPr/>
        </p:nvSpPr>
        <p:spPr>
          <a:xfrm>
            <a:off x="9816470" y="3439599"/>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9" name="フリーフォーム: 図形 98">
            <a:extLst>
              <a:ext uri="{FF2B5EF4-FFF2-40B4-BE49-F238E27FC236}">
                <a16:creationId xmlns:a16="http://schemas.microsoft.com/office/drawing/2014/main" id="{12156177-1264-707C-4EAB-7343D411BC6F}"/>
              </a:ext>
            </a:extLst>
          </p:cNvPr>
          <p:cNvSpPr/>
          <p:nvPr/>
        </p:nvSpPr>
        <p:spPr>
          <a:xfrm>
            <a:off x="9763486" y="3519652"/>
            <a:ext cx="1054064" cy="293674"/>
          </a:xfrm>
          <a:custGeom>
            <a:avLst/>
            <a:gdLst>
              <a:gd name="connsiteX0" fmla="*/ 1053639 w 1054064"/>
              <a:gd name="connsiteY0" fmla="*/ 128968 h 293674"/>
              <a:gd name="connsiteX1" fmla="*/ 1027879 w 1054064"/>
              <a:gd name="connsiteY1" fmla="*/ 31799 h 293674"/>
              <a:gd name="connsiteX2" fmla="*/ 1023874 w 1054064"/>
              <a:gd name="connsiteY2" fmla="*/ 24324 h 293674"/>
              <a:gd name="connsiteX3" fmla="*/ 992241 w 1054064"/>
              <a:gd name="connsiteY3" fmla="*/ 4169 h 293674"/>
              <a:gd name="connsiteX4" fmla="*/ 967281 w 1054064"/>
              <a:gd name="connsiteY4" fmla="*/ 32 h 293674"/>
              <a:gd name="connsiteX5" fmla="*/ 942455 w 1054064"/>
              <a:gd name="connsiteY5" fmla="*/ 4169 h 293674"/>
              <a:gd name="connsiteX6" fmla="*/ 910688 w 1054064"/>
              <a:gd name="connsiteY6" fmla="*/ 24457 h 293674"/>
              <a:gd name="connsiteX7" fmla="*/ 906951 w 1054064"/>
              <a:gd name="connsiteY7" fmla="*/ 31932 h 293674"/>
              <a:gd name="connsiteX8" fmla="*/ 893604 w 1054064"/>
              <a:gd name="connsiteY8" fmla="*/ 81584 h 293674"/>
              <a:gd name="connsiteX9" fmla="*/ 880256 w 1054064"/>
              <a:gd name="connsiteY9" fmla="*/ 32332 h 293674"/>
              <a:gd name="connsiteX10" fmla="*/ 876385 w 1054064"/>
              <a:gd name="connsiteY10" fmla="*/ 24858 h 293674"/>
              <a:gd name="connsiteX11" fmla="*/ 844618 w 1054064"/>
              <a:gd name="connsiteY11" fmla="*/ 4703 h 293674"/>
              <a:gd name="connsiteX12" fmla="*/ 820460 w 1054064"/>
              <a:gd name="connsiteY12" fmla="*/ 32 h 293674"/>
              <a:gd name="connsiteX13" fmla="*/ 795633 w 1054064"/>
              <a:gd name="connsiteY13" fmla="*/ 4169 h 293674"/>
              <a:gd name="connsiteX14" fmla="*/ 764000 w 1054064"/>
              <a:gd name="connsiteY14" fmla="*/ 24457 h 293674"/>
              <a:gd name="connsiteX15" fmla="*/ 760129 w 1054064"/>
              <a:gd name="connsiteY15" fmla="*/ 31932 h 293674"/>
              <a:gd name="connsiteX16" fmla="*/ 747049 w 1054064"/>
              <a:gd name="connsiteY16" fmla="*/ 80116 h 293674"/>
              <a:gd name="connsiteX17" fmla="*/ 733701 w 1054064"/>
              <a:gd name="connsiteY17" fmla="*/ 31799 h 293674"/>
              <a:gd name="connsiteX18" fmla="*/ 729697 w 1054064"/>
              <a:gd name="connsiteY18" fmla="*/ 24324 h 293674"/>
              <a:gd name="connsiteX19" fmla="*/ 698064 w 1054064"/>
              <a:gd name="connsiteY19" fmla="*/ 4169 h 293674"/>
              <a:gd name="connsiteX20" fmla="*/ 673638 w 1054064"/>
              <a:gd name="connsiteY20" fmla="*/ 32 h 293674"/>
              <a:gd name="connsiteX21" fmla="*/ 648812 w 1054064"/>
              <a:gd name="connsiteY21" fmla="*/ 4169 h 293674"/>
              <a:gd name="connsiteX22" fmla="*/ 617045 w 1054064"/>
              <a:gd name="connsiteY22" fmla="*/ 24457 h 293674"/>
              <a:gd name="connsiteX23" fmla="*/ 613308 w 1054064"/>
              <a:gd name="connsiteY23" fmla="*/ 31932 h 293674"/>
              <a:gd name="connsiteX24" fmla="*/ 599960 w 1054064"/>
              <a:gd name="connsiteY24" fmla="*/ 81584 h 293674"/>
              <a:gd name="connsiteX25" fmla="*/ 586613 w 1054064"/>
              <a:gd name="connsiteY25" fmla="*/ 32332 h 293674"/>
              <a:gd name="connsiteX26" fmla="*/ 582742 w 1054064"/>
              <a:gd name="connsiteY26" fmla="*/ 24858 h 293674"/>
              <a:gd name="connsiteX27" fmla="*/ 550975 w 1054064"/>
              <a:gd name="connsiteY27" fmla="*/ 4703 h 293674"/>
              <a:gd name="connsiteX28" fmla="*/ 526817 w 1054064"/>
              <a:gd name="connsiteY28" fmla="*/ 32 h 293674"/>
              <a:gd name="connsiteX29" fmla="*/ 501990 w 1054064"/>
              <a:gd name="connsiteY29" fmla="*/ 4169 h 293674"/>
              <a:gd name="connsiteX30" fmla="*/ 470357 w 1054064"/>
              <a:gd name="connsiteY30" fmla="*/ 24457 h 293674"/>
              <a:gd name="connsiteX31" fmla="*/ 466486 w 1054064"/>
              <a:gd name="connsiteY31" fmla="*/ 31932 h 293674"/>
              <a:gd name="connsiteX32" fmla="*/ 453406 w 1054064"/>
              <a:gd name="connsiteY32" fmla="*/ 80116 h 293674"/>
              <a:gd name="connsiteX33" fmla="*/ 440058 w 1054064"/>
              <a:gd name="connsiteY33" fmla="*/ 31799 h 293674"/>
              <a:gd name="connsiteX34" fmla="*/ 436054 w 1054064"/>
              <a:gd name="connsiteY34" fmla="*/ 24324 h 293674"/>
              <a:gd name="connsiteX35" fmla="*/ 404421 w 1054064"/>
              <a:gd name="connsiteY35" fmla="*/ 4169 h 293674"/>
              <a:gd name="connsiteX36" fmla="*/ 379995 w 1054064"/>
              <a:gd name="connsiteY36" fmla="*/ 32 h 293674"/>
              <a:gd name="connsiteX37" fmla="*/ 355169 w 1054064"/>
              <a:gd name="connsiteY37" fmla="*/ 4169 h 293674"/>
              <a:gd name="connsiteX38" fmla="*/ 323402 w 1054064"/>
              <a:gd name="connsiteY38" fmla="*/ 24457 h 293674"/>
              <a:gd name="connsiteX39" fmla="*/ 319665 w 1054064"/>
              <a:gd name="connsiteY39" fmla="*/ 31932 h 293674"/>
              <a:gd name="connsiteX40" fmla="*/ 306317 w 1054064"/>
              <a:gd name="connsiteY40" fmla="*/ 81584 h 293674"/>
              <a:gd name="connsiteX41" fmla="*/ 292970 w 1054064"/>
              <a:gd name="connsiteY41" fmla="*/ 32332 h 293674"/>
              <a:gd name="connsiteX42" fmla="*/ 289099 w 1054064"/>
              <a:gd name="connsiteY42" fmla="*/ 24858 h 293674"/>
              <a:gd name="connsiteX43" fmla="*/ 257332 w 1054064"/>
              <a:gd name="connsiteY43" fmla="*/ 4703 h 293674"/>
              <a:gd name="connsiteX44" fmla="*/ 233173 w 1054064"/>
              <a:gd name="connsiteY44" fmla="*/ 32 h 293674"/>
              <a:gd name="connsiteX45" fmla="*/ 208347 w 1054064"/>
              <a:gd name="connsiteY45" fmla="*/ 4169 h 293674"/>
              <a:gd name="connsiteX46" fmla="*/ 176714 w 1054064"/>
              <a:gd name="connsiteY46" fmla="*/ 24457 h 293674"/>
              <a:gd name="connsiteX47" fmla="*/ 172843 w 1054064"/>
              <a:gd name="connsiteY47" fmla="*/ 31932 h 293674"/>
              <a:gd name="connsiteX48" fmla="*/ 159763 w 1054064"/>
              <a:gd name="connsiteY48" fmla="*/ 80116 h 293674"/>
              <a:gd name="connsiteX49" fmla="*/ 146415 w 1054064"/>
              <a:gd name="connsiteY49" fmla="*/ 31799 h 293674"/>
              <a:gd name="connsiteX50" fmla="*/ 142411 w 1054064"/>
              <a:gd name="connsiteY50" fmla="*/ 24324 h 293674"/>
              <a:gd name="connsiteX51" fmla="*/ 110778 w 1054064"/>
              <a:gd name="connsiteY51" fmla="*/ 4169 h 293674"/>
              <a:gd name="connsiteX52" fmla="*/ 86352 w 1054064"/>
              <a:gd name="connsiteY52" fmla="*/ 32 h 293674"/>
              <a:gd name="connsiteX53" fmla="*/ 61526 w 1054064"/>
              <a:gd name="connsiteY53" fmla="*/ 4169 h 293674"/>
              <a:gd name="connsiteX54" fmla="*/ 29759 w 1054064"/>
              <a:gd name="connsiteY54" fmla="*/ 24457 h 293674"/>
              <a:gd name="connsiteX55" fmla="*/ 26021 w 1054064"/>
              <a:gd name="connsiteY55" fmla="*/ 31932 h 293674"/>
              <a:gd name="connsiteX56" fmla="*/ 261 w 1054064"/>
              <a:gd name="connsiteY56" fmla="*/ 128968 h 293674"/>
              <a:gd name="connsiteX57" fmla="*/ 10737 w 1054064"/>
              <a:gd name="connsiteY57" fmla="*/ 144670 h 293674"/>
              <a:gd name="connsiteX58" fmla="*/ 26021 w 1054064"/>
              <a:gd name="connsiteY58" fmla="*/ 135775 h 293674"/>
              <a:gd name="connsiteX59" fmla="*/ 46309 w 1054064"/>
              <a:gd name="connsiteY59" fmla="*/ 59294 h 293674"/>
              <a:gd name="connsiteX60" fmla="*/ 46309 w 1054064"/>
              <a:gd name="connsiteY60" fmla="*/ 101205 h 293674"/>
              <a:gd name="connsiteX61" fmla="*/ 23352 w 1054064"/>
              <a:gd name="connsiteY61" fmla="*/ 186896 h 293674"/>
              <a:gd name="connsiteX62" fmla="*/ 46309 w 1054064"/>
              <a:gd name="connsiteY62" fmla="*/ 186896 h 293674"/>
              <a:gd name="connsiteX63" fmla="*/ 46309 w 1054064"/>
              <a:gd name="connsiteY63" fmla="*/ 293675 h 293674"/>
              <a:gd name="connsiteX64" fmla="*/ 73004 w 1054064"/>
              <a:gd name="connsiteY64" fmla="*/ 293675 h 293674"/>
              <a:gd name="connsiteX65" fmla="*/ 73004 w 1054064"/>
              <a:gd name="connsiteY65" fmla="*/ 186896 h 293674"/>
              <a:gd name="connsiteX66" fmla="*/ 99699 w 1054064"/>
              <a:gd name="connsiteY66" fmla="*/ 186896 h 293674"/>
              <a:gd name="connsiteX67" fmla="*/ 99699 w 1054064"/>
              <a:gd name="connsiteY67" fmla="*/ 293675 h 293674"/>
              <a:gd name="connsiteX68" fmla="*/ 126394 w 1054064"/>
              <a:gd name="connsiteY68" fmla="*/ 293675 h 293674"/>
              <a:gd name="connsiteX69" fmla="*/ 126394 w 1054064"/>
              <a:gd name="connsiteY69" fmla="*/ 186896 h 293674"/>
              <a:gd name="connsiteX70" fmla="*/ 149352 w 1054064"/>
              <a:gd name="connsiteY70" fmla="*/ 186896 h 293674"/>
              <a:gd name="connsiteX71" fmla="*/ 126394 w 1054064"/>
              <a:gd name="connsiteY71" fmla="*/ 101205 h 293674"/>
              <a:gd name="connsiteX72" fmla="*/ 126394 w 1054064"/>
              <a:gd name="connsiteY72" fmla="*/ 58360 h 293674"/>
              <a:gd name="connsiteX73" fmla="*/ 146816 w 1054064"/>
              <a:gd name="connsiteY73" fmla="*/ 135775 h 293674"/>
              <a:gd name="connsiteX74" fmla="*/ 163007 w 1054064"/>
              <a:gd name="connsiteY74" fmla="*/ 145477 h 293674"/>
              <a:gd name="connsiteX75" fmla="*/ 172710 w 1054064"/>
              <a:gd name="connsiteY75" fmla="*/ 135775 h 293674"/>
              <a:gd name="connsiteX76" fmla="*/ 193131 w 1054064"/>
              <a:gd name="connsiteY76" fmla="*/ 58360 h 293674"/>
              <a:gd name="connsiteX77" fmla="*/ 193131 w 1054064"/>
              <a:gd name="connsiteY77" fmla="*/ 293675 h 293674"/>
              <a:gd name="connsiteX78" fmla="*/ 219826 w 1054064"/>
              <a:gd name="connsiteY78" fmla="*/ 293675 h 293674"/>
              <a:gd name="connsiteX79" fmla="*/ 219826 w 1054064"/>
              <a:gd name="connsiteY79" fmla="*/ 146853 h 293674"/>
              <a:gd name="connsiteX80" fmla="*/ 246521 w 1054064"/>
              <a:gd name="connsiteY80" fmla="*/ 146853 h 293674"/>
              <a:gd name="connsiteX81" fmla="*/ 246521 w 1054064"/>
              <a:gd name="connsiteY81" fmla="*/ 293675 h 293674"/>
              <a:gd name="connsiteX82" fmla="*/ 273216 w 1054064"/>
              <a:gd name="connsiteY82" fmla="*/ 293675 h 293674"/>
              <a:gd name="connsiteX83" fmla="*/ 273216 w 1054064"/>
              <a:gd name="connsiteY83" fmla="*/ 59161 h 293674"/>
              <a:gd name="connsiteX84" fmla="*/ 293504 w 1054064"/>
              <a:gd name="connsiteY84" fmla="*/ 135775 h 293674"/>
              <a:gd name="connsiteX85" fmla="*/ 306851 w 1054064"/>
              <a:gd name="connsiteY85" fmla="*/ 149122 h 293674"/>
              <a:gd name="connsiteX86" fmla="*/ 320198 w 1054064"/>
              <a:gd name="connsiteY86" fmla="*/ 135775 h 293674"/>
              <a:gd name="connsiteX87" fmla="*/ 339953 w 1054064"/>
              <a:gd name="connsiteY87" fmla="*/ 59161 h 293674"/>
              <a:gd name="connsiteX88" fmla="*/ 339953 w 1054064"/>
              <a:gd name="connsiteY88" fmla="*/ 101205 h 293674"/>
              <a:gd name="connsiteX89" fmla="*/ 316995 w 1054064"/>
              <a:gd name="connsiteY89" fmla="*/ 186896 h 293674"/>
              <a:gd name="connsiteX90" fmla="*/ 339953 w 1054064"/>
              <a:gd name="connsiteY90" fmla="*/ 186896 h 293674"/>
              <a:gd name="connsiteX91" fmla="*/ 339953 w 1054064"/>
              <a:gd name="connsiteY91" fmla="*/ 293675 h 293674"/>
              <a:gd name="connsiteX92" fmla="*/ 366647 w 1054064"/>
              <a:gd name="connsiteY92" fmla="*/ 293675 h 293674"/>
              <a:gd name="connsiteX93" fmla="*/ 366647 w 1054064"/>
              <a:gd name="connsiteY93" fmla="*/ 186896 h 293674"/>
              <a:gd name="connsiteX94" fmla="*/ 393342 w 1054064"/>
              <a:gd name="connsiteY94" fmla="*/ 186896 h 293674"/>
              <a:gd name="connsiteX95" fmla="*/ 393342 w 1054064"/>
              <a:gd name="connsiteY95" fmla="*/ 293675 h 293674"/>
              <a:gd name="connsiteX96" fmla="*/ 420037 w 1054064"/>
              <a:gd name="connsiteY96" fmla="*/ 293675 h 293674"/>
              <a:gd name="connsiteX97" fmla="*/ 420037 w 1054064"/>
              <a:gd name="connsiteY97" fmla="*/ 186896 h 293674"/>
              <a:gd name="connsiteX98" fmla="*/ 442995 w 1054064"/>
              <a:gd name="connsiteY98" fmla="*/ 186896 h 293674"/>
              <a:gd name="connsiteX99" fmla="*/ 420037 w 1054064"/>
              <a:gd name="connsiteY99" fmla="*/ 101205 h 293674"/>
              <a:gd name="connsiteX100" fmla="*/ 420037 w 1054064"/>
              <a:gd name="connsiteY100" fmla="*/ 58360 h 293674"/>
              <a:gd name="connsiteX101" fmla="*/ 440459 w 1054064"/>
              <a:gd name="connsiteY101" fmla="*/ 135775 h 293674"/>
              <a:gd name="connsiteX102" fmla="*/ 456650 w 1054064"/>
              <a:gd name="connsiteY102" fmla="*/ 145477 h 293674"/>
              <a:gd name="connsiteX103" fmla="*/ 466353 w 1054064"/>
              <a:gd name="connsiteY103" fmla="*/ 135775 h 293674"/>
              <a:gd name="connsiteX104" fmla="*/ 486774 w 1054064"/>
              <a:gd name="connsiteY104" fmla="*/ 58360 h 293674"/>
              <a:gd name="connsiteX105" fmla="*/ 486774 w 1054064"/>
              <a:gd name="connsiteY105" fmla="*/ 293675 h 293674"/>
              <a:gd name="connsiteX106" fmla="*/ 513469 w 1054064"/>
              <a:gd name="connsiteY106" fmla="*/ 293675 h 293674"/>
              <a:gd name="connsiteX107" fmla="*/ 513469 w 1054064"/>
              <a:gd name="connsiteY107" fmla="*/ 146853 h 293674"/>
              <a:gd name="connsiteX108" fmla="*/ 540164 w 1054064"/>
              <a:gd name="connsiteY108" fmla="*/ 146853 h 293674"/>
              <a:gd name="connsiteX109" fmla="*/ 540164 w 1054064"/>
              <a:gd name="connsiteY109" fmla="*/ 293675 h 293674"/>
              <a:gd name="connsiteX110" fmla="*/ 566859 w 1054064"/>
              <a:gd name="connsiteY110" fmla="*/ 293675 h 293674"/>
              <a:gd name="connsiteX111" fmla="*/ 566859 w 1054064"/>
              <a:gd name="connsiteY111" fmla="*/ 59161 h 293674"/>
              <a:gd name="connsiteX112" fmla="*/ 587147 w 1054064"/>
              <a:gd name="connsiteY112" fmla="*/ 135775 h 293674"/>
              <a:gd name="connsiteX113" fmla="*/ 600494 w 1054064"/>
              <a:gd name="connsiteY113" fmla="*/ 149122 h 293674"/>
              <a:gd name="connsiteX114" fmla="*/ 613842 w 1054064"/>
              <a:gd name="connsiteY114" fmla="*/ 135775 h 293674"/>
              <a:gd name="connsiteX115" fmla="*/ 633596 w 1054064"/>
              <a:gd name="connsiteY115" fmla="*/ 59161 h 293674"/>
              <a:gd name="connsiteX116" fmla="*/ 633596 w 1054064"/>
              <a:gd name="connsiteY116" fmla="*/ 101205 h 293674"/>
              <a:gd name="connsiteX117" fmla="*/ 610638 w 1054064"/>
              <a:gd name="connsiteY117" fmla="*/ 186896 h 293674"/>
              <a:gd name="connsiteX118" fmla="*/ 633596 w 1054064"/>
              <a:gd name="connsiteY118" fmla="*/ 186896 h 293674"/>
              <a:gd name="connsiteX119" fmla="*/ 633596 w 1054064"/>
              <a:gd name="connsiteY119" fmla="*/ 293675 h 293674"/>
              <a:gd name="connsiteX120" fmla="*/ 660291 w 1054064"/>
              <a:gd name="connsiteY120" fmla="*/ 293675 h 293674"/>
              <a:gd name="connsiteX121" fmla="*/ 660291 w 1054064"/>
              <a:gd name="connsiteY121" fmla="*/ 186896 h 293674"/>
              <a:gd name="connsiteX122" fmla="*/ 686986 w 1054064"/>
              <a:gd name="connsiteY122" fmla="*/ 186896 h 293674"/>
              <a:gd name="connsiteX123" fmla="*/ 686986 w 1054064"/>
              <a:gd name="connsiteY123" fmla="*/ 293675 h 293674"/>
              <a:gd name="connsiteX124" fmla="*/ 713680 w 1054064"/>
              <a:gd name="connsiteY124" fmla="*/ 293675 h 293674"/>
              <a:gd name="connsiteX125" fmla="*/ 713680 w 1054064"/>
              <a:gd name="connsiteY125" fmla="*/ 186896 h 293674"/>
              <a:gd name="connsiteX126" fmla="*/ 736638 w 1054064"/>
              <a:gd name="connsiteY126" fmla="*/ 186896 h 293674"/>
              <a:gd name="connsiteX127" fmla="*/ 713680 w 1054064"/>
              <a:gd name="connsiteY127" fmla="*/ 101205 h 293674"/>
              <a:gd name="connsiteX128" fmla="*/ 713680 w 1054064"/>
              <a:gd name="connsiteY128" fmla="*/ 58360 h 293674"/>
              <a:gd name="connsiteX129" fmla="*/ 734102 w 1054064"/>
              <a:gd name="connsiteY129" fmla="*/ 135775 h 293674"/>
              <a:gd name="connsiteX130" fmla="*/ 750294 w 1054064"/>
              <a:gd name="connsiteY130" fmla="*/ 145477 h 293674"/>
              <a:gd name="connsiteX131" fmla="*/ 759996 w 1054064"/>
              <a:gd name="connsiteY131" fmla="*/ 135775 h 293674"/>
              <a:gd name="connsiteX132" fmla="*/ 780417 w 1054064"/>
              <a:gd name="connsiteY132" fmla="*/ 58360 h 293674"/>
              <a:gd name="connsiteX133" fmla="*/ 780417 w 1054064"/>
              <a:gd name="connsiteY133" fmla="*/ 293675 h 293674"/>
              <a:gd name="connsiteX134" fmla="*/ 807112 w 1054064"/>
              <a:gd name="connsiteY134" fmla="*/ 293675 h 293674"/>
              <a:gd name="connsiteX135" fmla="*/ 807112 w 1054064"/>
              <a:gd name="connsiteY135" fmla="*/ 146853 h 293674"/>
              <a:gd name="connsiteX136" fmla="*/ 833807 w 1054064"/>
              <a:gd name="connsiteY136" fmla="*/ 146853 h 293674"/>
              <a:gd name="connsiteX137" fmla="*/ 833807 w 1054064"/>
              <a:gd name="connsiteY137" fmla="*/ 293675 h 293674"/>
              <a:gd name="connsiteX138" fmla="*/ 860502 w 1054064"/>
              <a:gd name="connsiteY138" fmla="*/ 293675 h 293674"/>
              <a:gd name="connsiteX139" fmla="*/ 860502 w 1054064"/>
              <a:gd name="connsiteY139" fmla="*/ 59161 h 293674"/>
              <a:gd name="connsiteX140" fmla="*/ 880790 w 1054064"/>
              <a:gd name="connsiteY140" fmla="*/ 135775 h 293674"/>
              <a:gd name="connsiteX141" fmla="*/ 894137 w 1054064"/>
              <a:gd name="connsiteY141" fmla="*/ 149122 h 293674"/>
              <a:gd name="connsiteX142" fmla="*/ 907485 w 1054064"/>
              <a:gd name="connsiteY142" fmla="*/ 135775 h 293674"/>
              <a:gd name="connsiteX143" fmla="*/ 927239 w 1054064"/>
              <a:gd name="connsiteY143" fmla="*/ 59161 h 293674"/>
              <a:gd name="connsiteX144" fmla="*/ 927239 w 1054064"/>
              <a:gd name="connsiteY144" fmla="*/ 101205 h 293674"/>
              <a:gd name="connsiteX145" fmla="*/ 904281 w 1054064"/>
              <a:gd name="connsiteY145" fmla="*/ 186896 h 293674"/>
              <a:gd name="connsiteX146" fmla="*/ 927239 w 1054064"/>
              <a:gd name="connsiteY146" fmla="*/ 186896 h 293674"/>
              <a:gd name="connsiteX147" fmla="*/ 927239 w 1054064"/>
              <a:gd name="connsiteY147" fmla="*/ 293675 h 293674"/>
              <a:gd name="connsiteX148" fmla="*/ 953934 w 1054064"/>
              <a:gd name="connsiteY148" fmla="*/ 293675 h 293674"/>
              <a:gd name="connsiteX149" fmla="*/ 953934 w 1054064"/>
              <a:gd name="connsiteY149" fmla="*/ 186896 h 293674"/>
              <a:gd name="connsiteX150" fmla="*/ 980629 w 1054064"/>
              <a:gd name="connsiteY150" fmla="*/ 186896 h 293674"/>
              <a:gd name="connsiteX151" fmla="*/ 980629 w 1054064"/>
              <a:gd name="connsiteY151" fmla="*/ 293675 h 293674"/>
              <a:gd name="connsiteX152" fmla="*/ 1007324 w 1054064"/>
              <a:gd name="connsiteY152" fmla="*/ 293675 h 293674"/>
              <a:gd name="connsiteX153" fmla="*/ 1007324 w 1054064"/>
              <a:gd name="connsiteY153" fmla="*/ 186896 h 293674"/>
              <a:gd name="connsiteX154" fmla="*/ 1030281 w 1054064"/>
              <a:gd name="connsiteY154" fmla="*/ 186896 h 293674"/>
              <a:gd name="connsiteX155" fmla="*/ 1007324 w 1054064"/>
              <a:gd name="connsiteY155" fmla="*/ 101205 h 293674"/>
              <a:gd name="connsiteX156" fmla="*/ 1007324 w 1054064"/>
              <a:gd name="connsiteY156" fmla="*/ 58360 h 293674"/>
              <a:gd name="connsiteX157" fmla="*/ 1027745 w 1054064"/>
              <a:gd name="connsiteY157" fmla="*/ 135775 h 293674"/>
              <a:gd name="connsiteX158" fmla="*/ 1041092 w 1054064"/>
              <a:gd name="connsiteY158" fmla="*/ 145652 h 293674"/>
              <a:gd name="connsiteX159" fmla="*/ 1054060 w 1054064"/>
              <a:gd name="connsiteY159" fmla="*/ 131934 h 293674"/>
              <a:gd name="connsiteX160" fmla="*/ 1053639 w 1054064"/>
              <a:gd name="connsiteY160"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054064" h="293674">
                <a:moveTo>
                  <a:pt x="1053639" y="128968"/>
                </a:moveTo>
                <a:lnTo>
                  <a:pt x="1027879" y="31799"/>
                </a:lnTo>
                <a:cubicBezTo>
                  <a:pt x="1027088" y="29052"/>
                  <a:pt x="1025724" y="26504"/>
                  <a:pt x="1023874" y="24324"/>
                </a:cubicBezTo>
                <a:cubicBezTo>
                  <a:pt x="1015093" y="15173"/>
                  <a:pt x="1004246" y="8260"/>
                  <a:pt x="992241" y="4169"/>
                </a:cubicBezTo>
                <a:cubicBezTo>
                  <a:pt x="984271" y="1172"/>
                  <a:pt x="975792" y="-234"/>
                  <a:pt x="967281" y="32"/>
                </a:cubicBezTo>
                <a:cubicBezTo>
                  <a:pt x="958832" y="16"/>
                  <a:pt x="950441" y="1414"/>
                  <a:pt x="942455" y="4169"/>
                </a:cubicBezTo>
                <a:cubicBezTo>
                  <a:pt x="930356" y="8211"/>
                  <a:pt x="919444" y="15181"/>
                  <a:pt x="910688" y="24457"/>
                </a:cubicBezTo>
                <a:cubicBezTo>
                  <a:pt x="909025" y="26717"/>
                  <a:pt x="907760" y="29245"/>
                  <a:pt x="906951" y="31932"/>
                </a:cubicBezTo>
                <a:lnTo>
                  <a:pt x="893604" y="81584"/>
                </a:lnTo>
                <a:lnTo>
                  <a:pt x="880256" y="32332"/>
                </a:lnTo>
                <a:cubicBezTo>
                  <a:pt x="879542" y="29583"/>
                  <a:pt x="878219" y="27028"/>
                  <a:pt x="876385" y="24858"/>
                </a:cubicBezTo>
                <a:cubicBezTo>
                  <a:pt x="867547" y="15712"/>
                  <a:pt x="856658" y="8804"/>
                  <a:pt x="844618" y="4703"/>
                </a:cubicBezTo>
                <a:cubicBezTo>
                  <a:pt x="836942" y="1603"/>
                  <a:pt x="828739" y="17"/>
                  <a:pt x="820460" y="32"/>
                </a:cubicBezTo>
                <a:cubicBezTo>
                  <a:pt x="812013" y="38"/>
                  <a:pt x="803626" y="1436"/>
                  <a:pt x="795633" y="4169"/>
                </a:cubicBezTo>
                <a:cubicBezTo>
                  <a:pt x="783558" y="8180"/>
                  <a:pt x="772683" y="15156"/>
                  <a:pt x="764000" y="24457"/>
                </a:cubicBezTo>
                <a:cubicBezTo>
                  <a:pt x="762244" y="26678"/>
                  <a:pt x="760930" y="29216"/>
                  <a:pt x="760129" y="31932"/>
                </a:cubicBezTo>
                <a:lnTo>
                  <a:pt x="747049" y="80116"/>
                </a:lnTo>
                <a:lnTo>
                  <a:pt x="733701" y="31799"/>
                </a:lnTo>
                <a:cubicBezTo>
                  <a:pt x="732911" y="29052"/>
                  <a:pt x="731547" y="26504"/>
                  <a:pt x="729697" y="24324"/>
                </a:cubicBezTo>
                <a:cubicBezTo>
                  <a:pt x="720916" y="15173"/>
                  <a:pt x="710069" y="8260"/>
                  <a:pt x="698064" y="4169"/>
                </a:cubicBezTo>
                <a:cubicBezTo>
                  <a:pt x="690261" y="1240"/>
                  <a:pt x="681970" y="-165"/>
                  <a:pt x="673638" y="32"/>
                </a:cubicBezTo>
                <a:cubicBezTo>
                  <a:pt x="665189" y="16"/>
                  <a:pt x="656798" y="1414"/>
                  <a:pt x="648812" y="4169"/>
                </a:cubicBezTo>
                <a:cubicBezTo>
                  <a:pt x="636712" y="8211"/>
                  <a:pt x="625801" y="15181"/>
                  <a:pt x="617045" y="24457"/>
                </a:cubicBezTo>
                <a:cubicBezTo>
                  <a:pt x="615382" y="26717"/>
                  <a:pt x="614117" y="29245"/>
                  <a:pt x="613308" y="31932"/>
                </a:cubicBezTo>
                <a:lnTo>
                  <a:pt x="599960" y="81584"/>
                </a:lnTo>
                <a:lnTo>
                  <a:pt x="586613" y="32332"/>
                </a:lnTo>
                <a:cubicBezTo>
                  <a:pt x="585899" y="29583"/>
                  <a:pt x="584576" y="27028"/>
                  <a:pt x="582742" y="24858"/>
                </a:cubicBezTo>
                <a:cubicBezTo>
                  <a:pt x="573904" y="15712"/>
                  <a:pt x="563015" y="8804"/>
                  <a:pt x="550975" y="4703"/>
                </a:cubicBezTo>
                <a:cubicBezTo>
                  <a:pt x="543299" y="1603"/>
                  <a:pt x="535096" y="17"/>
                  <a:pt x="526817" y="32"/>
                </a:cubicBezTo>
                <a:cubicBezTo>
                  <a:pt x="518370" y="38"/>
                  <a:pt x="509983" y="1436"/>
                  <a:pt x="501990" y="4169"/>
                </a:cubicBezTo>
                <a:cubicBezTo>
                  <a:pt x="489915" y="8180"/>
                  <a:pt x="479039" y="15156"/>
                  <a:pt x="470357" y="24457"/>
                </a:cubicBezTo>
                <a:cubicBezTo>
                  <a:pt x="468600" y="26678"/>
                  <a:pt x="467287" y="29216"/>
                  <a:pt x="466486" y="31932"/>
                </a:cubicBezTo>
                <a:lnTo>
                  <a:pt x="453406" y="80116"/>
                </a:lnTo>
                <a:lnTo>
                  <a:pt x="440058" y="31799"/>
                </a:lnTo>
                <a:cubicBezTo>
                  <a:pt x="439268" y="29052"/>
                  <a:pt x="437904" y="26504"/>
                  <a:pt x="436054" y="24324"/>
                </a:cubicBezTo>
                <a:cubicBezTo>
                  <a:pt x="427273" y="15173"/>
                  <a:pt x="416425" y="8260"/>
                  <a:pt x="404421" y="4169"/>
                </a:cubicBezTo>
                <a:cubicBezTo>
                  <a:pt x="396619" y="1240"/>
                  <a:pt x="388326" y="-165"/>
                  <a:pt x="379995" y="32"/>
                </a:cubicBezTo>
                <a:cubicBezTo>
                  <a:pt x="371546" y="16"/>
                  <a:pt x="363154" y="1414"/>
                  <a:pt x="355169" y="4169"/>
                </a:cubicBezTo>
                <a:cubicBezTo>
                  <a:pt x="343071" y="8211"/>
                  <a:pt x="332158" y="15181"/>
                  <a:pt x="323402" y="24457"/>
                </a:cubicBezTo>
                <a:cubicBezTo>
                  <a:pt x="321739" y="26717"/>
                  <a:pt x="320475" y="29245"/>
                  <a:pt x="319665" y="31932"/>
                </a:cubicBezTo>
                <a:lnTo>
                  <a:pt x="306317" y="81584"/>
                </a:lnTo>
                <a:lnTo>
                  <a:pt x="292970" y="32332"/>
                </a:lnTo>
                <a:cubicBezTo>
                  <a:pt x="292256" y="29583"/>
                  <a:pt x="290933" y="27028"/>
                  <a:pt x="289099" y="24858"/>
                </a:cubicBezTo>
                <a:cubicBezTo>
                  <a:pt x="280260" y="15712"/>
                  <a:pt x="269372" y="8804"/>
                  <a:pt x="257332" y="4703"/>
                </a:cubicBezTo>
                <a:cubicBezTo>
                  <a:pt x="249656" y="1603"/>
                  <a:pt x="241453" y="17"/>
                  <a:pt x="233173" y="32"/>
                </a:cubicBezTo>
                <a:cubicBezTo>
                  <a:pt x="224727" y="38"/>
                  <a:pt x="216340" y="1436"/>
                  <a:pt x="208347" y="4169"/>
                </a:cubicBezTo>
                <a:cubicBezTo>
                  <a:pt x="196272" y="8180"/>
                  <a:pt x="185396" y="15156"/>
                  <a:pt x="176714" y="24457"/>
                </a:cubicBezTo>
                <a:cubicBezTo>
                  <a:pt x="174957" y="26678"/>
                  <a:pt x="173644" y="29216"/>
                  <a:pt x="172843" y="31932"/>
                </a:cubicBezTo>
                <a:lnTo>
                  <a:pt x="159763" y="80116"/>
                </a:lnTo>
                <a:lnTo>
                  <a:pt x="146415" y="31799"/>
                </a:lnTo>
                <a:cubicBezTo>
                  <a:pt x="145625" y="29052"/>
                  <a:pt x="144261" y="26504"/>
                  <a:pt x="142411" y="24324"/>
                </a:cubicBezTo>
                <a:cubicBezTo>
                  <a:pt x="133630" y="15173"/>
                  <a:pt x="122782" y="8260"/>
                  <a:pt x="110778" y="4169"/>
                </a:cubicBezTo>
                <a:cubicBezTo>
                  <a:pt x="102975" y="1240"/>
                  <a:pt x="94683" y="-165"/>
                  <a:pt x="86352" y="32"/>
                </a:cubicBezTo>
                <a:cubicBezTo>
                  <a:pt x="77903" y="16"/>
                  <a:pt x="69513" y="1414"/>
                  <a:pt x="61526" y="4169"/>
                </a:cubicBezTo>
                <a:cubicBezTo>
                  <a:pt x="49427" y="8211"/>
                  <a:pt x="38515" y="15181"/>
                  <a:pt x="29759" y="24457"/>
                </a:cubicBezTo>
                <a:cubicBezTo>
                  <a:pt x="28096" y="26717"/>
                  <a:pt x="26832" y="29245"/>
                  <a:pt x="26021" y="31932"/>
                </a:cubicBezTo>
                <a:lnTo>
                  <a:pt x="261" y="128968"/>
                </a:lnTo>
                <a:cubicBezTo>
                  <a:pt x="-1182" y="136197"/>
                  <a:pt x="3508" y="143227"/>
                  <a:pt x="10737" y="144670"/>
                </a:cubicBezTo>
                <a:cubicBezTo>
                  <a:pt x="17347" y="145990"/>
                  <a:pt x="23903" y="142174"/>
                  <a:pt x="26021" y="135775"/>
                </a:cubicBezTo>
                <a:lnTo>
                  <a:pt x="46309" y="59294"/>
                </a:lnTo>
                <a:lnTo>
                  <a:pt x="46309" y="101205"/>
                </a:lnTo>
                <a:lnTo>
                  <a:pt x="23352" y="186896"/>
                </a:lnTo>
                <a:lnTo>
                  <a:pt x="46309" y="186896"/>
                </a:lnTo>
                <a:lnTo>
                  <a:pt x="46309" y="293675"/>
                </a:lnTo>
                <a:lnTo>
                  <a:pt x="73004" y="293675"/>
                </a:lnTo>
                <a:lnTo>
                  <a:pt x="73004" y="186896"/>
                </a:lnTo>
                <a:lnTo>
                  <a:pt x="99699" y="186896"/>
                </a:lnTo>
                <a:lnTo>
                  <a:pt x="99699" y="293675"/>
                </a:lnTo>
                <a:lnTo>
                  <a:pt x="126394" y="293675"/>
                </a:lnTo>
                <a:lnTo>
                  <a:pt x="126394" y="186896"/>
                </a:lnTo>
                <a:lnTo>
                  <a:pt x="149352" y="186896"/>
                </a:lnTo>
                <a:lnTo>
                  <a:pt x="126394" y="101205"/>
                </a:lnTo>
                <a:lnTo>
                  <a:pt x="126394" y="58360"/>
                </a:lnTo>
                <a:lnTo>
                  <a:pt x="146816" y="135775"/>
                </a:lnTo>
                <a:cubicBezTo>
                  <a:pt x="148608" y="142925"/>
                  <a:pt x="155857" y="147270"/>
                  <a:pt x="163007" y="145477"/>
                </a:cubicBezTo>
                <a:cubicBezTo>
                  <a:pt x="167783" y="144280"/>
                  <a:pt x="171512" y="140551"/>
                  <a:pt x="172710" y="135775"/>
                </a:cubicBezTo>
                <a:lnTo>
                  <a:pt x="193131" y="58360"/>
                </a:lnTo>
                <a:lnTo>
                  <a:pt x="193131" y="293675"/>
                </a:lnTo>
                <a:lnTo>
                  <a:pt x="219826" y="293675"/>
                </a:lnTo>
                <a:lnTo>
                  <a:pt x="219826" y="146853"/>
                </a:lnTo>
                <a:lnTo>
                  <a:pt x="246521" y="146853"/>
                </a:lnTo>
                <a:lnTo>
                  <a:pt x="246521" y="293675"/>
                </a:lnTo>
                <a:lnTo>
                  <a:pt x="273216" y="293675"/>
                </a:lnTo>
                <a:lnTo>
                  <a:pt x="273216" y="59161"/>
                </a:lnTo>
                <a:lnTo>
                  <a:pt x="293504" y="135775"/>
                </a:lnTo>
                <a:cubicBezTo>
                  <a:pt x="293504" y="143147"/>
                  <a:pt x="299479" y="149122"/>
                  <a:pt x="306851" y="149122"/>
                </a:cubicBezTo>
                <a:cubicBezTo>
                  <a:pt x="314223" y="149122"/>
                  <a:pt x="320198" y="143147"/>
                  <a:pt x="320198" y="135775"/>
                </a:cubicBezTo>
                <a:lnTo>
                  <a:pt x="339953" y="59161"/>
                </a:lnTo>
                <a:lnTo>
                  <a:pt x="339953" y="101205"/>
                </a:lnTo>
                <a:lnTo>
                  <a:pt x="316995" y="186896"/>
                </a:lnTo>
                <a:lnTo>
                  <a:pt x="339953" y="186896"/>
                </a:lnTo>
                <a:lnTo>
                  <a:pt x="339953" y="293675"/>
                </a:lnTo>
                <a:lnTo>
                  <a:pt x="366647" y="293675"/>
                </a:lnTo>
                <a:lnTo>
                  <a:pt x="366647" y="186896"/>
                </a:lnTo>
                <a:lnTo>
                  <a:pt x="393342" y="186896"/>
                </a:lnTo>
                <a:lnTo>
                  <a:pt x="393342" y="293675"/>
                </a:lnTo>
                <a:lnTo>
                  <a:pt x="420037" y="293675"/>
                </a:lnTo>
                <a:lnTo>
                  <a:pt x="420037" y="186896"/>
                </a:lnTo>
                <a:lnTo>
                  <a:pt x="442995" y="186896"/>
                </a:lnTo>
                <a:lnTo>
                  <a:pt x="420037" y="101205"/>
                </a:lnTo>
                <a:lnTo>
                  <a:pt x="420037" y="58360"/>
                </a:lnTo>
                <a:lnTo>
                  <a:pt x="440459" y="135775"/>
                </a:lnTo>
                <a:cubicBezTo>
                  <a:pt x="442251" y="142925"/>
                  <a:pt x="449500" y="147270"/>
                  <a:pt x="456650" y="145477"/>
                </a:cubicBezTo>
                <a:cubicBezTo>
                  <a:pt x="461426" y="144280"/>
                  <a:pt x="465155" y="140551"/>
                  <a:pt x="466353" y="135775"/>
                </a:cubicBezTo>
                <a:lnTo>
                  <a:pt x="486774" y="58360"/>
                </a:lnTo>
                <a:lnTo>
                  <a:pt x="486774" y="293675"/>
                </a:lnTo>
                <a:lnTo>
                  <a:pt x="513469" y="293675"/>
                </a:lnTo>
                <a:lnTo>
                  <a:pt x="513469" y="146853"/>
                </a:lnTo>
                <a:lnTo>
                  <a:pt x="540164" y="146853"/>
                </a:lnTo>
                <a:lnTo>
                  <a:pt x="540164" y="293675"/>
                </a:lnTo>
                <a:lnTo>
                  <a:pt x="566859" y="293675"/>
                </a:lnTo>
                <a:lnTo>
                  <a:pt x="566859" y="59161"/>
                </a:lnTo>
                <a:lnTo>
                  <a:pt x="587147" y="135775"/>
                </a:lnTo>
                <a:cubicBezTo>
                  <a:pt x="587147" y="143147"/>
                  <a:pt x="593122" y="149122"/>
                  <a:pt x="600494" y="149122"/>
                </a:cubicBezTo>
                <a:cubicBezTo>
                  <a:pt x="607866" y="149122"/>
                  <a:pt x="613842" y="143147"/>
                  <a:pt x="613842" y="135775"/>
                </a:cubicBezTo>
                <a:lnTo>
                  <a:pt x="633596" y="59161"/>
                </a:lnTo>
                <a:lnTo>
                  <a:pt x="633596" y="101205"/>
                </a:lnTo>
                <a:lnTo>
                  <a:pt x="610638" y="186896"/>
                </a:lnTo>
                <a:lnTo>
                  <a:pt x="633596" y="186896"/>
                </a:lnTo>
                <a:lnTo>
                  <a:pt x="633596" y="293675"/>
                </a:lnTo>
                <a:lnTo>
                  <a:pt x="660291" y="293675"/>
                </a:lnTo>
                <a:lnTo>
                  <a:pt x="660291" y="186896"/>
                </a:lnTo>
                <a:lnTo>
                  <a:pt x="686986" y="186896"/>
                </a:lnTo>
                <a:lnTo>
                  <a:pt x="686986" y="293675"/>
                </a:lnTo>
                <a:lnTo>
                  <a:pt x="713680" y="293675"/>
                </a:lnTo>
                <a:lnTo>
                  <a:pt x="713680" y="186896"/>
                </a:lnTo>
                <a:lnTo>
                  <a:pt x="736638" y="186896"/>
                </a:lnTo>
                <a:lnTo>
                  <a:pt x="713680" y="101205"/>
                </a:lnTo>
                <a:lnTo>
                  <a:pt x="713680" y="58360"/>
                </a:lnTo>
                <a:lnTo>
                  <a:pt x="734102" y="135775"/>
                </a:lnTo>
                <a:cubicBezTo>
                  <a:pt x="735894" y="142925"/>
                  <a:pt x="743143" y="147270"/>
                  <a:pt x="750294" y="145477"/>
                </a:cubicBezTo>
                <a:cubicBezTo>
                  <a:pt x="755069" y="144280"/>
                  <a:pt x="758799" y="140551"/>
                  <a:pt x="759996" y="135775"/>
                </a:cubicBezTo>
                <a:lnTo>
                  <a:pt x="780417" y="58360"/>
                </a:lnTo>
                <a:lnTo>
                  <a:pt x="780417" y="293675"/>
                </a:lnTo>
                <a:lnTo>
                  <a:pt x="807112" y="293675"/>
                </a:lnTo>
                <a:lnTo>
                  <a:pt x="807112" y="146853"/>
                </a:lnTo>
                <a:lnTo>
                  <a:pt x="833807" y="146853"/>
                </a:lnTo>
                <a:lnTo>
                  <a:pt x="833807" y="293675"/>
                </a:lnTo>
                <a:lnTo>
                  <a:pt x="860502" y="293675"/>
                </a:lnTo>
                <a:lnTo>
                  <a:pt x="860502" y="59161"/>
                </a:lnTo>
                <a:lnTo>
                  <a:pt x="880790" y="135775"/>
                </a:lnTo>
                <a:cubicBezTo>
                  <a:pt x="880790" y="143147"/>
                  <a:pt x="886766" y="149122"/>
                  <a:pt x="894137" y="149122"/>
                </a:cubicBezTo>
                <a:cubicBezTo>
                  <a:pt x="901509" y="149122"/>
                  <a:pt x="907485" y="143147"/>
                  <a:pt x="907485" y="135775"/>
                </a:cubicBezTo>
                <a:lnTo>
                  <a:pt x="927239" y="59161"/>
                </a:lnTo>
                <a:lnTo>
                  <a:pt x="927239" y="101205"/>
                </a:lnTo>
                <a:lnTo>
                  <a:pt x="904281" y="186896"/>
                </a:lnTo>
                <a:lnTo>
                  <a:pt x="927239" y="186896"/>
                </a:lnTo>
                <a:lnTo>
                  <a:pt x="927239" y="293675"/>
                </a:lnTo>
                <a:lnTo>
                  <a:pt x="953934" y="293675"/>
                </a:lnTo>
                <a:lnTo>
                  <a:pt x="953934" y="186896"/>
                </a:lnTo>
                <a:lnTo>
                  <a:pt x="980629" y="186896"/>
                </a:lnTo>
                <a:lnTo>
                  <a:pt x="980629" y="293675"/>
                </a:lnTo>
                <a:lnTo>
                  <a:pt x="1007324" y="293675"/>
                </a:lnTo>
                <a:lnTo>
                  <a:pt x="1007324" y="186896"/>
                </a:lnTo>
                <a:lnTo>
                  <a:pt x="1030281" y="186896"/>
                </a:lnTo>
                <a:lnTo>
                  <a:pt x="1007324" y="101205"/>
                </a:lnTo>
                <a:lnTo>
                  <a:pt x="1007324" y="58360"/>
                </a:lnTo>
                <a:lnTo>
                  <a:pt x="1027745" y="135775"/>
                </a:lnTo>
                <a:cubicBezTo>
                  <a:pt x="1029356" y="141771"/>
                  <a:pt x="1034887" y="145864"/>
                  <a:pt x="1041092" y="145652"/>
                </a:cubicBezTo>
                <a:cubicBezTo>
                  <a:pt x="1048462" y="145445"/>
                  <a:pt x="1054266" y="139303"/>
                  <a:pt x="1054060" y="131934"/>
                </a:cubicBezTo>
                <a:cubicBezTo>
                  <a:pt x="1054030" y="130932"/>
                  <a:pt x="1053890" y="129938"/>
                  <a:pt x="1053639" y="128968"/>
                </a:cubicBezTo>
                <a:close/>
              </a:path>
            </a:pathLst>
          </a:custGeom>
          <a:solidFill>
            <a:srgbClr val="7030A0"/>
          </a:solidFill>
          <a:ln w="13295" cap="flat">
            <a:noFill/>
            <a:prstDash val="solid"/>
            <a:miter/>
          </a:ln>
        </p:spPr>
        <p:txBody>
          <a:bodyPr rtlCol="0" anchor="ctr"/>
          <a:lstStyle/>
          <a:p>
            <a:endParaRPr lang="ja-JP" altLang="en-US"/>
          </a:p>
        </p:txBody>
      </p:sp>
      <p:sp>
        <p:nvSpPr>
          <p:cNvPr id="100" name="フリーフォーム: 図形 99">
            <a:extLst>
              <a:ext uri="{FF2B5EF4-FFF2-40B4-BE49-F238E27FC236}">
                <a16:creationId xmlns:a16="http://schemas.microsoft.com/office/drawing/2014/main" id="{FB1FA9CC-523C-A172-D0FC-522427979540}"/>
              </a:ext>
            </a:extLst>
          </p:cNvPr>
          <p:cNvSpPr/>
          <p:nvPr/>
        </p:nvSpPr>
        <p:spPr>
          <a:xfrm>
            <a:off x="10550578" y="303917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1" name="フリーフォーム: 図形 100">
            <a:extLst>
              <a:ext uri="{FF2B5EF4-FFF2-40B4-BE49-F238E27FC236}">
                <a16:creationId xmlns:a16="http://schemas.microsoft.com/office/drawing/2014/main" id="{C8237A52-EC15-AAE1-4EFC-E7CC9A47C7E2}"/>
              </a:ext>
            </a:extLst>
          </p:cNvPr>
          <p:cNvSpPr/>
          <p:nvPr/>
        </p:nvSpPr>
        <p:spPr>
          <a:xfrm>
            <a:off x="10256934" y="303917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2" name="フリーフォーム: 図形 101">
            <a:extLst>
              <a:ext uri="{FF2B5EF4-FFF2-40B4-BE49-F238E27FC236}">
                <a16:creationId xmlns:a16="http://schemas.microsoft.com/office/drawing/2014/main" id="{7B93D3C1-D385-DD01-BEB4-2E4AE21505FB}"/>
              </a:ext>
            </a:extLst>
          </p:cNvPr>
          <p:cNvSpPr/>
          <p:nvPr/>
        </p:nvSpPr>
        <p:spPr>
          <a:xfrm>
            <a:off x="10403756" y="303917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3" name="フリーフォーム: 図形 102">
            <a:extLst>
              <a:ext uri="{FF2B5EF4-FFF2-40B4-BE49-F238E27FC236}">
                <a16:creationId xmlns:a16="http://schemas.microsoft.com/office/drawing/2014/main" id="{2CCB0DD3-6D4A-6F20-BBA4-7C4E4FB2FD86}"/>
              </a:ext>
            </a:extLst>
          </p:cNvPr>
          <p:cNvSpPr/>
          <p:nvPr/>
        </p:nvSpPr>
        <p:spPr>
          <a:xfrm>
            <a:off x="9963291" y="303917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4" name="フリーフォーム: 図形 103">
            <a:extLst>
              <a:ext uri="{FF2B5EF4-FFF2-40B4-BE49-F238E27FC236}">
                <a16:creationId xmlns:a16="http://schemas.microsoft.com/office/drawing/2014/main" id="{F3A9B91E-BEDB-9DCC-4416-18FFDB58A098}"/>
              </a:ext>
            </a:extLst>
          </p:cNvPr>
          <p:cNvSpPr/>
          <p:nvPr/>
        </p:nvSpPr>
        <p:spPr>
          <a:xfrm>
            <a:off x="10110113" y="303917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5" name="フリーフォーム: 図形 104">
            <a:extLst>
              <a:ext uri="{FF2B5EF4-FFF2-40B4-BE49-F238E27FC236}">
                <a16:creationId xmlns:a16="http://schemas.microsoft.com/office/drawing/2014/main" id="{C5B55B15-AF06-90E8-48D7-60CD77AEF2C4}"/>
              </a:ext>
            </a:extLst>
          </p:cNvPr>
          <p:cNvSpPr/>
          <p:nvPr/>
        </p:nvSpPr>
        <p:spPr>
          <a:xfrm>
            <a:off x="9909996" y="3119232"/>
            <a:ext cx="760625" cy="293672"/>
          </a:xfrm>
          <a:custGeom>
            <a:avLst/>
            <a:gdLst>
              <a:gd name="connsiteX0" fmla="*/ 760041 w 760625"/>
              <a:gd name="connsiteY0" fmla="*/ 128965 h 293672"/>
              <a:gd name="connsiteX1" fmla="*/ 734281 w 760625"/>
              <a:gd name="connsiteY1" fmla="*/ 31796 h 293672"/>
              <a:gd name="connsiteX2" fmla="*/ 730410 w 760625"/>
              <a:gd name="connsiteY2" fmla="*/ 24322 h 293672"/>
              <a:gd name="connsiteX3" fmla="*/ 698643 w 760625"/>
              <a:gd name="connsiteY3" fmla="*/ 4167 h 293672"/>
              <a:gd name="connsiteX4" fmla="*/ 673950 w 760625"/>
              <a:gd name="connsiteY4" fmla="*/ 29 h 293672"/>
              <a:gd name="connsiteX5" fmla="*/ 649124 w 760625"/>
              <a:gd name="connsiteY5" fmla="*/ 4167 h 293672"/>
              <a:gd name="connsiteX6" fmla="*/ 617491 w 760625"/>
              <a:gd name="connsiteY6" fmla="*/ 24455 h 293672"/>
              <a:gd name="connsiteX7" fmla="*/ 613620 w 760625"/>
              <a:gd name="connsiteY7" fmla="*/ 31930 h 293672"/>
              <a:gd name="connsiteX8" fmla="*/ 600540 w 760625"/>
              <a:gd name="connsiteY8" fmla="*/ 80114 h 293672"/>
              <a:gd name="connsiteX9" fmla="*/ 587192 w 760625"/>
              <a:gd name="connsiteY9" fmla="*/ 31796 h 293672"/>
              <a:gd name="connsiteX10" fmla="*/ 583188 w 760625"/>
              <a:gd name="connsiteY10" fmla="*/ 24322 h 293672"/>
              <a:gd name="connsiteX11" fmla="*/ 551555 w 760625"/>
              <a:gd name="connsiteY11" fmla="*/ 4167 h 293672"/>
              <a:gd name="connsiteX12" fmla="*/ 527129 w 760625"/>
              <a:gd name="connsiteY12" fmla="*/ 29 h 293672"/>
              <a:gd name="connsiteX13" fmla="*/ 502303 w 760625"/>
              <a:gd name="connsiteY13" fmla="*/ 4167 h 293672"/>
              <a:gd name="connsiteX14" fmla="*/ 470536 w 760625"/>
              <a:gd name="connsiteY14" fmla="*/ 24455 h 293672"/>
              <a:gd name="connsiteX15" fmla="*/ 466798 w 760625"/>
              <a:gd name="connsiteY15" fmla="*/ 31930 h 293672"/>
              <a:gd name="connsiteX16" fmla="*/ 453451 w 760625"/>
              <a:gd name="connsiteY16" fmla="*/ 81582 h 293672"/>
              <a:gd name="connsiteX17" fmla="*/ 440104 w 760625"/>
              <a:gd name="connsiteY17" fmla="*/ 32330 h 293672"/>
              <a:gd name="connsiteX18" fmla="*/ 436233 w 760625"/>
              <a:gd name="connsiteY18" fmla="*/ 24856 h 293672"/>
              <a:gd name="connsiteX19" fmla="*/ 404466 w 760625"/>
              <a:gd name="connsiteY19" fmla="*/ 4701 h 293672"/>
              <a:gd name="connsiteX20" fmla="*/ 380307 w 760625"/>
              <a:gd name="connsiteY20" fmla="*/ 29 h 293672"/>
              <a:gd name="connsiteX21" fmla="*/ 355481 w 760625"/>
              <a:gd name="connsiteY21" fmla="*/ 4167 h 293672"/>
              <a:gd name="connsiteX22" fmla="*/ 323848 w 760625"/>
              <a:gd name="connsiteY22" fmla="*/ 24455 h 293672"/>
              <a:gd name="connsiteX23" fmla="*/ 319977 w 760625"/>
              <a:gd name="connsiteY23" fmla="*/ 31930 h 293672"/>
              <a:gd name="connsiteX24" fmla="*/ 306896 w 760625"/>
              <a:gd name="connsiteY24" fmla="*/ 80114 h 293672"/>
              <a:gd name="connsiteX25" fmla="*/ 293549 w 760625"/>
              <a:gd name="connsiteY25" fmla="*/ 31796 h 293672"/>
              <a:gd name="connsiteX26" fmla="*/ 289545 w 760625"/>
              <a:gd name="connsiteY26" fmla="*/ 24322 h 293672"/>
              <a:gd name="connsiteX27" fmla="*/ 257911 w 760625"/>
              <a:gd name="connsiteY27" fmla="*/ 4167 h 293672"/>
              <a:gd name="connsiteX28" fmla="*/ 233486 w 760625"/>
              <a:gd name="connsiteY28" fmla="*/ 29 h 293672"/>
              <a:gd name="connsiteX29" fmla="*/ 208659 w 760625"/>
              <a:gd name="connsiteY29" fmla="*/ 4167 h 293672"/>
              <a:gd name="connsiteX30" fmla="*/ 176893 w 760625"/>
              <a:gd name="connsiteY30" fmla="*/ 24455 h 293672"/>
              <a:gd name="connsiteX31" fmla="*/ 173155 w 760625"/>
              <a:gd name="connsiteY31" fmla="*/ 31930 h 293672"/>
              <a:gd name="connsiteX32" fmla="*/ 159808 w 760625"/>
              <a:gd name="connsiteY32" fmla="*/ 81582 h 293672"/>
              <a:gd name="connsiteX33" fmla="*/ 146460 w 760625"/>
              <a:gd name="connsiteY33" fmla="*/ 32330 h 293672"/>
              <a:gd name="connsiteX34" fmla="*/ 142590 w 760625"/>
              <a:gd name="connsiteY34" fmla="*/ 24856 h 293672"/>
              <a:gd name="connsiteX35" fmla="*/ 110823 w 760625"/>
              <a:gd name="connsiteY35" fmla="*/ 4701 h 293672"/>
              <a:gd name="connsiteX36" fmla="*/ 86664 w 760625"/>
              <a:gd name="connsiteY36" fmla="*/ 29 h 293672"/>
              <a:gd name="connsiteX37" fmla="*/ 61838 w 760625"/>
              <a:gd name="connsiteY37" fmla="*/ 4167 h 293672"/>
              <a:gd name="connsiteX38" fmla="*/ 30204 w 760625"/>
              <a:gd name="connsiteY38" fmla="*/ 24455 h 293672"/>
              <a:gd name="connsiteX39" fmla="*/ 26334 w 760625"/>
              <a:gd name="connsiteY39" fmla="*/ 31930 h 293672"/>
              <a:gd name="connsiteX40" fmla="*/ 440 w 760625"/>
              <a:gd name="connsiteY40" fmla="*/ 129499 h 293672"/>
              <a:gd name="connsiteX41" fmla="*/ 9916 w 760625"/>
              <a:gd name="connsiteY41" fmla="*/ 145783 h 293672"/>
              <a:gd name="connsiteX42" fmla="*/ 13387 w 760625"/>
              <a:gd name="connsiteY42" fmla="*/ 145783 h 293672"/>
              <a:gd name="connsiteX43" fmla="*/ 26734 w 760625"/>
              <a:gd name="connsiteY43" fmla="*/ 135906 h 293672"/>
              <a:gd name="connsiteX44" fmla="*/ 46622 w 760625"/>
              <a:gd name="connsiteY44" fmla="*/ 58358 h 293672"/>
              <a:gd name="connsiteX45" fmla="*/ 46622 w 760625"/>
              <a:gd name="connsiteY45" fmla="*/ 293673 h 293672"/>
              <a:gd name="connsiteX46" fmla="*/ 73317 w 760625"/>
              <a:gd name="connsiteY46" fmla="*/ 293673 h 293672"/>
              <a:gd name="connsiteX47" fmla="*/ 73317 w 760625"/>
              <a:gd name="connsiteY47" fmla="*/ 146851 h 293672"/>
              <a:gd name="connsiteX48" fmla="*/ 100011 w 760625"/>
              <a:gd name="connsiteY48" fmla="*/ 146851 h 293672"/>
              <a:gd name="connsiteX49" fmla="*/ 100011 w 760625"/>
              <a:gd name="connsiteY49" fmla="*/ 293673 h 293672"/>
              <a:gd name="connsiteX50" fmla="*/ 126706 w 760625"/>
              <a:gd name="connsiteY50" fmla="*/ 293673 h 293672"/>
              <a:gd name="connsiteX51" fmla="*/ 126706 w 760625"/>
              <a:gd name="connsiteY51" fmla="*/ 59158 h 293672"/>
              <a:gd name="connsiteX52" fmla="*/ 146994 w 760625"/>
              <a:gd name="connsiteY52" fmla="*/ 135773 h 293672"/>
              <a:gd name="connsiteX53" fmla="*/ 160342 w 760625"/>
              <a:gd name="connsiteY53" fmla="*/ 149120 h 293672"/>
              <a:gd name="connsiteX54" fmla="*/ 173689 w 760625"/>
              <a:gd name="connsiteY54" fmla="*/ 135773 h 293672"/>
              <a:gd name="connsiteX55" fmla="*/ 193443 w 760625"/>
              <a:gd name="connsiteY55" fmla="*/ 59158 h 293672"/>
              <a:gd name="connsiteX56" fmla="*/ 193443 w 760625"/>
              <a:gd name="connsiteY56" fmla="*/ 101203 h 293672"/>
              <a:gd name="connsiteX57" fmla="*/ 170486 w 760625"/>
              <a:gd name="connsiteY57" fmla="*/ 186893 h 293672"/>
              <a:gd name="connsiteX58" fmla="*/ 193443 w 760625"/>
              <a:gd name="connsiteY58" fmla="*/ 186893 h 293672"/>
              <a:gd name="connsiteX59" fmla="*/ 193443 w 760625"/>
              <a:gd name="connsiteY59" fmla="*/ 293673 h 293672"/>
              <a:gd name="connsiteX60" fmla="*/ 220138 w 760625"/>
              <a:gd name="connsiteY60" fmla="*/ 293673 h 293672"/>
              <a:gd name="connsiteX61" fmla="*/ 220138 w 760625"/>
              <a:gd name="connsiteY61" fmla="*/ 186893 h 293672"/>
              <a:gd name="connsiteX62" fmla="*/ 246833 w 760625"/>
              <a:gd name="connsiteY62" fmla="*/ 186893 h 293672"/>
              <a:gd name="connsiteX63" fmla="*/ 246833 w 760625"/>
              <a:gd name="connsiteY63" fmla="*/ 293673 h 293672"/>
              <a:gd name="connsiteX64" fmla="*/ 273528 w 760625"/>
              <a:gd name="connsiteY64" fmla="*/ 293673 h 293672"/>
              <a:gd name="connsiteX65" fmla="*/ 273528 w 760625"/>
              <a:gd name="connsiteY65" fmla="*/ 186893 h 293672"/>
              <a:gd name="connsiteX66" fmla="*/ 296485 w 760625"/>
              <a:gd name="connsiteY66" fmla="*/ 186893 h 293672"/>
              <a:gd name="connsiteX67" fmla="*/ 273528 w 760625"/>
              <a:gd name="connsiteY67" fmla="*/ 101203 h 293672"/>
              <a:gd name="connsiteX68" fmla="*/ 273528 w 760625"/>
              <a:gd name="connsiteY68" fmla="*/ 58358 h 293672"/>
              <a:gd name="connsiteX69" fmla="*/ 293949 w 760625"/>
              <a:gd name="connsiteY69" fmla="*/ 135773 h 293672"/>
              <a:gd name="connsiteX70" fmla="*/ 310141 w 760625"/>
              <a:gd name="connsiteY70" fmla="*/ 145475 h 293672"/>
              <a:gd name="connsiteX71" fmla="*/ 319843 w 760625"/>
              <a:gd name="connsiteY71" fmla="*/ 135773 h 293672"/>
              <a:gd name="connsiteX72" fmla="*/ 340265 w 760625"/>
              <a:gd name="connsiteY72" fmla="*/ 58358 h 293672"/>
              <a:gd name="connsiteX73" fmla="*/ 340265 w 760625"/>
              <a:gd name="connsiteY73" fmla="*/ 293673 h 293672"/>
              <a:gd name="connsiteX74" fmla="*/ 366960 w 760625"/>
              <a:gd name="connsiteY74" fmla="*/ 293673 h 293672"/>
              <a:gd name="connsiteX75" fmla="*/ 366960 w 760625"/>
              <a:gd name="connsiteY75" fmla="*/ 146851 h 293672"/>
              <a:gd name="connsiteX76" fmla="*/ 393655 w 760625"/>
              <a:gd name="connsiteY76" fmla="*/ 146851 h 293672"/>
              <a:gd name="connsiteX77" fmla="*/ 393655 w 760625"/>
              <a:gd name="connsiteY77" fmla="*/ 293673 h 293672"/>
              <a:gd name="connsiteX78" fmla="*/ 420349 w 760625"/>
              <a:gd name="connsiteY78" fmla="*/ 293673 h 293672"/>
              <a:gd name="connsiteX79" fmla="*/ 420349 w 760625"/>
              <a:gd name="connsiteY79" fmla="*/ 59158 h 293672"/>
              <a:gd name="connsiteX80" fmla="*/ 440638 w 760625"/>
              <a:gd name="connsiteY80" fmla="*/ 135773 h 293672"/>
              <a:gd name="connsiteX81" fmla="*/ 453985 w 760625"/>
              <a:gd name="connsiteY81" fmla="*/ 149120 h 293672"/>
              <a:gd name="connsiteX82" fmla="*/ 467332 w 760625"/>
              <a:gd name="connsiteY82" fmla="*/ 135773 h 293672"/>
              <a:gd name="connsiteX83" fmla="*/ 487087 w 760625"/>
              <a:gd name="connsiteY83" fmla="*/ 59158 h 293672"/>
              <a:gd name="connsiteX84" fmla="*/ 487087 w 760625"/>
              <a:gd name="connsiteY84" fmla="*/ 101203 h 293672"/>
              <a:gd name="connsiteX85" fmla="*/ 464129 w 760625"/>
              <a:gd name="connsiteY85" fmla="*/ 186893 h 293672"/>
              <a:gd name="connsiteX86" fmla="*/ 487087 w 760625"/>
              <a:gd name="connsiteY86" fmla="*/ 186893 h 293672"/>
              <a:gd name="connsiteX87" fmla="*/ 487087 w 760625"/>
              <a:gd name="connsiteY87" fmla="*/ 293673 h 293672"/>
              <a:gd name="connsiteX88" fmla="*/ 513781 w 760625"/>
              <a:gd name="connsiteY88" fmla="*/ 293673 h 293672"/>
              <a:gd name="connsiteX89" fmla="*/ 513781 w 760625"/>
              <a:gd name="connsiteY89" fmla="*/ 186893 h 293672"/>
              <a:gd name="connsiteX90" fmla="*/ 540476 w 760625"/>
              <a:gd name="connsiteY90" fmla="*/ 186893 h 293672"/>
              <a:gd name="connsiteX91" fmla="*/ 540476 w 760625"/>
              <a:gd name="connsiteY91" fmla="*/ 293673 h 293672"/>
              <a:gd name="connsiteX92" fmla="*/ 567171 w 760625"/>
              <a:gd name="connsiteY92" fmla="*/ 293673 h 293672"/>
              <a:gd name="connsiteX93" fmla="*/ 567171 w 760625"/>
              <a:gd name="connsiteY93" fmla="*/ 186893 h 293672"/>
              <a:gd name="connsiteX94" fmla="*/ 590129 w 760625"/>
              <a:gd name="connsiteY94" fmla="*/ 186893 h 293672"/>
              <a:gd name="connsiteX95" fmla="*/ 567171 w 760625"/>
              <a:gd name="connsiteY95" fmla="*/ 101203 h 293672"/>
              <a:gd name="connsiteX96" fmla="*/ 567171 w 760625"/>
              <a:gd name="connsiteY96" fmla="*/ 58358 h 293672"/>
              <a:gd name="connsiteX97" fmla="*/ 587593 w 760625"/>
              <a:gd name="connsiteY97" fmla="*/ 135773 h 293672"/>
              <a:gd name="connsiteX98" fmla="*/ 603784 w 760625"/>
              <a:gd name="connsiteY98" fmla="*/ 145475 h 293672"/>
              <a:gd name="connsiteX99" fmla="*/ 613487 w 760625"/>
              <a:gd name="connsiteY99" fmla="*/ 135773 h 293672"/>
              <a:gd name="connsiteX100" fmla="*/ 633908 w 760625"/>
              <a:gd name="connsiteY100" fmla="*/ 58358 h 293672"/>
              <a:gd name="connsiteX101" fmla="*/ 633908 w 760625"/>
              <a:gd name="connsiteY101" fmla="*/ 293673 h 293672"/>
              <a:gd name="connsiteX102" fmla="*/ 660603 w 760625"/>
              <a:gd name="connsiteY102" fmla="*/ 293673 h 293672"/>
              <a:gd name="connsiteX103" fmla="*/ 660603 w 760625"/>
              <a:gd name="connsiteY103" fmla="*/ 146851 h 293672"/>
              <a:gd name="connsiteX104" fmla="*/ 687298 w 760625"/>
              <a:gd name="connsiteY104" fmla="*/ 146851 h 293672"/>
              <a:gd name="connsiteX105" fmla="*/ 687298 w 760625"/>
              <a:gd name="connsiteY105" fmla="*/ 293673 h 293672"/>
              <a:gd name="connsiteX106" fmla="*/ 713993 w 760625"/>
              <a:gd name="connsiteY106" fmla="*/ 293673 h 293672"/>
              <a:gd name="connsiteX107" fmla="*/ 713993 w 760625"/>
              <a:gd name="connsiteY107" fmla="*/ 59158 h 293672"/>
              <a:gd name="connsiteX108" fmla="*/ 734281 w 760625"/>
              <a:gd name="connsiteY108" fmla="*/ 135773 h 293672"/>
              <a:gd name="connsiteX109" fmla="*/ 747628 w 760625"/>
              <a:gd name="connsiteY109" fmla="*/ 145650 h 293672"/>
              <a:gd name="connsiteX110" fmla="*/ 751098 w 760625"/>
              <a:gd name="connsiteY110" fmla="*/ 145650 h 293672"/>
              <a:gd name="connsiteX111" fmla="*/ 760063 w 760625"/>
              <a:gd name="connsiteY111" fmla="*/ 129039 h 293672"/>
              <a:gd name="connsiteX112" fmla="*/ 760041 w 760625"/>
              <a:gd name="connsiteY112" fmla="*/ 128965 h 29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760625" h="293672">
                <a:moveTo>
                  <a:pt x="760041" y="128965"/>
                </a:moveTo>
                <a:lnTo>
                  <a:pt x="734281" y="31796"/>
                </a:lnTo>
                <a:cubicBezTo>
                  <a:pt x="733567" y="29047"/>
                  <a:pt x="732244" y="26492"/>
                  <a:pt x="730410" y="24322"/>
                </a:cubicBezTo>
                <a:cubicBezTo>
                  <a:pt x="721571" y="15176"/>
                  <a:pt x="710682" y="8267"/>
                  <a:pt x="698643" y="4167"/>
                </a:cubicBezTo>
                <a:cubicBezTo>
                  <a:pt x="690764" y="1181"/>
                  <a:pt x="682373" y="-226"/>
                  <a:pt x="673950" y="29"/>
                </a:cubicBezTo>
                <a:cubicBezTo>
                  <a:pt x="665504" y="36"/>
                  <a:pt x="657117" y="1434"/>
                  <a:pt x="649124" y="4167"/>
                </a:cubicBezTo>
                <a:cubicBezTo>
                  <a:pt x="637049" y="8178"/>
                  <a:pt x="626173" y="15153"/>
                  <a:pt x="617491" y="24455"/>
                </a:cubicBezTo>
                <a:cubicBezTo>
                  <a:pt x="615734" y="26676"/>
                  <a:pt x="614421" y="29214"/>
                  <a:pt x="613620" y="31930"/>
                </a:cubicBezTo>
                <a:lnTo>
                  <a:pt x="600540" y="80114"/>
                </a:lnTo>
                <a:lnTo>
                  <a:pt x="587192" y="31796"/>
                </a:lnTo>
                <a:cubicBezTo>
                  <a:pt x="586402" y="29049"/>
                  <a:pt x="585038" y="26501"/>
                  <a:pt x="583188" y="24322"/>
                </a:cubicBezTo>
                <a:cubicBezTo>
                  <a:pt x="574407" y="15169"/>
                  <a:pt x="563559" y="8258"/>
                  <a:pt x="551555" y="4167"/>
                </a:cubicBezTo>
                <a:cubicBezTo>
                  <a:pt x="543752" y="1237"/>
                  <a:pt x="535460" y="-167"/>
                  <a:pt x="527129" y="29"/>
                </a:cubicBezTo>
                <a:cubicBezTo>
                  <a:pt x="518680" y="13"/>
                  <a:pt x="510288" y="1412"/>
                  <a:pt x="502303" y="4167"/>
                </a:cubicBezTo>
                <a:cubicBezTo>
                  <a:pt x="490203" y="8209"/>
                  <a:pt x="479292" y="15179"/>
                  <a:pt x="470536" y="24455"/>
                </a:cubicBezTo>
                <a:cubicBezTo>
                  <a:pt x="468873" y="26715"/>
                  <a:pt x="467607" y="29243"/>
                  <a:pt x="466798" y="31930"/>
                </a:cubicBezTo>
                <a:lnTo>
                  <a:pt x="453451" y="81582"/>
                </a:lnTo>
                <a:lnTo>
                  <a:pt x="440104" y="32330"/>
                </a:lnTo>
                <a:cubicBezTo>
                  <a:pt x="439390" y="29581"/>
                  <a:pt x="438067" y="27026"/>
                  <a:pt x="436233" y="24856"/>
                </a:cubicBezTo>
                <a:cubicBezTo>
                  <a:pt x="427394" y="15710"/>
                  <a:pt x="416505" y="8801"/>
                  <a:pt x="404466" y="4701"/>
                </a:cubicBezTo>
                <a:cubicBezTo>
                  <a:pt x="396790" y="1600"/>
                  <a:pt x="388587" y="15"/>
                  <a:pt x="380307" y="29"/>
                </a:cubicBezTo>
                <a:cubicBezTo>
                  <a:pt x="371861" y="36"/>
                  <a:pt x="363473" y="1434"/>
                  <a:pt x="355481" y="4167"/>
                </a:cubicBezTo>
                <a:cubicBezTo>
                  <a:pt x="343406" y="8178"/>
                  <a:pt x="332530" y="15153"/>
                  <a:pt x="323848" y="24455"/>
                </a:cubicBezTo>
                <a:cubicBezTo>
                  <a:pt x="322091" y="26676"/>
                  <a:pt x="320778" y="29214"/>
                  <a:pt x="319977" y="31930"/>
                </a:cubicBezTo>
                <a:lnTo>
                  <a:pt x="306896" y="80114"/>
                </a:lnTo>
                <a:lnTo>
                  <a:pt x="293549" y="31796"/>
                </a:lnTo>
                <a:cubicBezTo>
                  <a:pt x="292759" y="29049"/>
                  <a:pt x="291395" y="26501"/>
                  <a:pt x="289545" y="24322"/>
                </a:cubicBezTo>
                <a:cubicBezTo>
                  <a:pt x="280763" y="15169"/>
                  <a:pt x="269916" y="8258"/>
                  <a:pt x="257911" y="4167"/>
                </a:cubicBezTo>
                <a:cubicBezTo>
                  <a:pt x="250110" y="1237"/>
                  <a:pt x="241817" y="-167"/>
                  <a:pt x="233486" y="29"/>
                </a:cubicBezTo>
                <a:cubicBezTo>
                  <a:pt x="225037" y="13"/>
                  <a:pt x="216645" y="1412"/>
                  <a:pt x="208659" y="4167"/>
                </a:cubicBezTo>
                <a:cubicBezTo>
                  <a:pt x="196561" y="8209"/>
                  <a:pt x="185648" y="15179"/>
                  <a:pt x="176893" y="24455"/>
                </a:cubicBezTo>
                <a:cubicBezTo>
                  <a:pt x="175229" y="26715"/>
                  <a:pt x="173965" y="29243"/>
                  <a:pt x="173155" y="31930"/>
                </a:cubicBezTo>
                <a:lnTo>
                  <a:pt x="159808" y="81582"/>
                </a:lnTo>
                <a:lnTo>
                  <a:pt x="146460" y="32330"/>
                </a:lnTo>
                <a:cubicBezTo>
                  <a:pt x="145746" y="29581"/>
                  <a:pt x="144424" y="27026"/>
                  <a:pt x="142590" y="24856"/>
                </a:cubicBezTo>
                <a:cubicBezTo>
                  <a:pt x="133751" y="15710"/>
                  <a:pt x="122862" y="8801"/>
                  <a:pt x="110823" y="4701"/>
                </a:cubicBezTo>
                <a:cubicBezTo>
                  <a:pt x="103147" y="1600"/>
                  <a:pt x="94943" y="15"/>
                  <a:pt x="86664" y="29"/>
                </a:cubicBezTo>
                <a:cubicBezTo>
                  <a:pt x="78218" y="36"/>
                  <a:pt x="69830" y="1434"/>
                  <a:pt x="61838" y="4167"/>
                </a:cubicBezTo>
                <a:cubicBezTo>
                  <a:pt x="49762" y="8178"/>
                  <a:pt x="38887" y="15153"/>
                  <a:pt x="30204" y="24455"/>
                </a:cubicBezTo>
                <a:cubicBezTo>
                  <a:pt x="28448" y="26676"/>
                  <a:pt x="27135" y="29214"/>
                  <a:pt x="26334" y="31930"/>
                </a:cubicBezTo>
                <a:lnTo>
                  <a:pt x="440" y="129499"/>
                </a:lnTo>
                <a:cubicBezTo>
                  <a:pt x="-1425" y="136611"/>
                  <a:pt x="2812" y="143892"/>
                  <a:pt x="9916" y="145783"/>
                </a:cubicBezTo>
                <a:lnTo>
                  <a:pt x="13387" y="145783"/>
                </a:lnTo>
                <a:cubicBezTo>
                  <a:pt x="19592" y="145995"/>
                  <a:pt x="25123" y="141902"/>
                  <a:pt x="26734" y="135906"/>
                </a:cubicBezTo>
                <a:lnTo>
                  <a:pt x="46622" y="58358"/>
                </a:lnTo>
                <a:lnTo>
                  <a:pt x="46622" y="293673"/>
                </a:lnTo>
                <a:lnTo>
                  <a:pt x="73317" y="293673"/>
                </a:lnTo>
                <a:lnTo>
                  <a:pt x="73317" y="146851"/>
                </a:lnTo>
                <a:lnTo>
                  <a:pt x="100011" y="146851"/>
                </a:lnTo>
                <a:lnTo>
                  <a:pt x="100011" y="293673"/>
                </a:lnTo>
                <a:lnTo>
                  <a:pt x="126706" y="293673"/>
                </a:lnTo>
                <a:lnTo>
                  <a:pt x="126706" y="59158"/>
                </a:lnTo>
                <a:lnTo>
                  <a:pt x="146994" y="135773"/>
                </a:lnTo>
                <a:cubicBezTo>
                  <a:pt x="146994" y="143144"/>
                  <a:pt x="152970" y="149120"/>
                  <a:pt x="160342" y="149120"/>
                </a:cubicBezTo>
                <a:cubicBezTo>
                  <a:pt x="167714" y="149120"/>
                  <a:pt x="173689" y="143144"/>
                  <a:pt x="173689" y="135773"/>
                </a:cubicBezTo>
                <a:lnTo>
                  <a:pt x="193443" y="59158"/>
                </a:lnTo>
                <a:lnTo>
                  <a:pt x="193443" y="101203"/>
                </a:lnTo>
                <a:lnTo>
                  <a:pt x="170486" y="186893"/>
                </a:lnTo>
                <a:lnTo>
                  <a:pt x="193443" y="186893"/>
                </a:lnTo>
                <a:lnTo>
                  <a:pt x="193443" y="293673"/>
                </a:lnTo>
                <a:lnTo>
                  <a:pt x="220138" y="293673"/>
                </a:lnTo>
                <a:lnTo>
                  <a:pt x="220138" y="186893"/>
                </a:lnTo>
                <a:lnTo>
                  <a:pt x="246833" y="186893"/>
                </a:lnTo>
                <a:lnTo>
                  <a:pt x="246833" y="293673"/>
                </a:lnTo>
                <a:lnTo>
                  <a:pt x="273528" y="293673"/>
                </a:lnTo>
                <a:lnTo>
                  <a:pt x="273528" y="186893"/>
                </a:lnTo>
                <a:lnTo>
                  <a:pt x="296485" y="186893"/>
                </a:lnTo>
                <a:lnTo>
                  <a:pt x="273528" y="101203"/>
                </a:lnTo>
                <a:lnTo>
                  <a:pt x="273528" y="58358"/>
                </a:lnTo>
                <a:lnTo>
                  <a:pt x="293949" y="135773"/>
                </a:lnTo>
                <a:cubicBezTo>
                  <a:pt x="295742" y="142923"/>
                  <a:pt x="302991" y="147267"/>
                  <a:pt x="310141" y="145475"/>
                </a:cubicBezTo>
                <a:cubicBezTo>
                  <a:pt x="314917" y="144278"/>
                  <a:pt x="318646" y="140548"/>
                  <a:pt x="319843" y="135773"/>
                </a:cubicBezTo>
                <a:lnTo>
                  <a:pt x="340265" y="58358"/>
                </a:lnTo>
                <a:lnTo>
                  <a:pt x="340265" y="293673"/>
                </a:lnTo>
                <a:lnTo>
                  <a:pt x="366960" y="293673"/>
                </a:lnTo>
                <a:lnTo>
                  <a:pt x="366960" y="146851"/>
                </a:lnTo>
                <a:lnTo>
                  <a:pt x="393655" y="146851"/>
                </a:lnTo>
                <a:lnTo>
                  <a:pt x="393655" y="293673"/>
                </a:lnTo>
                <a:lnTo>
                  <a:pt x="420349" y="293673"/>
                </a:lnTo>
                <a:lnTo>
                  <a:pt x="420349" y="59158"/>
                </a:lnTo>
                <a:lnTo>
                  <a:pt x="440638" y="135773"/>
                </a:lnTo>
                <a:cubicBezTo>
                  <a:pt x="440638" y="143144"/>
                  <a:pt x="446613" y="149120"/>
                  <a:pt x="453985" y="149120"/>
                </a:cubicBezTo>
                <a:cubicBezTo>
                  <a:pt x="461357" y="149120"/>
                  <a:pt x="467332" y="143144"/>
                  <a:pt x="467332" y="135773"/>
                </a:cubicBezTo>
                <a:lnTo>
                  <a:pt x="487087" y="59158"/>
                </a:lnTo>
                <a:lnTo>
                  <a:pt x="487087" y="101203"/>
                </a:lnTo>
                <a:lnTo>
                  <a:pt x="464129" y="186893"/>
                </a:lnTo>
                <a:lnTo>
                  <a:pt x="487087" y="186893"/>
                </a:lnTo>
                <a:lnTo>
                  <a:pt x="487087" y="293673"/>
                </a:lnTo>
                <a:lnTo>
                  <a:pt x="513781" y="293673"/>
                </a:lnTo>
                <a:lnTo>
                  <a:pt x="513781" y="186893"/>
                </a:lnTo>
                <a:lnTo>
                  <a:pt x="540476" y="186893"/>
                </a:lnTo>
                <a:lnTo>
                  <a:pt x="540476" y="293673"/>
                </a:lnTo>
                <a:lnTo>
                  <a:pt x="567171" y="293673"/>
                </a:lnTo>
                <a:lnTo>
                  <a:pt x="567171" y="186893"/>
                </a:lnTo>
                <a:lnTo>
                  <a:pt x="590129" y="186893"/>
                </a:lnTo>
                <a:lnTo>
                  <a:pt x="567171" y="101203"/>
                </a:lnTo>
                <a:lnTo>
                  <a:pt x="567171" y="58358"/>
                </a:lnTo>
                <a:lnTo>
                  <a:pt x="587593" y="135773"/>
                </a:lnTo>
                <a:cubicBezTo>
                  <a:pt x="589385" y="142923"/>
                  <a:pt x="596634" y="147267"/>
                  <a:pt x="603784" y="145475"/>
                </a:cubicBezTo>
                <a:cubicBezTo>
                  <a:pt x="608560" y="144278"/>
                  <a:pt x="612289" y="140548"/>
                  <a:pt x="613487" y="135773"/>
                </a:cubicBezTo>
                <a:lnTo>
                  <a:pt x="633908" y="58358"/>
                </a:lnTo>
                <a:lnTo>
                  <a:pt x="633908" y="293673"/>
                </a:lnTo>
                <a:lnTo>
                  <a:pt x="660603" y="293673"/>
                </a:lnTo>
                <a:lnTo>
                  <a:pt x="660603" y="146851"/>
                </a:lnTo>
                <a:lnTo>
                  <a:pt x="687298" y="146851"/>
                </a:lnTo>
                <a:lnTo>
                  <a:pt x="687298" y="293673"/>
                </a:lnTo>
                <a:lnTo>
                  <a:pt x="713993" y="293673"/>
                </a:lnTo>
                <a:lnTo>
                  <a:pt x="713993" y="59158"/>
                </a:lnTo>
                <a:lnTo>
                  <a:pt x="734281" y="135773"/>
                </a:lnTo>
                <a:cubicBezTo>
                  <a:pt x="735892" y="141768"/>
                  <a:pt x="741423" y="145862"/>
                  <a:pt x="747628" y="145650"/>
                </a:cubicBezTo>
                <a:cubicBezTo>
                  <a:pt x="748781" y="145780"/>
                  <a:pt x="749945" y="145780"/>
                  <a:pt x="751098" y="145650"/>
                </a:cubicBezTo>
                <a:cubicBezTo>
                  <a:pt x="758161" y="143538"/>
                  <a:pt x="762174" y="136101"/>
                  <a:pt x="760063" y="129039"/>
                </a:cubicBezTo>
                <a:cubicBezTo>
                  <a:pt x="760056" y="129013"/>
                  <a:pt x="760049" y="128989"/>
                  <a:pt x="760041" y="128965"/>
                </a:cubicBezTo>
                <a:close/>
              </a:path>
            </a:pathLst>
          </a:custGeom>
          <a:solidFill>
            <a:srgbClr val="7030A0"/>
          </a:solidFill>
          <a:ln w="13295" cap="flat">
            <a:noFill/>
            <a:prstDash val="solid"/>
            <a:miter/>
          </a:ln>
        </p:spPr>
        <p:txBody>
          <a:bodyPr rtlCol="0" anchor="ctr"/>
          <a:lstStyle/>
          <a:p>
            <a:endParaRPr lang="ja-JP" altLang="en-US"/>
          </a:p>
        </p:txBody>
      </p:sp>
      <p:sp>
        <p:nvSpPr>
          <p:cNvPr id="106" name="フリーフォーム: 図形 105">
            <a:extLst>
              <a:ext uri="{FF2B5EF4-FFF2-40B4-BE49-F238E27FC236}">
                <a16:creationId xmlns:a16="http://schemas.microsoft.com/office/drawing/2014/main" id="{12C4ABD8-A495-B03A-06BE-5418625BBAA4}"/>
              </a:ext>
            </a:extLst>
          </p:cNvPr>
          <p:cNvSpPr/>
          <p:nvPr/>
        </p:nvSpPr>
        <p:spPr>
          <a:xfrm>
            <a:off x="10256934" y="263875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000000"/>
          </a:solidFill>
          <a:ln w="13295" cap="flat">
            <a:noFill/>
            <a:prstDash val="solid"/>
            <a:miter/>
          </a:ln>
        </p:spPr>
        <p:txBody>
          <a:bodyPr rtlCol="0" anchor="ctr"/>
          <a:lstStyle/>
          <a:p>
            <a:endParaRPr lang="ja-JP" altLang="en-US"/>
          </a:p>
        </p:txBody>
      </p:sp>
      <p:sp>
        <p:nvSpPr>
          <p:cNvPr id="107" name="フリーフォーム: 図形 106">
            <a:extLst>
              <a:ext uri="{FF2B5EF4-FFF2-40B4-BE49-F238E27FC236}">
                <a16:creationId xmlns:a16="http://schemas.microsoft.com/office/drawing/2014/main" id="{9CD3174B-882C-CDB3-5580-359922ACBB6C}"/>
              </a:ext>
            </a:extLst>
          </p:cNvPr>
          <p:cNvSpPr/>
          <p:nvPr/>
        </p:nvSpPr>
        <p:spPr>
          <a:xfrm>
            <a:off x="10403756" y="263875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000000"/>
          </a:solidFill>
          <a:ln w="13295" cap="flat">
            <a:noFill/>
            <a:prstDash val="solid"/>
            <a:miter/>
          </a:ln>
        </p:spPr>
        <p:txBody>
          <a:bodyPr rtlCol="0" anchor="ctr"/>
          <a:lstStyle/>
          <a:p>
            <a:endParaRPr lang="ja-JP" altLang="en-US"/>
          </a:p>
        </p:txBody>
      </p:sp>
      <p:sp>
        <p:nvSpPr>
          <p:cNvPr id="108" name="フリーフォーム: 図形 107">
            <a:extLst>
              <a:ext uri="{FF2B5EF4-FFF2-40B4-BE49-F238E27FC236}">
                <a16:creationId xmlns:a16="http://schemas.microsoft.com/office/drawing/2014/main" id="{C609A6BF-10AF-142E-DC3B-2D92047A9FE4}"/>
              </a:ext>
            </a:extLst>
          </p:cNvPr>
          <p:cNvSpPr/>
          <p:nvPr/>
        </p:nvSpPr>
        <p:spPr>
          <a:xfrm>
            <a:off x="10110113" y="263875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000000"/>
          </a:solidFill>
          <a:ln w="13295" cap="flat">
            <a:noFill/>
            <a:prstDash val="solid"/>
            <a:miter/>
          </a:ln>
        </p:spPr>
        <p:txBody>
          <a:bodyPr rtlCol="0" anchor="ctr"/>
          <a:lstStyle/>
          <a:p>
            <a:endParaRPr lang="ja-JP" altLang="en-US"/>
          </a:p>
        </p:txBody>
      </p:sp>
      <p:sp>
        <p:nvSpPr>
          <p:cNvPr id="109" name="フリーフォーム: 図形 108">
            <a:extLst>
              <a:ext uri="{FF2B5EF4-FFF2-40B4-BE49-F238E27FC236}">
                <a16:creationId xmlns:a16="http://schemas.microsoft.com/office/drawing/2014/main" id="{3C17D84A-372D-B65E-0A12-BAB4C3DAE8E1}"/>
              </a:ext>
            </a:extLst>
          </p:cNvPr>
          <p:cNvSpPr/>
          <p:nvPr/>
        </p:nvSpPr>
        <p:spPr>
          <a:xfrm>
            <a:off x="10056817" y="2718807"/>
            <a:ext cx="467238" cy="293674"/>
          </a:xfrm>
          <a:custGeom>
            <a:avLst/>
            <a:gdLst>
              <a:gd name="connsiteX0" fmla="*/ 466665 w 467238"/>
              <a:gd name="connsiteY0" fmla="*/ 128968 h 293674"/>
              <a:gd name="connsiteX1" fmla="*/ 440904 w 467238"/>
              <a:gd name="connsiteY1" fmla="*/ 31799 h 293674"/>
              <a:gd name="connsiteX2" fmla="*/ 436900 w 467238"/>
              <a:gd name="connsiteY2" fmla="*/ 24324 h 293674"/>
              <a:gd name="connsiteX3" fmla="*/ 405267 w 467238"/>
              <a:gd name="connsiteY3" fmla="*/ 4169 h 293674"/>
              <a:gd name="connsiteX4" fmla="*/ 380307 w 467238"/>
              <a:gd name="connsiteY4" fmla="*/ 32 h 293674"/>
              <a:gd name="connsiteX5" fmla="*/ 355481 w 467238"/>
              <a:gd name="connsiteY5" fmla="*/ 4169 h 293674"/>
              <a:gd name="connsiteX6" fmla="*/ 323714 w 467238"/>
              <a:gd name="connsiteY6" fmla="*/ 24457 h 293674"/>
              <a:gd name="connsiteX7" fmla="*/ 319977 w 467238"/>
              <a:gd name="connsiteY7" fmla="*/ 31932 h 293674"/>
              <a:gd name="connsiteX8" fmla="*/ 306629 w 467238"/>
              <a:gd name="connsiteY8" fmla="*/ 81584 h 293674"/>
              <a:gd name="connsiteX9" fmla="*/ 293282 w 467238"/>
              <a:gd name="connsiteY9" fmla="*/ 32332 h 293674"/>
              <a:gd name="connsiteX10" fmla="*/ 289411 w 467238"/>
              <a:gd name="connsiteY10" fmla="*/ 24858 h 293674"/>
              <a:gd name="connsiteX11" fmla="*/ 257644 w 467238"/>
              <a:gd name="connsiteY11" fmla="*/ 4703 h 293674"/>
              <a:gd name="connsiteX12" fmla="*/ 233486 w 467238"/>
              <a:gd name="connsiteY12" fmla="*/ 32 h 293674"/>
              <a:gd name="connsiteX13" fmla="*/ 208659 w 467238"/>
              <a:gd name="connsiteY13" fmla="*/ 4169 h 293674"/>
              <a:gd name="connsiteX14" fmla="*/ 177026 w 467238"/>
              <a:gd name="connsiteY14" fmla="*/ 24457 h 293674"/>
              <a:gd name="connsiteX15" fmla="*/ 173155 w 467238"/>
              <a:gd name="connsiteY15" fmla="*/ 31932 h 293674"/>
              <a:gd name="connsiteX16" fmla="*/ 160075 w 467238"/>
              <a:gd name="connsiteY16" fmla="*/ 80116 h 293674"/>
              <a:gd name="connsiteX17" fmla="*/ 146727 w 467238"/>
              <a:gd name="connsiteY17" fmla="*/ 31799 h 293674"/>
              <a:gd name="connsiteX18" fmla="*/ 142723 w 467238"/>
              <a:gd name="connsiteY18" fmla="*/ 24324 h 293674"/>
              <a:gd name="connsiteX19" fmla="*/ 111090 w 467238"/>
              <a:gd name="connsiteY19" fmla="*/ 4169 h 293674"/>
              <a:gd name="connsiteX20" fmla="*/ 86664 w 467238"/>
              <a:gd name="connsiteY20" fmla="*/ 32 h 293674"/>
              <a:gd name="connsiteX21" fmla="*/ 61838 w 467238"/>
              <a:gd name="connsiteY21" fmla="*/ 4169 h 293674"/>
              <a:gd name="connsiteX22" fmla="*/ 30071 w 467238"/>
              <a:gd name="connsiteY22" fmla="*/ 24457 h 293674"/>
              <a:gd name="connsiteX23" fmla="*/ 26334 w 467238"/>
              <a:gd name="connsiteY23" fmla="*/ 31932 h 293674"/>
              <a:gd name="connsiteX24" fmla="*/ 440 w 467238"/>
              <a:gd name="connsiteY24" fmla="*/ 129502 h 293674"/>
              <a:gd name="connsiteX25" fmla="*/ 9916 w 467238"/>
              <a:gd name="connsiteY25" fmla="*/ 145785 h 293674"/>
              <a:gd name="connsiteX26" fmla="*/ 13387 w 467238"/>
              <a:gd name="connsiteY26" fmla="*/ 145785 h 293674"/>
              <a:gd name="connsiteX27" fmla="*/ 26734 w 467238"/>
              <a:gd name="connsiteY27" fmla="*/ 135908 h 293674"/>
              <a:gd name="connsiteX28" fmla="*/ 46622 w 467238"/>
              <a:gd name="connsiteY28" fmla="*/ 59161 h 293674"/>
              <a:gd name="connsiteX29" fmla="*/ 46622 w 467238"/>
              <a:gd name="connsiteY29" fmla="*/ 101205 h 293674"/>
              <a:gd name="connsiteX30" fmla="*/ 23664 w 467238"/>
              <a:gd name="connsiteY30" fmla="*/ 186895 h 293674"/>
              <a:gd name="connsiteX31" fmla="*/ 46622 w 467238"/>
              <a:gd name="connsiteY31" fmla="*/ 186895 h 293674"/>
              <a:gd name="connsiteX32" fmla="*/ 46622 w 467238"/>
              <a:gd name="connsiteY32" fmla="*/ 293675 h 293674"/>
              <a:gd name="connsiteX33" fmla="*/ 73317 w 467238"/>
              <a:gd name="connsiteY33" fmla="*/ 293675 h 293674"/>
              <a:gd name="connsiteX34" fmla="*/ 73317 w 467238"/>
              <a:gd name="connsiteY34" fmla="*/ 186895 h 293674"/>
              <a:gd name="connsiteX35" fmla="*/ 100011 w 467238"/>
              <a:gd name="connsiteY35" fmla="*/ 186895 h 293674"/>
              <a:gd name="connsiteX36" fmla="*/ 100011 w 467238"/>
              <a:gd name="connsiteY36" fmla="*/ 293675 h 293674"/>
              <a:gd name="connsiteX37" fmla="*/ 126706 w 467238"/>
              <a:gd name="connsiteY37" fmla="*/ 293675 h 293674"/>
              <a:gd name="connsiteX38" fmla="*/ 126706 w 467238"/>
              <a:gd name="connsiteY38" fmla="*/ 186895 h 293674"/>
              <a:gd name="connsiteX39" fmla="*/ 149664 w 467238"/>
              <a:gd name="connsiteY39" fmla="*/ 186895 h 293674"/>
              <a:gd name="connsiteX40" fmla="*/ 126706 w 467238"/>
              <a:gd name="connsiteY40" fmla="*/ 101205 h 293674"/>
              <a:gd name="connsiteX41" fmla="*/ 126706 w 467238"/>
              <a:gd name="connsiteY41" fmla="*/ 58360 h 293674"/>
              <a:gd name="connsiteX42" fmla="*/ 147128 w 467238"/>
              <a:gd name="connsiteY42" fmla="*/ 135775 h 293674"/>
              <a:gd name="connsiteX43" fmla="*/ 163320 w 467238"/>
              <a:gd name="connsiteY43" fmla="*/ 145477 h 293674"/>
              <a:gd name="connsiteX44" fmla="*/ 173022 w 467238"/>
              <a:gd name="connsiteY44" fmla="*/ 135775 h 293674"/>
              <a:gd name="connsiteX45" fmla="*/ 193443 w 467238"/>
              <a:gd name="connsiteY45" fmla="*/ 58360 h 293674"/>
              <a:gd name="connsiteX46" fmla="*/ 193443 w 467238"/>
              <a:gd name="connsiteY46" fmla="*/ 293675 h 293674"/>
              <a:gd name="connsiteX47" fmla="*/ 220138 w 467238"/>
              <a:gd name="connsiteY47" fmla="*/ 293675 h 293674"/>
              <a:gd name="connsiteX48" fmla="*/ 220138 w 467238"/>
              <a:gd name="connsiteY48" fmla="*/ 146853 h 293674"/>
              <a:gd name="connsiteX49" fmla="*/ 246833 w 467238"/>
              <a:gd name="connsiteY49" fmla="*/ 146853 h 293674"/>
              <a:gd name="connsiteX50" fmla="*/ 246833 w 467238"/>
              <a:gd name="connsiteY50" fmla="*/ 293675 h 293674"/>
              <a:gd name="connsiteX51" fmla="*/ 273528 w 467238"/>
              <a:gd name="connsiteY51" fmla="*/ 293675 h 293674"/>
              <a:gd name="connsiteX52" fmla="*/ 273528 w 467238"/>
              <a:gd name="connsiteY52" fmla="*/ 59161 h 293674"/>
              <a:gd name="connsiteX53" fmla="*/ 293816 w 467238"/>
              <a:gd name="connsiteY53" fmla="*/ 135775 h 293674"/>
              <a:gd name="connsiteX54" fmla="*/ 307163 w 467238"/>
              <a:gd name="connsiteY54" fmla="*/ 149122 h 293674"/>
              <a:gd name="connsiteX55" fmla="*/ 320511 w 467238"/>
              <a:gd name="connsiteY55" fmla="*/ 135775 h 293674"/>
              <a:gd name="connsiteX56" fmla="*/ 340265 w 467238"/>
              <a:gd name="connsiteY56" fmla="*/ 59161 h 293674"/>
              <a:gd name="connsiteX57" fmla="*/ 340265 w 467238"/>
              <a:gd name="connsiteY57" fmla="*/ 101205 h 293674"/>
              <a:gd name="connsiteX58" fmla="*/ 317307 w 467238"/>
              <a:gd name="connsiteY58" fmla="*/ 186895 h 293674"/>
              <a:gd name="connsiteX59" fmla="*/ 340265 w 467238"/>
              <a:gd name="connsiteY59" fmla="*/ 186895 h 293674"/>
              <a:gd name="connsiteX60" fmla="*/ 340265 w 467238"/>
              <a:gd name="connsiteY60" fmla="*/ 293675 h 293674"/>
              <a:gd name="connsiteX61" fmla="*/ 366960 w 467238"/>
              <a:gd name="connsiteY61" fmla="*/ 293675 h 293674"/>
              <a:gd name="connsiteX62" fmla="*/ 366960 w 467238"/>
              <a:gd name="connsiteY62" fmla="*/ 186895 h 293674"/>
              <a:gd name="connsiteX63" fmla="*/ 393655 w 467238"/>
              <a:gd name="connsiteY63" fmla="*/ 186895 h 293674"/>
              <a:gd name="connsiteX64" fmla="*/ 393655 w 467238"/>
              <a:gd name="connsiteY64" fmla="*/ 293675 h 293674"/>
              <a:gd name="connsiteX65" fmla="*/ 420349 w 467238"/>
              <a:gd name="connsiteY65" fmla="*/ 293675 h 293674"/>
              <a:gd name="connsiteX66" fmla="*/ 420349 w 467238"/>
              <a:gd name="connsiteY66" fmla="*/ 186895 h 293674"/>
              <a:gd name="connsiteX67" fmla="*/ 443307 w 467238"/>
              <a:gd name="connsiteY67" fmla="*/ 186895 h 293674"/>
              <a:gd name="connsiteX68" fmla="*/ 420349 w 467238"/>
              <a:gd name="connsiteY68" fmla="*/ 101205 h 293674"/>
              <a:gd name="connsiteX69" fmla="*/ 420349 w 467238"/>
              <a:gd name="connsiteY69" fmla="*/ 58360 h 293674"/>
              <a:gd name="connsiteX70" fmla="*/ 440771 w 467238"/>
              <a:gd name="connsiteY70" fmla="*/ 135775 h 293674"/>
              <a:gd name="connsiteX71" fmla="*/ 454118 w 467238"/>
              <a:gd name="connsiteY71" fmla="*/ 145652 h 293674"/>
              <a:gd name="connsiteX72" fmla="*/ 457589 w 467238"/>
              <a:gd name="connsiteY72" fmla="*/ 145652 h 293674"/>
              <a:gd name="connsiteX73" fmla="*/ 466712 w 467238"/>
              <a:gd name="connsiteY73" fmla="*/ 129127 h 293674"/>
              <a:gd name="connsiteX74" fmla="*/ 466665 w 467238"/>
              <a:gd name="connsiteY74"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467238" h="293674">
                <a:moveTo>
                  <a:pt x="466665" y="128968"/>
                </a:moveTo>
                <a:lnTo>
                  <a:pt x="440904" y="31799"/>
                </a:lnTo>
                <a:cubicBezTo>
                  <a:pt x="440114" y="29052"/>
                  <a:pt x="438750" y="26504"/>
                  <a:pt x="436900" y="24324"/>
                </a:cubicBezTo>
                <a:cubicBezTo>
                  <a:pt x="428119" y="15173"/>
                  <a:pt x="417272" y="8260"/>
                  <a:pt x="405267" y="4169"/>
                </a:cubicBezTo>
                <a:cubicBezTo>
                  <a:pt x="397297" y="1172"/>
                  <a:pt x="388818" y="-234"/>
                  <a:pt x="380307" y="32"/>
                </a:cubicBezTo>
                <a:cubicBezTo>
                  <a:pt x="371858" y="15"/>
                  <a:pt x="363467" y="1414"/>
                  <a:pt x="355481" y="4169"/>
                </a:cubicBezTo>
                <a:cubicBezTo>
                  <a:pt x="343383" y="8211"/>
                  <a:pt x="332470" y="15181"/>
                  <a:pt x="323714" y="24457"/>
                </a:cubicBezTo>
                <a:cubicBezTo>
                  <a:pt x="322051" y="26717"/>
                  <a:pt x="320787" y="29245"/>
                  <a:pt x="319977" y="31932"/>
                </a:cubicBezTo>
                <a:lnTo>
                  <a:pt x="306629" y="81584"/>
                </a:lnTo>
                <a:lnTo>
                  <a:pt x="293282" y="32332"/>
                </a:lnTo>
                <a:cubicBezTo>
                  <a:pt x="292568" y="29583"/>
                  <a:pt x="291245" y="27028"/>
                  <a:pt x="289411" y="24858"/>
                </a:cubicBezTo>
                <a:cubicBezTo>
                  <a:pt x="280573" y="15712"/>
                  <a:pt x="269684" y="8804"/>
                  <a:pt x="257644" y="4703"/>
                </a:cubicBezTo>
                <a:cubicBezTo>
                  <a:pt x="249968" y="1603"/>
                  <a:pt x="241765" y="17"/>
                  <a:pt x="233486" y="32"/>
                </a:cubicBezTo>
                <a:cubicBezTo>
                  <a:pt x="225039" y="38"/>
                  <a:pt x="216652" y="1436"/>
                  <a:pt x="208659" y="4169"/>
                </a:cubicBezTo>
                <a:cubicBezTo>
                  <a:pt x="196584" y="8180"/>
                  <a:pt x="185709" y="15156"/>
                  <a:pt x="177026" y="24457"/>
                </a:cubicBezTo>
                <a:cubicBezTo>
                  <a:pt x="175270" y="26678"/>
                  <a:pt x="173956" y="29216"/>
                  <a:pt x="173155" y="31932"/>
                </a:cubicBezTo>
                <a:lnTo>
                  <a:pt x="160075" y="80116"/>
                </a:lnTo>
                <a:lnTo>
                  <a:pt x="146727" y="31799"/>
                </a:lnTo>
                <a:cubicBezTo>
                  <a:pt x="145937" y="29052"/>
                  <a:pt x="144573" y="26504"/>
                  <a:pt x="142723" y="24324"/>
                </a:cubicBezTo>
                <a:cubicBezTo>
                  <a:pt x="133942" y="15173"/>
                  <a:pt x="123094" y="8260"/>
                  <a:pt x="111090" y="4169"/>
                </a:cubicBezTo>
                <a:cubicBezTo>
                  <a:pt x="103288" y="1240"/>
                  <a:pt x="94995" y="-164"/>
                  <a:pt x="86664" y="32"/>
                </a:cubicBezTo>
                <a:cubicBezTo>
                  <a:pt x="78215" y="15"/>
                  <a:pt x="69824" y="1414"/>
                  <a:pt x="61838" y="4169"/>
                </a:cubicBezTo>
                <a:cubicBezTo>
                  <a:pt x="49740" y="8211"/>
                  <a:pt x="38827" y="15181"/>
                  <a:pt x="30071" y="24457"/>
                </a:cubicBezTo>
                <a:cubicBezTo>
                  <a:pt x="28408" y="26717"/>
                  <a:pt x="27144" y="29245"/>
                  <a:pt x="26334" y="31932"/>
                </a:cubicBezTo>
                <a:lnTo>
                  <a:pt x="440" y="129502"/>
                </a:lnTo>
                <a:cubicBezTo>
                  <a:pt x="-1425" y="136613"/>
                  <a:pt x="2812" y="143894"/>
                  <a:pt x="9916" y="145785"/>
                </a:cubicBezTo>
                <a:cubicBezTo>
                  <a:pt x="11070" y="145916"/>
                  <a:pt x="12233" y="145916"/>
                  <a:pt x="13387" y="145785"/>
                </a:cubicBezTo>
                <a:cubicBezTo>
                  <a:pt x="19592" y="145998"/>
                  <a:pt x="25123" y="141904"/>
                  <a:pt x="26734" y="135908"/>
                </a:cubicBezTo>
                <a:lnTo>
                  <a:pt x="46622" y="59161"/>
                </a:lnTo>
                <a:lnTo>
                  <a:pt x="46622" y="101205"/>
                </a:lnTo>
                <a:lnTo>
                  <a:pt x="23664" y="186895"/>
                </a:lnTo>
                <a:lnTo>
                  <a:pt x="46622" y="186895"/>
                </a:lnTo>
                <a:lnTo>
                  <a:pt x="46622" y="293675"/>
                </a:lnTo>
                <a:lnTo>
                  <a:pt x="73317" y="293675"/>
                </a:lnTo>
                <a:lnTo>
                  <a:pt x="73317" y="186895"/>
                </a:lnTo>
                <a:lnTo>
                  <a:pt x="100011" y="186895"/>
                </a:lnTo>
                <a:lnTo>
                  <a:pt x="100011" y="293675"/>
                </a:lnTo>
                <a:lnTo>
                  <a:pt x="126706" y="293675"/>
                </a:lnTo>
                <a:lnTo>
                  <a:pt x="126706" y="186895"/>
                </a:lnTo>
                <a:lnTo>
                  <a:pt x="149664" y="186895"/>
                </a:lnTo>
                <a:lnTo>
                  <a:pt x="126706" y="101205"/>
                </a:lnTo>
                <a:lnTo>
                  <a:pt x="126706" y="58360"/>
                </a:lnTo>
                <a:lnTo>
                  <a:pt x="147128" y="135775"/>
                </a:lnTo>
                <a:cubicBezTo>
                  <a:pt x="148920" y="142925"/>
                  <a:pt x="156169" y="147270"/>
                  <a:pt x="163320" y="145477"/>
                </a:cubicBezTo>
                <a:cubicBezTo>
                  <a:pt x="168095" y="144280"/>
                  <a:pt x="171825" y="140551"/>
                  <a:pt x="173022" y="135775"/>
                </a:cubicBezTo>
                <a:lnTo>
                  <a:pt x="193443" y="58360"/>
                </a:lnTo>
                <a:lnTo>
                  <a:pt x="193443" y="293675"/>
                </a:lnTo>
                <a:lnTo>
                  <a:pt x="220138" y="293675"/>
                </a:lnTo>
                <a:lnTo>
                  <a:pt x="220138" y="146853"/>
                </a:lnTo>
                <a:lnTo>
                  <a:pt x="246833" y="146853"/>
                </a:lnTo>
                <a:lnTo>
                  <a:pt x="246833" y="293675"/>
                </a:lnTo>
                <a:lnTo>
                  <a:pt x="273528" y="293675"/>
                </a:lnTo>
                <a:lnTo>
                  <a:pt x="273528" y="59161"/>
                </a:lnTo>
                <a:lnTo>
                  <a:pt x="293816" y="135775"/>
                </a:lnTo>
                <a:cubicBezTo>
                  <a:pt x="293816" y="143147"/>
                  <a:pt x="299792" y="149122"/>
                  <a:pt x="307163" y="149122"/>
                </a:cubicBezTo>
                <a:cubicBezTo>
                  <a:pt x="314535" y="149122"/>
                  <a:pt x="320511" y="143147"/>
                  <a:pt x="320511" y="135775"/>
                </a:cubicBezTo>
                <a:lnTo>
                  <a:pt x="340265" y="59161"/>
                </a:lnTo>
                <a:lnTo>
                  <a:pt x="340265" y="101205"/>
                </a:lnTo>
                <a:lnTo>
                  <a:pt x="317307" y="186895"/>
                </a:lnTo>
                <a:lnTo>
                  <a:pt x="340265" y="186895"/>
                </a:lnTo>
                <a:lnTo>
                  <a:pt x="340265" y="293675"/>
                </a:lnTo>
                <a:lnTo>
                  <a:pt x="366960" y="293675"/>
                </a:lnTo>
                <a:lnTo>
                  <a:pt x="366960" y="186895"/>
                </a:lnTo>
                <a:lnTo>
                  <a:pt x="393655" y="186895"/>
                </a:lnTo>
                <a:lnTo>
                  <a:pt x="393655" y="293675"/>
                </a:lnTo>
                <a:lnTo>
                  <a:pt x="420349" y="293675"/>
                </a:lnTo>
                <a:lnTo>
                  <a:pt x="420349" y="186895"/>
                </a:lnTo>
                <a:lnTo>
                  <a:pt x="443307" y="186895"/>
                </a:lnTo>
                <a:lnTo>
                  <a:pt x="420349" y="101205"/>
                </a:lnTo>
                <a:lnTo>
                  <a:pt x="420349" y="58360"/>
                </a:lnTo>
                <a:lnTo>
                  <a:pt x="440771" y="135775"/>
                </a:lnTo>
                <a:cubicBezTo>
                  <a:pt x="442382" y="141771"/>
                  <a:pt x="447913" y="145864"/>
                  <a:pt x="454118" y="145652"/>
                </a:cubicBezTo>
                <a:lnTo>
                  <a:pt x="457589" y="145652"/>
                </a:lnTo>
                <a:cubicBezTo>
                  <a:pt x="464671" y="143608"/>
                  <a:pt x="468757" y="136210"/>
                  <a:pt x="466712" y="129127"/>
                </a:cubicBezTo>
                <a:cubicBezTo>
                  <a:pt x="466697" y="129074"/>
                  <a:pt x="466681" y="129021"/>
                  <a:pt x="466665" y="128968"/>
                </a:cubicBezTo>
                <a:close/>
              </a:path>
            </a:pathLst>
          </a:custGeom>
          <a:solidFill>
            <a:srgbClr val="000000"/>
          </a:solidFill>
          <a:ln w="13295" cap="flat">
            <a:noFill/>
            <a:prstDash val="solid"/>
            <a:miter/>
          </a:ln>
        </p:spPr>
        <p:txBody>
          <a:bodyPr rtlCol="0" anchor="ctr"/>
          <a:lstStyle/>
          <a:p>
            <a:endParaRPr lang="ja-JP" altLang="en-US"/>
          </a:p>
        </p:txBody>
      </p:sp>
      <p:sp>
        <p:nvSpPr>
          <p:cNvPr id="110" name="フリーフォーム: 図形 109">
            <a:extLst>
              <a:ext uri="{FF2B5EF4-FFF2-40B4-BE49-F238E27FC236}">
                <a16:creationId xmlns:a16="http://schemas.microsoft.com/office/drawing/2014/main" id="{C4B0E598-7E52-BD53-3F68-833CA346592B}"/>
              </a:ext>
            </a:extLst>
          </p:cNvPr>
          <p:cNvSpPr/>
          <p:nvPr/>
        </p:nvSpPr>
        <p:spPr>
          <a:xfrm>
            <a:off x="10550578"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1" name="フリーフォーム: 図形 110">
            <a:extLst>
              <a:ext uri="{FF2B5EF4-FFF2-40B4-BE49-F238E27FC236}">
                <a16:creationId xmlns:a16="http://schemas.microsoft.com/office/drawing/2014/main" id="{D17A84B5-8A03-D974-4643-021A1314981E}"/>
              </a:ext>
            </a:extLst>
          </p:cNvPr>
          <p:cNvSpPr/>
          <p:nvPr/>
        </p:nvSpPr>
        <p:spPr>
          <a:xfrm>
            <a:off x="10697399"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2" name="フリーフォーム: 図形 111">
            <a:extLst>
              <a:ext uri="{FF2B5EF4-FFF2-40B4-BE49-F238E27FC236}">
                <a16:creationId xmlns:a16="http://schemas.microsoft.com/office/drawing/2014/main" id="{0F6D7573-8683-5699-E8FE-181BB26CF0B4}"/>
              </a:ext>
            </a:extLst>
          </p:cNvPr>
          <p:cNvSpPr/>
          <p:nvPr/>
        </p:nvSpPr>
        <p:spPr>
          <a:xfrm>
            <a:off x="10256934"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3" name="フリーフォーム: 図形 112">
            <a:extLst>
              <a:ext uri="{FF2B5EF4-FFF2-40B4-BE49-F238E27FC236}">
                <a16:creationId xmlns:a16="http://schemas.microsoft.com/office/drawing/2014/main" id="{BAFF2A44-44BE-F096-9D26-29A60E34304E}"/>
              </a:ext>
            </a:extLst>
          </p:cNvPr>
          <p:cNvSpPr/>
          <p:nvPr/>
        </p:nvSpPr>
        <p:spPr>
          <a:xfrm>
            <a:off x="10403756"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4" name="フリーフォーム: 図形 113">
            <a:extLst>
              <a:ext uri="{FF2B5EF4-FFF2-40B4-BE49-F238E27FC236}">
                <a16:creationId xmlns:a16="http://schemas.microsoft.com/office/drawing/2014/main" id="{6932DFB0-D1DB-80BF-2955-BF4EDDA00210}"/>
              </a:ext>
            </a:extLst>
          </p:cNvPr>
          <p:cNvSpPr/>
          <p:nvPr/>
        </p:nvSpPr>
        <p:spPr>
          <a:xfrm>
            <a:off x="9963291"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5" name="フリーフォーム: 図形 114">
            <a:extLst>
              <a:ext uri="{FF2B5EF4-FFF2-40B4-BE49-F238E27FC236}">
                <a16:creationId xmlns:a16="http://schemas.microsoft.com/office/drawing/2014/main" id="{8826B0A8-E235-7462-34AB-BFF3EBF3A265}"/>
              </a:ext>
            </a:extLst>
          </p:cNvPr>
          <p:cNvSpPr/>
          <p:nvPr/>
        </p:nvSpPr>
        <p:spPr>
          <a:xfrm>
            <a:off x="10110113"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6" name="フリーフォーム: 図形 115">
            <a:extLst>
              <a:ext uri="{FF2B5EF4-FFF2-40B4-BE49-F238E27FC236}">
                <a16:creationId xmlns:a16="http://schemas.microsoft.com/office/drawing/2014/main" id="{12FB639D-DCA7-AB12-0F1F-70D202D7E4BC}"/>
              </a:ext>
            </a:extLst>
          </p:cNvPr>
          <p:cNvSpPr/>
          <p:nvPr/>
        </p:nvSpPr>
        <p:spPr>
          <a:xfrm>
            <a:off x="9816470" y="5102743"/>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7" name="フリーフォーム: 図形 116">
            <a:extLst>
              <a:ext uri="{FF2B5EF4-FFF2-40B4-BE49-F238E27FC236}">
                <a16:creationId xmlns:a16="http://schemas.microsoft.com/office/drawing/2014/main" id="{23E14604-5F05-8A5A-66CE-5036471D346C}"/>
              </a:ext>
            </a:extLst>
          </p:cNvPr>
          <p:cNvSpPr/>
          <p:nvPr/>
        </p:nvSpPr>
        <p:spPr>
          <a:xfrm>
            <a:off x="9763486" y="5182796"/>
            <a:ext cx="1054064" cy="293674"/>
          </a:xfrm>
          <a:custGeom>
            <a:avLst/>
            <a:gdLst>
              <a:gd name="connsiteX0" fmla="*/ 1053639 w 1054064"/>
              <a:gd name="connsiteY0" fmla="*/ 128968 h 293674"/>
              <a:gd name="connsiteX1" fmla="*/ 1027879 w 1054064"/>
              <a:gd name="connsiteY1" fmla="*/ 31799 h 293674"/>
              <a:gd name="connsiteX2" fmla="*/ 1023874 w 1054064"/>
              <a:gd name="connsiteY2" fmla="*/ 24324 h 293674"/>
              <a:gd name="connsiteX3" fmla="*/ 992241 w 1054064"/>
              <a:gd name="connsiteY3" fmla="*/ 4169 h 293674"/>
              <a:gd name="connsiteX4" fmla="*/ 967281 w 1054064"/>
              <a:gd name="connsiteY4" fmla="*/ 32 h 293674"/>
              <a:gd name="connsiteX5" fmla="*/ 942455 w 1054064"/>
              <a:gd name="connsiteY5" fmla="*/ 4169 h 293674"/>
              <a:gd name="connsiteX6" fmla="*/ 910688 w 1054064"/>
              <a:gd name="connsiteY6" fmla="*/ 24457 h 293674"/>
              <a:gd name="connsiteX7" fmla="*/ 906951 w 1054064"/>
              <a:gd name="connsiteY7" fmla="*/ 31932 h 293674"/>
              <a:gd name="connsiteX8" fmla="*/ 893604 w 1054064"/>
              <a:gd name="connsiteY8" fmla="*/ 81584 h 293674"/>
              <a:gd name="connsiteX9" fmla="*/ 880256 w 1054064"/>
              <a:gd name="connsiteY9" fmla="*/ 32332 h 293674"/>
              <a:gd name="connsiteX10" fmla="*/ 876385 w 1054064"/>
              <a:gd name="connsiteY10" fmla="*/ 24858 h 293674"/>
              <a:gd name="connsiteX11" fmla="*/ 844618 w 1054064"/>
              <a:gd name="connsiteY11" fmla="*/ 4703 h 293674"/>
              <a:gd name="connsiteX12" fmla="*/ 820460 w 1054064"/>
              <a:gd name="connsiteY12" fmla="*/ 32 h 293674"/>
              <a:gd name="connsiteX13" fmla="*/ 795633 w 1054064"/>
              <a:gd name="connsiteY13" fmla="*/ 4169 h 293674"/>
              <a:gd name="connsiteX14" fmla="*/ 764000 w 1054064"/>
              <a:gd name="connsiteY14" fmla="*/ 24457 h 293674"/>
              <a:gd name="connsiteX15" fmla="*/ 760129 w 1054064"/>
              <a:gd name="connsiteY15" fmla="*/ 31932 h 293674"/>
              <a:gd name="connsiteX16" fmla="*/ 747049 w 1054064"/>
              <a:gd name="connsiteY16" fmla="*/ 80116 h 293674"/>
              <a:gd name="connsiteX17" fmla="*/ 733701 w 1054064"/>
              <a:gd name="connsiteY17" fmla="*/ 31799 h 293674"/>
              <a:gd name="connsiteX18" fmla="*/ 729697 w 1054064"/>
              <a:gd name="connsiteY18" fmla="*/ 24324 h 293674"/>
              <a:gd name="connsiteX19" fmla="*/ 698064 w 1054064"/>
              <a:gd name="connsiteY19" fmla="*/ 4169 h 293674"/>
              <a:gd name="connsiteX20" fmla="*/ 673638 w 1054064"/>
              <a:gd name="connsiteY20" fmla="*/ 32 h 293674"/>
              <a:gd name="connsiteX21" fmla="*/ 648812 w 1054064"/>
              <a:gd name="connsiteY21" fmla="*/ 4169 h 293674"/>
              <a:gd name="connsiteX22" fmla="*/ 617045 w 1054064"/>
              <a:gd name="connsiteY22" fmla="*/ 24457 h 293674"/>
              <a:gd name="connsiteX23" fmla="*/ 613308 w 1054064"/>
              <a:gd name="connsiteY23" fmla="*/ 31932 h 293674"/>
              <a:gd name="connsiteX24" fmla="*/ 599960 w 1054064"/>
              <a:gd name="connsiteY24" fmla="*/ 81584 h 293674"/>
              <a:gd name="connsiteX25" fmla="*/ 586613 w 1054064"/>
              <a:gd name="connsiteY25" fmla="*/ 32332 h 293674"/>
              <a:gd name="connsiteX26" fmla="*/ 582742 w 1054064"/>
              <a:gd name="connsiteY26" fmla="*/ 24858 h 293674"/>
              <a:gd name="connsiteX27" fmla="*/ 550975 w 1054064"/>
              <a:gd name="connsiteY27" fmla="*/ 4703 h 293674"/>
              <a:gd name="connsiteX28" fmla="*/ 526817 w 1054064"/>
              <a:gd name="connsiteY28" fmla="*/ 32 h 293674"/>
              <a:gd name="connsiteX29" fmla="*/ 501990 w 1054064"/>
              <a:gd name="connsiteY29" fmla="*/ 4169 h 293674"/>
              <a:gd name="connsiteX30" fmla="*/ 470357 w 1054064"/>
              <a:gd name="connsiteY30" fmla="*/ 24457 h 293674"/>
              <a:gd name="connsiteX31" fmla="*/ 466486 w 1054064"/>
              <a:gd name="connsiteY31" fmla="*/ 31932 h 293674"/>
              <a:gd name="connsiteX32" fmla="*/ 453406 w 1054064"/>
              <a:gd name="connsiteY32" fmla="*/ 80116 h 293674"/>
              <a:gd name="connsiteX33" fmla="*/ 440058 w 1054064"/>
              <a:gd name="connsiteY33" fmla="*/ 31799 h 293674"/>
              <a:gd name="connsiteX34" fmla="*/ 436054 w 1054064"/>
              <a:gd name="connsiteY34" fmla="*/ 24324 h 293674"/>
              <a:gd name="connsiteX35" fmla="*/ 404421 w 1054064"/>
              <a:gd name="connsiteY35" fmla="*/ 4169 h 293674"/>
              <a:gd name="connsiteX36" fmla="*/ 379995 w 1054064"/>
              <a:gd name="connsiteY36" fmla="*/ 32 h 293674"/>
              <a:gd name="connsiteX37" fmla="*/ 355169 w 1054064"/>
              <a:gd name="connsiteY37" fmla="*/ 4169 h 293674"/>
              <a:gd name="connsiteX38" fmla="*/ 323402 w 1054064"/>
              <a:gd name="connsiteY38" fmla="*/ 24457 h 293674"/>
              <a:gd name="connsiteX39" fmla="*/ 319665 w 1054064"/>
              <a:gd name="connsiteY39" fmla="*/ 31932 h 293674"/>
              <a:gd name="connsiteX40" fmla="*/ 306317 w 1054064"/>
              <a:gd name="connsiteY40" fmla="*/ 81584 h 293674"/>
              <a:gd name="connsiteX41" fmla="*/ 292970 w 1054064"/>
              <a:gd name="connsiteY41" fmla="*/ 32332 h 293674"/>
              <a:gd name="connsiteX42" fmla="*/ 289099 w 1054064"/>
              <a:gd name="connsiteY42" fmla="*/ 24858 h 293674"/>
              <a:gd name="connsiteX43" fmla="*/ 257332 w 1054064"/>
              <a:gd name="connsiteY43" fmla="*/ 4703 h 293674"/>
              <a:gd name="connsiteX44" fmla="*/ 233173 w 1054064"/>
              <a:gd name="connsiteY44" fmla="*/ 32 h 293674"/>
              <a:gd name="connsiteX45" fmla="*/ 208347 w 1054064"/>
              <a:gd name="connsiteY45" fmla="*/ 4169 h 293674"/>
              <a:gd name="connsiteX46" fmla="*/ 176714 w 1054064"/>
              <a:gd name="connsiteY46" fmla="*/ 24457 h 293674"/>
              <a:gd name="connsiteX47" fmla="*/ 172843 w 1054064"/>
              <a:gd name="connsiteY47" fmla="*/ 31932 h 293674"/>
              <a:gd name="connsiteX48" fmla="*/ 159763 w 1054064"/>
              <a:gd name="connsiteY48" fmla="*/ 80116 h 293674"/>
              <a:gd name="connsiteX49" fmla="*/ 146415 w 1054064"/>
              <a:gd name="connsiteY49" fmla="*/ 31799 h 293674"/>
              <a:gd name="connsiteX50" fmla="*/ 142411 w 1054064"/>
              <a:gd name="connsiteY50" fmla="*/ 24324 h 293674"/>
              <a:gd name="connsiteX51" fmla="*/ 110778 w 1054064"/>
              <a:gd name="connsiteY51" fmla="*/ 4169 h 293674"/>
              <a:gd name="connsiteX52" fmla="*/ 86352 w 1054064"/>
              <a:gd name="connsiteY52" fmla="*/ 32 h 293674"/>
              <a:gd name="connsiteX53" fmla="*/ 61526 w 1054064"/>
              <a:gd name="connsiteY53" fmla="*/ 4169 h 293674"/>
              <a:gd name="connsiteX54" fmla="*/ 29759 w 1054064"/>
              <a:gd name="connsiteY54" fmla="*/ 24457 h 293674"/>
              <a:gd name="connsiteX55" fmla="*/ 26021 w 1054064"/>
              <a:gd name="connsiteY55" fmla="*/ 31932 h 293674"/>
              <a:gd name="connsiteX56" fmla="*/ 261 w 1054064"/>
              <a:gd name="connsiteY56" fmla="*/ 128968 h 293674"/>
              <a:gd name="connsiteX57" fmla="*/ 10737 w 1054064"/>
              <a:gd name="connsiteY57" fmla="*/ 144670 h 293674"/>
              <a:gd name="connsiteX58" fmla="*/ 26021 w 1054064"/>
              <a:gd name="connsiteY58" fmla="*/ 135775 h 293674"/>
              <a:gd name="connsiteX59" fmla="*/ 46309 w 1054064"/>
              <a:gd name="connsiteY59" fmla="*/ 59294 h 293674"/>
              <a:gd name="connsiteX60" fmla="*/ 46309 w 1054064"/>
              <a:gd name="connsiteY60" fmla="*/ 101205 h 293674"/>
              <a:gd name="connsiteX61" fmla="*/ 23352 w 1054064"/>
              <a:gd name="connsiteY61" fmla="*/ 186896 h 293674"/>
              <a:gd name="connsiteX62" fmla="*/ 46309 w 1054064"/>
              <a:gd name="connsiteY62" fmla="*/ 186896 h 293674"/>
              <a:gd name="connsiteX63" fmla="*/ 46309 w 1054064"/>
              <a:gd name="connsiteY63" fmla="*/ 293675 h 293674"/>
              <a:gd name="connsiteX64" fmla="*/ 73004 w 1054064"/>
              <a:gd name="connsiteY64" fmla="*/ 293675 h 293674"/>
              <a:gd name="connsiteX65" fmla="*/ 73004 w 1054064"/>
              <a:gd name="connsiteY65" fmla="*/ 186896 h 293674"/>
              <a:gd name="connsiteX66" fmla="*/ 99699 w 1054064"/>
              <a:gd name="connsiteY66" fmla="*/ 186896 h 293674"/>
              <a:gd name="connsiteX67" fmla="*/ 99699 w 1054064"/>
              <a:gd name="connsiteY67" fmla="*/ 293675 h 293674"/>
              <a:gd name="connsiteX68" fmla="*/ 126394 w 1054064"/>
              <a:gd name="connsiteY68" fmla="*/ 293675 h 293674"/>
              <a:gd name="connsiteX69" fmla="*/ 126394 w 1054064"/>
              <a:gd name="connsiteY69" fmla="*/ 186896 h 293674"/>
              <a:gd name="connsiteX70" fmla="*/ 149352 w 1054064"/>
              <a:gd name="connsiteY70" fmla="*/ 186896 h 293674"/>
              <a:gd name="connsiteX71" fmla="*/ 126394 w 1054064"/>
              <a:gd name="connsiteY71" fmla="*/ 101205 h 293674"/>
              <a:gd name="connsiteX72" fmla="*/ 126394 w 1054064"/>
              <a:gd name="connsiteY72" fmla="*/ 58360 h 293674"/>
              <a:gd name="connsiteX73" fmla="*/ 146816 w 1054064"/>
              <a:gd name="connsiteY73" fmla="*/ 135775 h 293674"/>
              <a:gd name="connsiteX74" fmla="*/ 163007 w 1054064"/>
              <a:gd name="connsiteY74" fmla="*/ 145477 h 293674"/>
              <a:gd name="connsiteX75" fmla="*/ 172710 w 1054064"/>
              <a:gd name="connsiteY75" fmla="*/ 135775 h 293674"/>
              <a:gd name="connsiteX76" fmla="*/ 193131 w 1054064"/>
              <a:gd name="connsiteY76" fmla="*/ 58360 h 293674"/>
              <a:gd name="connsiteX77" fmla="*/ 193131 w 1054064"/>
              <a:gd name="connsiteY77" fmla="*/ 293675 h 293674"/>
              <a:gd name="connsiteX78" fmla="*/ 219826 w 1054064"/>
              <a:gd name="connsiteY78" fmla="*/ 293675 h 293674"/>
              <a:gd name="connsiteX79" fmla="*/ 219826 w 1054064"/>
              <a:gd name="connsiteY79" fmla="*/ 146853 h 293674"/>
              <a:gd name="connsiteX80" fmla="*/ 246521 w 1054064"/>
              <a:gd name="connsiteY80" fmla="*/ 146853 h 293674"/>
              <a:gd name="connsiteX81" fmla="*/ 246521 w 1054064"/>
              <a:gd name="connsiteY81" fmla="*/ 293675 h 293674"/>
              <a:gd name="connsiteX82" fmla="*/ 273216 w 1054064"/>
              <a:gd name="connsiteY82" fmla="*/ 293675 h 293674"/>
              <a:gd name="connsiteX83" fmla="*/ 273216 w 1054064"/>
              <a:gd name="connsiteY83" fmla="*/ 59161 h 293674"/>
              <a:gd name="connsiteX84" fmla="*/ 293504 w 1054064"/>
              <a:gd name="connsiteY84" fmla="*/ 135775 h 293674"/>
              <a:gd name="connsiteX85" fmla="*/ 306851 w 1054064"/>
              <a:gd name="connsiteY85" fmla="*/ 149122 h 293674"/>
              <a:gd name="connsiteX86" fmla="*/ 320198 w 1054064"/>
              <a:gd name="connsiteY86" fmla="*/ 135775 h 293674"/>
              <a:gd name="connsiteX87" fmla="*/ 339953 w 1054064"/>
              <a:gd name="connsiteY87" fmla="*/ 59161 h 293674"/>
              <a:gd name="connsiteX88" fmla="*/ 339953 w 1054064"/>
              <a:gd name="connsiteY88" fmla="*/ 101205 h 293674"/>
              <a:gd name="connsiteX89" fmla="*/ 316995 w 1054064"/>
              <a:gd name="connsiteY89" fmla="*/ 186896 h 293674"/>
              <a:gd name="connsiteX90" fmla="*/ 339953 w 1054064"/>
              <a:gd name="connsiteY90" fmla="*/ 186896 h 293674"/>
              <a:gd name="connsiteX91" fmla="*/ 339953 w 1054064"/>
              <a:gd name="connsiteY91" fmla="*/ 293675 h 293674"/>
              <a:gd name="connsiteX92" fmla="*/ 366647 w 1054064"/>
              <a:gd name="connsiteY92" fmla="*/ 293675 h 293674"/>
              <a:gd name="connsiteX93" fmla="*/ 366647 w 1054064"/>
              <a:gd name="connsiteY93" fmla="*/ 186896 h 293674"/>
              <a:gd name="connsiteX94" fmla="*/ 393342 w 1054064"/>
              <a:gd name="connsiteY94" fmla="*/ 186896 h 293674"/>
              <a:gd name="connsiteX95" fmla="*/ 393342 w 1054064"/>
              <a:gd name="connsiteY95" fmla="*/ 293675 h 293674"/>
              <a:gd name="connsiteX96" fmla="*/ 420037 w 1054064"/>
              <a:gd name="connsiteY96" fmla="*/ 293675 h 293674"/>
              <a:gd name="connsiteX97" fmla="*/ 420037 w 1054064"/>
              <a:gd name="connsiteY97" fmla="*/ 186896 h 293674"/>
              <a:gd name="connsiteX98" fmla="*/ 442995 w 1054064"/>
              <a:gd name="connsiteY98" fmla="*/ 186896 h 293674"/>
              <a:gd name="connsiteX99" fmla="*/ 420037 w 1054064"/>
              <a:gd name="connsiteY99" fmla="*/ 101205 h 293674"/>
              <a:gd name="connsiteX100" fmla="*/ 420037 w 1054064"/>
              <a:gd name="connsiteY100" fmla="*/ 58360 h 293674"/>
              <a:gd name="connsiteX101" fmla="*/ 440459 w 1054064"/>
              <a:gd name="connsiteY101" fmla="*/ 135775 h 293674"/>
              <a:gd name="connsiteX102" fmla="*/ 456650 w 1054064"/>
              <a:gd name="connsiteY102" fmla="*/ 145477 h 293674"/>
              <a:gd name="connsiteX103" fmla="*/ 466353 w 1054064"/>
              <a:gd name="connsiteY103" fmla="*/ 135775 h 293674"/>
              <a:gd name="connsiteX104" fmla="*/ 486774 w 1054064"/>
              <a:gd name="connsiteY104" fmla="*/ 58360 h 293674"/>
              <a:gd name="connsiteX105" fmla="*/ 486774 w 1054064"/>
              <a:gd name="connsiteY105" fmla="*/ 293675 h 293674"/>
              <a:gd name="connsiteX106" fmla="*/ 513469 w 1054064"/>
              <a:gd name="connsiteY106" fmla="*/ 293675 h 293674"/>
              <a:gd name="connsiteX107" fmla="*/ 513469 w 1054064"/>
              <a:gd name="connsiteY107" fmla="*/ 146853 h 293674"/>
              <a:gd name="connsiteX108" fmla="*/ 540164 w 1054064"/>
              <a:gd name="connsiteY108" fmla="*/ 146853 h 293674"/>
              <a:gd name="connsiteX109" fmla="*/ 540164 w 1054064"/>
              <a:gd name="connsiteY109" fmla="*/ 293675 h 293674"/>
              <a:gd name="connsiteX110" fmla="*/ 566859 w 1054064"/>
              <a:gd name="connsiteY110" fmla="*/ 293675 h 293674"/>
              <a:gd name="connsiteX111" fmla="*/ 566859 w 1054064"/>
              <a:gd name="connsiteY111" fmla="*/ 59161 h 293674"/>
              <a:gd name="connsiteX112" fmla="*/ 587147 w 1054064"/>
              <a:gd name="connsiteY112" fmla="*/ 135775 h 293674"/>
              <a:gd name="connsiteX113" fmla="*/ 600494 w 1054064"/>
              <a:gd name="connsiteY113" fmla="*/ 149122 h 293674"/>
              <a:gd name="connsiteX114" fmla="*/ 613842 w 1054064"/>
              <a:gd name="connsiteY114" fmla="*/ 135775 h 293674"/>
              <a:gd name="connsiteX115" fmla="*/ 633596 w 1054064"/>
              <a:gd name="connsiteY115" fmla="*/ 59161 h 293674"/>
              <a:gd name="connsiteX116" fmla="*/ 633596 w 1054064"/>
              <a:gd name="connsiteY116" fmla="*/ 101205 h 293674"/>
              <a:gd name="connsiteX117" fmla="*/ 610638 w 1054064"/>
              <a:gd name="connsiteY117" fmla="*/ 186896 h 293674"/>
              <a:gd name="connsiteX118" fmla="*/ 633596 w 1054064"/>
              <a:gd name="connsiteY118" fmla="*/ 186896 h 293674"/>
              <a:gd name="connsiteX119" fmla="*/ 633596 w 1054064"/>
              <a:gd name="connsiteY119" fmla="*/ 293675 h 293674"/>
              <a:gd name="connsiteX120" fmla="*/ 660291 w 1054064"/>
              <a:gd name="connsiteY120" fmla="*/ 293675 h 293674"/>
              <a:gd name="connsiteX121" fmla="*/ 660291 w 1054064"/>
              <a:gd name="connsiteY121" fmla="*/ 186896 h 293674"/>
              <a:gd name="connsiteX122" fmla="*/ 686986 w 1054064"/>
              <a:gd name="connsiteY122" fmla="*/ 186896 h 293674"/>
              <a:gd name="connsiteX123" fmla="*/ 686986 w 1054064"/>
              <a:gd name="connsiteY123" fmla="*/ 293675 h 293674"/>
              <a:gd name="connsiteX124" fmla="*/ 713680 w 1054064"/>
              <a:gd name="connsiteY124" fmla="*/ 293675 h 293674"/>
              <a:gd name="connsiteX125" fmla="*/ 713680 w 1054064"/>
              <a:gd name="connsiteY125" fmla="*/ 186896 h 293674"/>
              <a:gd name="connsiteX126" fmla="*/ 736638 w 1054064"/>
              <a:gd name="connsiteY126" fmla="*/ 186896 h 293674"/>
              <a:gd name="connsiteX127" fmla="*/ 713680 w 1054064"/>
              <a:gd name="connsiteY127" fmla="*/ 101205 h 293674"/>
              <a:gd name="connsiteX128" fmla="*/ 713680 w 1054064"/>
              <a:gd name="connsiteY128" fmla="*/ 58360 h 293674"/>
              <a:gd name="connsiteX129" fmla="*/ 734102 w 1054064"/>
              <a:gd name="connsiteY129" fmla="*/ 135775 h 293674"/>
              <a:gd name="connsiteX130" fmla="*/ 750294 w 1054064"/>
              <a:gd name="connsiteY130" fmla="*/ 145477 h 293674"/>
              <a:gd name="connsiteX131" fmla="*/ 759996 w 1054064"/>
              <a:gd name="connsiteY131" fmla="*/ 135775 h 293674"/>
              <a:gd name="connsiteX132" fmla="*/ 780417 w 1054064"/>
              <a:gd name="connsiteY132" fmla="*/ 58360 h 293674"/>
              <a:gd name="connsiteX133" fmla="*/ 780417 w 1054064"/>
              <a:gd name="connsiteY133" fmla="*/ 293675 h 293674"/>
              <a:gd name="connsiteX134" fmla="*/ 807112 w 1054064"/>
              <a:gd name="connsiteY134" fmla="*/ 293675 h 293674"/>
              <a:gd name="connsiteX135" fmla="*/ 807112 w 1054064"/>
              <a:gd name="connsiteY135" fmla="*/ 146853 h 293674"/>
              <a:gd name="connsiteX136" fmla="*/ 833807 w 1054064"/>
              <a:gd name="connsiteY136" fmla="*/ 146853 h 293674"/>
              <a:gd name="connsiteX137" fmla="*/ 833807 w 1054064"/>
              <a:gd name="connsiteY137" fmla="*/ 293675 h 293674"/>
              <a:gd name="connsiteX138" fmla="*/ 860502 w 1054064"/>
              <a:gd name="connsiteY138" fmla="*/ 293675 h 293674"/>
              <a:gd name="connsiteX139" fmla="*/ 860502 w 1054064"/>
              <a:gd name="connsiteY139" fmla="*/ 59161 h 293674"/>
              <a:gd name="connsiteX140" fmla="*/ 880790 w 1054064"/>
              <a:gd name="connsiteY140" fmla="*/ 135775 h 293674"/>
              <a:gd name="connsiteX141" fmla="*/ 894137 w 1054064"/>
              <a:gd name="connsiteY141" fmla="*/ 149122 h 293674"/>
              <a:gd name="connsiteX142" fmla="*/ 907485 w 1054064"/>
              <a:gd name="connsiteY142" fmla="*/ 135775 h 293674"/>
              <a:gd name="connsiteX143" fmla="*/ 927239 w 1054064"/>
              <a:gd name="connsiteY143" fmla="*/ 59161 h 293674"/>
              <a:gd name="connsiteX144" fmla="*/ 927239 w 1054064"/>
              <a:gd name="connsiteY144" fmla="*/ 101205 h 293674"/>
              <a:gd name="connsiteX145" fmla="*/ 904281 w 1054064"/>
              <a:gd name="connsiteY145" fmla="*/ 186896 h 293674"/>
              <a:gd name="connsiteX146" fmla="*/ 927239 w 1054064"/>
              <a:gd name="connsiteY146" fmla="*/ 186896 h 293674"/>
              <a:gd name="connsiteX147" fmla="*/ 927239 w 1054064"/>
              <a:gd name="connsiteY147" fmla="*/ 293675 h 293674"/>
              <a:gd name="connsiteX148" fmla="*/ 953934 w 1054064"/>
              <a:gd name="connsiteY148" fmla="*/ 293675 h 293674"/>
              <a:gd name="connsiteX149" fmla="*/ 953934 w 1054064"/>
              <a:gd name="connsiteY149" fmla="*/ 186896 h 293674"/>
              <a:gd name="connsiteX150" fmla="*/ 980629 w 1054064"/>
              <a:gd name="connsiteY150" fmla="*/ 186896 h 293674"/>
              <a:gd name="connsiteX151" fmla="*/ 980629 w 1054064"/>
              <a:gd name="connsiteY151" fmla="*/ 293675 h 293674"/>
              <a:gd name="connsiteX152" fmla="*/ 1007324 w 1054064"/>
              <a:gd name="connsiteY152" fmla="*/ 293675 h 293674"/>
              <a:gd name="connsiteX153" fmla="*/ 1007324 w 1054064"/>
              <a:gd name="connsiteY153" fmla="*/ 186896 h 293674"/>
              <a:gd name="connsiteX154" fmla="*/ 1030281 w 1054064"/>
              <a:gd name="connsiteY154" fmla="*/ 186896 h 293674"/>
              <a:gd name="connsiteX155" fmla="*/ 1007324 w 1054064"/>
              <a:gd name="connsiteY155" fmla="*/ 101205 h 293674"/>
              <a:gd name="connsiteX156" fmla="*/ 1007324 w 1054064"/>
              <a:gd name="connsiteY156" fmla="*/ 58360 h 293674"/>
              <a:gd name="connsiteX157" fmla="*/ 1027745 w 1054064"/>
              <a:gd name="connsiteY157" fmla="*/ 135775 h 293674"/>
              <a:gd name="connsiteX158" fmla="*/ 1041092 w 1054064"/>
              <a:gd name="connsiteY158" fmla="*/ 145652 h 293674"/>
              <a:gd name="connsiteX159" fmla="*/ 1054060 w 1054064"/>
              <a:gd name="connsiteY159" fmla="*/ 131934 h 293674"/>
              <a:gd name="connsiteX160" fmla="*/ 1053639 w 1054064"/>
              <a:gd name="connsiteY160"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054064" h="293674">
                <a:moveTo>
                  <a:pt x="1053639" y="128968"/>
                </a:moveTo>
                <a:lnTo>
                  <a:pt x="1027879" y="31799"/>
                </a:lnTo>
                <a:cubicBezTo>
                  <a:pt x="1027088" y="29052"/>
                  <a:pt x="1025724" y="26504"/>
                  <a:pt x="1023874" y="24324"/>
                </a:cubicBezTo>
                <a:cubicBezTo>
                  <a:pt x="1015093" y="15173"/>
                  <a:pt x="1004246" y="8260"/>
                  <a:pt x="992241" y="4169"/>
                </a:cubicBezTo>
                <a:cubicBezTo>
                  <a:pt x="984271" y="1172"/>
                  <a:pt x="975792" y="-234"/>
                  <a:pt x="967281" y="32"/>
                </a:cubicBezTo>
                <a:cubicBezTo>
                  <a:pt x="958832" y="16"/>
                  <a:pt x="950441" y="1414"/>
                  <a:pt x="942455" y="4169"/>
                </a:cubicBezTo>
                <a:cubicBezTo>
                  <a:pt x="930356" y="8211"/>
                  <a:pt x="919444" y="15181"/>
                  <a:pt x="910688" y="24457"/>
                </a:cubicBezTo>
                <a:cubicBezTo>
                  <a:pt x="909025" y="26717"/>
                  <a:pt x="907760" y="29245"/>
                  <a:pt x="906951" y="31932"/>
                </a:cubicBezTo>
                <a:lnTo>
                  <a:pt x="893604" y="81584"/>
                </a:lnTo>
                <a:lnTo>
                  <a:pt x="880256" y="32332"/>
                </a:lnTo>
                <a:cubicBezTo>
                  <a:pt x="879542" y="29583"/>
                  <a:pt x="878219" y="27028"/>
                  <a:pt x="876385" y="24858"/>
                </a:cubicBezTo>
                <a:cubicBezTo>
                  <a:pt x="867547" y="15712"/>
                  <a:pt x="856658" y="8804"/>
                  <a:pt x="844618" y="4703"/>
                </a:cubicBezTo>
                <a:cubicBezTo>
                  <a:pt x="836942" y="1603"/>
                  <a:pt x="828739" y="17"/>
                  <a:pt x="820460" y="32"/>
                </a:cubicBezTo>
                <a:cubicBezTo>
                  <a:pt x="812013" y="38"/>
                  <a:pt x="803626" y="1436"/>
                  <a:pt x="795633" y="4169"/>
                </a:cubicBezTo>
                <a:cubicBezTo>
                  <a:pt x="783558" y="8180"/>
                  <a:pt x="772683" y="15156"/>
                  <a:pt x="764000" y="24457"/>
                </a:cubicBezTo>
                <a:cubicBezTo>
                  <a:pt x="762244" y="26678"/>
                  <a:pt x="760930" y="29216"/>
                  <a:pt x="760129" y="31932"/>
                </a:cubicBezTo>
                <a:lnTo>
                  <a:pt x="747049" y="80116"/>
                </a:lnTo>
                <a:lnTo>
                  <a:pt x="733701" y="31799"/>
                </a:lnTo>
                <a:cubicBezTo>
                  <a:pt x="732911" y="29052"/>
                  <a:pt x="731547" y="26504"/>
                  <a:pt x="729697" y="24324"/>
                </a:cubicBezTo>
                <a:cubicBezTo>
                  <a:pt x="720916" y="15173"/>
                  <a:pt x="710069" y="8260"/>
                  <a:pt x="698064" y="4169"/>
                </a:cubicBezTo>
                <a:cubicBezTo>
                  <a:pt x="690261" y="1240"/>
                  <a:pt x="681970" y="-165"/>
                  <a:pt x="673638" y="32"/>
                </a:cubicBezTo>
                <a:cubicBezTo>
                  <a:pt x="665189" y="16"/>
                  <a:pt x="656798" y="1414"/>
                  <a:pt x="648812" y="4169"/>
                </a:cubicBezTo>
                <a:cubicBezTo>
                  <a:pt x="636712" y="8211"/>
                  <a:pt x="625801" y="15181"/>
                  <a:pt x="617045" y="24457"/>
                </a:cubicBezTo>
                <a:cubicBezTo>
                  <a:pt x="615382" y="26717"/>
                  <a:pt x="614117" y="29245"/>
                  <a:pt x="613308" y="31932"/>
                </a:cubicBezTo>
                <a:lnTo>
                  <a:pt x="599960" y="81584"/>
                </a:lnTo>
                <a:lnTo>
                  <a:pt x="586613" y="32332"/>
                </a:lnTo>
                <a:cubicBezTo>
                  <a:pt x="585899" y="29583"/>
                  <a:pt x="584576" y="27028"/>
                  <a:pt x="582742" y="24858"/>
                </a:cubicBezTo>
                <a:cubicBezTo>
                  <a:pt x="573904" y="15712"/>
                  <a:pt x="563015" y="8804"/>
                  <a:pt x="550975" y="4703"/>
                </a:cubicBezTo>
                <a:cubicBezTo>
                  <a:pt x="543299" y="1603"/>
                  <a:pt x="535096" y="17"/>
                  <a:pt x="526817" y="32"/>
                </a:cubicBezTo>
                <a:cubicBezTo>
                  <a:pt x="518370" y="38"/>
                  <a:pt x="509983" y="1436"/>
                  <a:pt x="501990" y="4169"/>
                </a:cubicBezTo>
                <a:cubicBezTo>
                  <a:pt x="489915" y="8180"/>
                  <a:pt x="479039" y="15156"/>
                  <a:pt x="470357" y="24457"/>
                </a:cubicBezTo>
                <a:cubicBezTo>
                  <a:pt x="468600" y="26678"/>
                  <a:pt x="467287" y="29216"/>
                  <a:pt x="466486" y="31932"/>
                </a:cubicBezTo>
                <a:lnTo>
                  <a:pt x="453406" y="80116"/>
                </a:lnTo>
                <a:lnTo>
                  <a:pt x="440058" y="31799"/>
                </a:lnTo>
                <a:cubicBezTo>
                  <a:pt x="439268" y="29052"/>
                  <a:pt x="437904" y="26504"/>
                  <a:pt x="436054" y="24324"/>
                </a:cubicBezTo>
                <a:cubicBezTo>
                  <a:pt x="427273" y="15173"/>
                  <a:pt x="416425" y="8260"/>
                  <a:pt x="404421" y="4169"/>
                </a:cubicBezTo>
                <a:cubicBezTo>
                  <a:pt x="396619" y="1240"/>
                  <a:pt x="388326" y="-165"/>
                  <a:pt x="379995" y="32"/>
                </a:cubicBezTo>
                <a:cubicBezTo>
                  <a:pt x="371546" y="16"/>
                  <a:pt x="363154" y="1414"/>
                  <a:pt x="355169" y="4169"/>
                </a:cubicBezTo>
                <a:cubicBezTo>
                  <a:pt x="343071" y="8211"/>
                  <a:pt x="332158" y="15181"/>
                  <a:pt x="323402" y="24457"/>
                </a:cubicBezTo>
                <a:cubicBezTo>
                  <a:pt x="321739" y="26717"/>
                  <a:pt x="320475" y="29245"/>
                  <a:pt x="319665" y="31932"/>
                </a:cubicBezTo>
                <a:lnTo>
                  <a:pt x="306317" y="81584"/>
                </a:lnTo>
                <a:lnTo>
                  <a:pt x="292970" y="32332"/>
                </a:lnTo>
                <a:cubicBezTo>
                  <a:pt x="292256" y="29583"/>
                  <a:pt x="290933" y="27028"/>
                  <a:pt x="289099" y="24858"/>
                </a:cubicBezTo>
                <a:cubicBezTo>
                  <a:pt x="280260" y="15712"/>
                  <a:pt x="269372" y="8804"/>
                  <a:pt x="257332" y="4703"/>
                </a:cubicBezTo>
                <a:cubicBezTo>
                  <a:pt x="249656" y="1603"/>
                  <a:pt x="241453" y="17"/>
                  <a:pt x="233173" y="32"/>
                </a:cubicBezTo>
                <a:cubicBezTo>
                  <a:pt x="224727" y="38"/>
                  <a:pt x="216340" y="1436"/>
                  <a:pt x="208347" y="4169"/>
                </a:cubicBezTo>
                <a:cubicBezTo>
                  <a:pt x="196272" y="8180"/>
                  <a:pt x="185396" y="15156"/>
                  <a:pt x="176714" y="24457"/>
                </a:cubicBezTo>
                <a:cubicBezTo>
                  <a:pt x="174957" y="26678"/>
                  <a:pt x="173644" y="29216"/>
                  <a:pt x="172843" y="31932"/>
                </a:cubicBezTo>
                <a:lnTo>
                  <a:pt x="159763" y="80116"/>
                </a:lnTo>
                <a:lnTo>
                  <a:pt x="146415" y="31799"/>
                </a:lnTo>
                <a:cubicBezTo>
                  <a:pt x="145625" y="29052"/>
                  <a:pt x="144261" y="26504"/>
                  <a:pt x="142411" y="24324"/>
                </a:cubicBezTo>
                <a:cubicBezTo>
                  <a:pt x="133630" y="15173"/>
                  <a:pt x="122782" y="8260"/>
                  <a:pt x="110778" y="4169"/>
                </a:cubicBezTo>
                <a:cubicBezTo>
                  <a:pt x="102975" y="1240"/>
                  <a:pt x="94683" y="-165"/>
                  <a:pt x="86352" y="32"/>
                </a:cubicBezTo>
                <a:cubicBezTo>
                  <a:pt x="77903" y="16"/>
                  <a:pt x="69513" y="1414"/>
                  <a:pt x="61526" y="4169"/>
                </a:cubicBezTo>
                <a:cubicBezTo>
                  <a:pt x="49427" y="8211"/>
                  <a:pt x="38515" y="15181"/>
                  <a:pt x="29759" y="24457"/>
                </a:cubicBezTo>
                <a:cubicBezTo>
                  <a:pt x="28096" y="26717"/>
                  <a:pt x="26832" y="29245"/>
                  <a:pt x="26021" y="31932"/>
                </a:cubicBezTo>
                <a:lnTo>
                  <a:pt x="261" y="128968"/>
                </a:lnTo>
                <a:cubicBezTo>
                  <a:pt x="-1182" y="136197"/>
                  <a:pt x="3508" y="143227"/>
                  <a:pt x="10737" y="144670"/>
                </a:cubicBezTo>
                <a:cubicBezTo>
                  <a:pt x="17347" y="145990"/>
                  <a:pt x="23903" y="142174"/>
                  <a:pt x="26021" y="135775"/>
                </a:cubicBezTo>
                <a:lnTo>
                  <a:pt x="46309" y="59294"/>
                </a:lnTo>
                <a:lnTo>
                  <a:pt x="46309" y="101205"/>
                </a:lnTo>
                <a:lnTo>
                  <a:pt x="23352" y="186896"/>
                </a:lnTo>
                <a:lnTo>
                  <a:pt x="46309" y="186896"/>
                </a:lnTo>
                <a:lnTo>
                  <a:pt x="46309" y="293675"/>
                </a:lnTo>
                <a:lnTo>
                  <a:pt x="73004" y="293675"/>
                </a:lnTo>
                <a:lnTo>
                  <a:pt x="73004" y="186896"/>
                </a:lnTo>
                <a:lnTo>
                  <a:pt x="99699" y="186896"/>
                </a:lnTo>
                <a:lnTo>
                  <a:pt x="99699" y="293675"/>
                </a:lnTo>
                <a:lnTo>
                  <a:pt x="126394" y="293675"/>
                </a:lnTo>
                <a:lnTo>
                  <a:pt x="126394" y="186896"/>
                </a:lnTo>
                <a:lnTo>
                  <a:pt x="149352" y="186896"/>
                </a:lnTo>
                <a:lnTo>
                  <a:pt x="126394" y="101205"/>
                </a:lnTo>
                <a:lnTo>
                  <a:pt x="126394" y="58360"/>
                </a:lnTo>
                <a:lnTo>
                  <a:pt x="146816" y="135775"/>
                </a:lnTo>
                <a:cubicBezTo>
                  <a:pt x="148608" y="142925"/>
                  <a:pt x="155857" y="147270"/>
                  <a:pt x="163007" y="145477"/>
                </a:cubicBezTo>
                <a:cubicBezTo>
                  <a:pt x="167783" y="144280"/>
                  <a:pt x="171512" y="140551"/>
                  <a:pt x="172710" y="135775"/>
                </a:cubicBezTo>
                <a:lnTo>
                  <a:pt x="193131" y="58360"/>
                </a:lnTo>
                <a:lnTo>
                  <a:pt x="193131" y="293675"/>
                </a:lnTo>
                <a:lnTo>
                  <a:pt x="219826" y="293675"/>
                </a:lnTo>
                <a:lnTo>
                  <a:pt x="219826" y="146853"/>
                </a:lnTo>
                <a:lnTo>
                  <a:pt x="246521" y="146853"/>
                </a:lnTo>
                <a:lnTo>
                  <a:pt x="246521" y="293675"/>
                </a:lnTo>
                <a:lnTo>
                  <a:pt x="273216" y="293675"/>
                </a:lnTo>
                <a:lnTo>
                  <a:pt x="273216" y="59161"/>
                </a:lnTo>
                <a:lnTo>
                  <a:pt x="293504" y="135775"/>
                </a:lnTo>
                <a:cubicBezTo>
                  <a:pt x="293504" y="143147"/>
                  <a:pt x="299479" y="149122"/>
                  <a:pt x="306851" y="149122"/>
                </a:cubicBezTo>
                <a:cubicBezTo>
                  <a:pt x="314223" y="149122"/>
                  <a:pt x="320198" y="143147"/>
                  <a:pt x="320198" y="135775"/>
                </a:cubicBezTo>
                <a:lnTo>
                  <a:pt x="339953" y="59161"/>
                </a:lnTo>
                <a:lnTo>
                  <a:pt x="339953" y="101205"/>
                </a:lnTo>
                <a:lnTo>
                  <a:pt x="316995" y="186896"/>
                </a:lnTo>
                <a:lnTo>
                  <a:pt x="339953" y="186896"/>
                </a:lnTo>
                <a:lnTo>
                  <a:pt x="339953" y="293675"/>
                </a:lnTo>
                <a:lnTo>
                  <a:pt x="366647" y="293675"/>
                </a:lnTo>
                <a:lnTo>
                  <a:pt x="366647" y="186896"/>
                </a:lnTo>
                <a:lnTo>
                  <a:pt x="393342" y="186896"/>
                </a:lnTo>
                <a:lnTo>
                  <a:pt x="393342" y="293675"/>
                </a:lnTo>
                <a:lnTo>
                  <a:pt x="420037" y="293675"/>
                </a:lnTo>
                <a:lnTo>
                  <a:pt x="420037" y="186896"/>
                </a:lnTo>
                <a:lnTo>
                  <a:pt x="442995" y="186896"/>
                </a:lnTo>
                <a:lnTo>
                  <a:pt x="420037" y="101205"/>
                </a:lnTo>
                <a:lnTo>
                  <a:pt x="420037" y="58360"/>
                </a:lnTo>
                <a:lnTo>
                  <a:pt x="440459" y="135775"/>
                </a:lnTo>
                <a:cubicBezTo>
                  <a:pt x="442251" y="142925"/>
                  <a:pt x="449500" y="147270"/>
                  <a:pt x="456650" y="145477"/>
                </a:cubicBezTo>
                <a:cubicBezTo>
                  <a:pt x="461426" y="144280"/>
                  <a:pt x="465155" y="140551"/>
                  <a:pt x="466353" y="135775"/>
                </a:cubicBezTo>
                <a:lnTo>
                  <a:pt x="486774" y="58360"/>
                </a:lnTo>
                <a:lnTo>
                  <a:pt x="486774" y="293675"/>
                </a:lnTo>
                <a:lnTo>
                  <a:pt x="513469" y="293675"/>
                </a:lnTo>
                <a:lnTo>
                  <a:pt x="513469" y="146853"/>
                </a:lnTo>
                <a:lnTo>
                  <a:pt x="540164" y="146853"/>
                </a:lnTo>
                <a:lnTo>
                  <a:pt x="540164" y="293675"/>
                </a:lnTo>
                <a:lnTo>
                  <a:pt x="566859" y="293675"/>
                </a:lnTo>
                <a:lnTo>
                  <a:pt x="566859" y="59161"/>
                </a:lnTo>
                <a:lnTo>
                  <a:pt x="587147" y="135775"/>
                </a:lnTo>
                <a:cubicBezTo>
                  <a:pt x="587147" y="143147"/>
                  <a:pt x="593122" y="149122"/>
                  <a:pt x="600494" y="149122"/>
                </a:cubicBezTo>
                <a:cubicBezTo>
                  <a:pt x="607866" y="149122"/>
                  <a:pt x="613842" y="143147"/>
                  <a:pt x="613842" y="135775"/>
                </a:cubicBezTo>
                <a:lnTo>
                  <a:pt x="633596" y="59161"/>
                </a:lnTo>
                <a:lnTo>
                  <a:pt x="633596" y="101205"/>
                </a:lnTo>
                <a:lnTo>
                  <a:pt x="610638" y="186896"/>
                </a:lnTo>
                <a:lnTo>
                  <a:pt x="633596" y="186896"/>
                </a:lnTo>
                <a:lnTo>
                  <a:pt x="633596" y="293675"/>
                </a:lnTo>
                <a:lnTo>
                  <a:pt x="660291" y="293675"/>
                </a:lnTo>
                <a:lnTo>
                  <a:pt x="660291" y="186896"/>
                </a:lnTo>
                <a:lnTo>
                  <a:pt x="686986" y="186896"/>
                </a:lnTo>
                <a:lnTo>
                  <a:pt x="686986" y="293675"/>
                </a:lnTo>
                <a:lnTo>
                  <a:pt x="713680" y="293675"/>
                </a:lnTo>
                <a:lnTo>
                  <a:pt x="713680" y="186896"/>
                </a:lnTo>
                <a:lnTo>
                  <a:pt x="736638" y="186896"/>
                </a:lnTo>
                <a:lnTo>
                  <a:pt x="713680" y="101205"/>
                </a:lnTo>
                <a:lnTo>
                  <a:pt x="713680" y="58360"/>
                </a:lnTo>
                <a:lnTo>
                  <a:pt x="734102" y="135775"/>
                </a:lnTo>
                <a:cubicBezTo>
                  <a:pt x="735894" y="142925"/>
                  <a:pt x="743143" y="147270"/>
                  <a:pt x="750294" y="145477"/>
                </a:cubicBezTo>
                <a:cubicBezTo>
                  <a:pt x="755069" y="144280"/>
                  <a:pt x="758799" y="140551"/>
                  <a:pt x="759996" y="135775"/>
                </a:cubicBezTo>
                <a:lnTo>
                  <a:pt x="780417" y="58360"/>
                </a:lnTo>
                <a:lnTo>
                  <a:pt x="780417" y="293675"/>
                </a:lnTo>
                <a:lnTo>
                  <a:pt x="807112" y="293675"/>
                </a:lnTo>
                <a:lnTo>
                  <a:pt x="807112" y="146853"/>
                </a:lnTo>
                <a:lnTo>
                  <a:pt x="833807" y="146853"/>
                </a:lnTo>
                <a:lnTo>
                  <a:pt x="833807" y="293675"/>
                </a:lnTo>
                <a:lnTo>
                  <a:pt x="860502" y="293675"/>
                </a:lnTo>
                <a:lnTo>
                  <a:pt x="860502" y="59161"/>
                </a:lnTo>
                <a:lnTo>
                  <a:pt x="880790" y="135775"/>
                </a:lnTo>
                <a:cubicBezTo>
                  <a:pt x="880790" y="143147"/>
                  <a:pt x="886766" y="149122"/>
                  <a:pt x="894137" y="149122"/>
                </a:cubicBezTo>
                <a:cubicBezTo>
                  <a:pt x="901509" y="149122"/>
                  <a:pt x="907485" y="143147"/>
                  <a:pt x="907485" y="135775"/>
                </a:cubicBezTo>
                <a:lnTo>
                  <a:pt x="927239" y="59161"/>
                </a:lnTo>
                <a:lnTo>
                  <a:pt x="927239" y="101205"/>
                </a:lnTo>
                <a:lnTo>
                  <a:pt x="904281" y="186896"/>
                </a:lnTo>
                <a:lnTo>
                  <a:pt x="927239" y="186896"/>
                </a:lnTo>
                <a:lnTo>
                  <a:pt x="927239" y="293675"/>
                </a:lnTo>
                <a:lnTo>
                  <a:pt x="953934" y="293675"/>
                </a:lnTo>
                <a:lnTo>
                  <a:pt x="953934" y="186896"/>
                </a:lnTo>
                <a:lnTo>
                  <a:pt x="980629" y="186896"/>
                </a:lnTo>
                <a:lnTo>
                  <a:pt x="980629" y="293675"/>
                </a:lnTo>
                <a:lnTo>
                  <a:pt x="1007324" y="293675"/>
                </a:lnTo>
                <a:lnTo>
                  <a:pt x="1007324" y="186896"/>
                </a:lnTo>
                <a:lnTo>
                  <a:pt x="1030281" y="186896"/>
                </a:lnTo>
                <a:lnTo>
                  <a:pt x="1007324" y="101205"/>
                </a:lnTo>
                <a:lnTo>
                  <a:pt x="1007324" y="58360"/>
                </a:lnTo>
                <a:lnTo>
                  <a:pt x="1027745" y="135775"/>
                </a:lnTo>
                <a:cubicBezTo>
                  <a:pt x="1029356" y="141771"/>
                  <a:pt x="1034887" y="145864"/>
                  <a:pt x="1041092" y="145652"/>
                </a:cubicBezTo>
                <a:cubicBezTo>
                  <a:pt x="1048462" y="145445"/>
                  <a:pt x="1054266" y="139303"/>
                  <a:pt x="1054060" y="131934"/>
                </a:cubicBezTo>
                <a:cubicBezTo>
                  <a:pt x="1054030" y="130932"/>
                  <a:pt x="1053890" y="129938"/>
                  <a:pt x="1053639" y="128968"/>
                </a:cubicBezTo>
                <a:close/>
              </a:path>
            </a:pathLst>
          </a:custGeom>
          <a:solidFill>
            <a:schemeClr val="tx1"/>
          </a:solidFill>
          <a:ln w="13295" cap="flat">
            <a:noFill/>
            <a:prstDash val="solid"/>
            <a:miter/>
          </a:ln>
        </p:spPr>
        <p:txBody>
          <a:bodyPr rtlCol="0" anchor="ctr"/>
          <a:lstStyle/>
          <a:p>
            <a:endParaRPr lang="ja-JP" altLang="en-US"/>
          </a:p>
        </p:txBody>
      </p:sp>
      <p:sp>
        <p:nvSpPr>
          <p:cNvPr id="118" name="フリーフォーム: 図形 117">
            <a:extLst>
              <a:ext uri="{FF2B5EF4-FFF2-40B4-BE49-F238E27FC236}">
                <a16:creationId xmlns:a16="http://schemas.microsoft.com/office/drawing/2014/main" id="{FED30EE9-E0D2-6819-957C-F7AD56EE9346}"/>
              </a:ext>
            </a:extLst>
          </p:cNvPr>
          <p:cNvSpPr/>
          <p:nvPr/>
        </p:nvSpPr>
        <p:spPr>
          <a:xfrm>
            <a:off x="10550578" y="470232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19" name="フリーフォーム: 図形 118">
            <a:extLst>
              <a:ext uri="{FF2B5EF4-FFF2-40B4-BE49-F238E27FC236}">
                <a16:creationId xmlns:a16="http://schemas.microsoft.com/office/drawing/2014/main" id="{18384CBF-ECAE-132E-9D88-C97C0503AEFA}"/>
              </a:ext>
            </a:extLst>
          </p:cNvPr>
          <p:cNvSpPr/>
          <p:nvPr/>
        </p:nvSpPr>
        <p:spPr>
          <a:xfrm>
            <a:off x="10256934" y="470232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0" name="フリーフォーム: 図形 119">
            <a:extLst>
              <a:ext uri="{FF2B5EF4-FFF2-40B4-BE49-F238E27FC236}">
                <a16:creationId xmlns:a16="http://schemas.microsoft.com/office/drawing/2014/main" id="{C51EBCD2-6595-389F-A9DE-3E56C193D1D3}"/>
              </a:ext>
            </a:extLst>
          </p:cNvPr>
          <p:cNvSpPr/>
          <p:nvPr/>
        </p:nvSpPr>
        <p:spPr>
          <a:xfrm>
            <a:off x="10403756" y="470232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1" name="フリーフォーム: 図形 120">
            <a:extLst>
              <a:ext uri="{FF2B5EF4-FFF2-40B4-BE49-F238E27FC236}">
                <a16:creationId xmlns:a16="http://schemas.microsoft.com/office/drawing/2014/main" id="{77FB06C7-88A9-02E7-8EA8-C374E5CA6AF0}"/>
              </a:ext>
            </a:extLst>
          </p:cNvPr>
          <p:cNvSpPr/>
          <p:nvPr/>
        </p:nvSpPr>
        <p:spPr>
          <a:xfrm>
            <a:off x="9963291" y="470232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2" name="フリーフォーム: 図形 121">
            <a:extLst>
              <a:ext uri="{FF2B5EF4-FFF2-40B4-BE49-F238E27FC236}">
                <a16:creationId xmlns:a16="http://schemas.microsoft.com/office/drawing/2014/main" id="{0D741E9C-19F1-5837-6697-719B1719173B}"/>
              </a:ext>
            </a:extLst>
          </p:cNvPr>
          <p:cNvSpPr/>
          <p:nvPr/>
        </p:nvSpPr>
        <p:spPr>
          <a:xfrm>
            <a:off x="10110113" y="470232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3" name="フリーフォーム: 図形 122">
            <a:extLst>
              <a:ext uri="{FF2B5EF4-FFF2-40B4-BE49-F238E27FC236}">
                <a16:creationId xmlns:a16="http://schemas.microsoft.com/office/drawing/2014/main" id="{0F19B3F6-18D8-B540-980A-172ACB6C7D3E}"/>
              </a:ext>
            </a:extLst>
          </p:cNvPr>
          <p:cNvSpPr/>
          <p:nvPr/>
        </p:nvSpPr>
        <p:spPr>
          <a:xfrm>
            <a:off x="9909996" y="4782376"/>
            <a:ext cx="760625" cy="293672"/>
          </a:xfrm>
          <a:custGeom>
            <a:avLst/>
            <a:gdLst>
              <a:gd name="connsiteX0" fmla="*/ 760041 w 760625"/>
              <a:gd name="connsiteY0" fmla="*/ 128965 h 293672"/>
              <a:gd name="connsiteX1" fmla="*/ 734281 w 760625"/>
              <a:gd name="connsiteY1" fmla="*/ 31796 h 293672"/>
              <a:gd name="connsiteX2" fmla="*/ 730410 w 760625"/>
              <a:gd name="connsiteY2" fmla="*/ 24322 h 293672"/>
              <a:gd name="connsiteX3" fmla="*/ 698643 w 760625"/>
              <a:gd name="connsiteY3" fmla="*/ 4167 h 293672"/>
              <a:gd name="connsiteX4" fmla="*/ 673950 w 760625"/>
              <a:gd name="connsiteY4" fmla="*/ 29 h 293672"/>
              <a:gd name="connsiteX5" fmla="*/ 649124 w 760625"/>
              <a:gd name="connsiteY5" fmla="*/ 4167 h 293672"/>
              <a:gd name="connsiteX6" fmla="*/ 617491 w 760625"/>
              <a:gd name="connsiteY6" fmla="*/ 24455 h 293672"/>
              <a:gd name="connsiteX7" fmla="*/ 613620 w 760625"/>
              <a:gd name="connsiteY7" fmla="*/ 31930 h 293672"/>
              <a:gd name="connsiteX8" fmla="*/ 600540 w 760625"/>
              <a:gd name="connsiteY8" fmla="*/ 80114 h 293672"/>
              <a:gd name="connsiteX9" fmla="*/ 587192 w 760625"/>
              <a:gd name="connsiteY9" fmla="*/ 31796 h 293672"/>
              <a:gd name="connsiteX10" fmla="*/ 583188 w 760625"/>
              <a:gd name="connsiteY10" fmla="*/ 24322 h 293672"/>
              <a:gd name="connsiteX11" fmla="*/ 551555 w 760625"/>
              <a:gd name="connsiteY11" fmla="*/ 4167 h 293672"/>
              <a:gd name="connsiteX12" fmla="*/ 527129 w 760625"/>
              <a:gd name="connsiteY12" fmla="*/ 29 h 293672"/>
              <a:gd name="connsiteX13" fmla="*/ 502303 w 760625"/>
              <a:gd name="connsiteY13" fmla="*/ 4167 h 293672"/>
              <a:gd name="connsiteX14" fmla="*/ 470536 w 760625"/>
              <a:gd name="connsiteY14" fmla="*/ 24455 h 293672"/>
              <a:gd name="connsiteX15" fmla="*/ 466798 w 760625"/>
              <a:gd name="connsiteY15" fmla="*/ 31930 h 293672"/>
              <a:gd name="connsiteX16" fmla="*/ 453451 w 760625"/>
              <a:gd name="connsiteY16" fmla="*/ 81582 h 293672"/>
              <a:gd name="connsiteX17" fmla="*/ 440104 w 760625"/>
              <a:gd name="connsiteY17" fmla="*/ 32330 h 293672"/>
              <a:gd name="connsiteX18" fmla="*/ 436233 w 760625"/>
              <a:gd name="connsiteY18" fmla="*/ 24856 h 293672"/>
              <a:gd name="connsiteX19" fmla="*/ 404466 w 760625"/>
              <a:gd name="connsiteY19" fmla="*/ 4701 h 293672"/>
              <a:gd name="connsiteX20" fmla="*/ 380307 w 760625"/>
              <a:gd name="connsiteY20" fmla="*/ 29 h 293672"/>
              <a:gd name="connsiteX21" fmla="*/ 355481 w 760625"/>
              <a:gd name="connsiteY21" fmla="*/ 4167 h 293672"/>
              <a:gd name="connsiteX22" fmla="*/ 323848 w 760625"/>
              <a:gd name="connsiteY22" fmla="*/ 24455 h 293672"/>
              <a:gd name="connsiteX23" fmla="*/ 319977 w 760625"/>
              <a:gd name="connsiteY23" fmla="*/ 31930 h 293672"/>
              <a:gd name="connsiteX24" fmla="*/ 306896 w 760625"/>
              <a:gd name="connsiteY24" fmla="*/ 80114 h 293672"/>
              <a:gd name="connsiteX25" fmla="*/ 293549 w 760625"/>
              <a:gd name="connsiteY25" fmla="*/ 31796 h 293672"/>
              <a:gd name="connsiteX26" fmla="*/ 289545 w 760625"/>
              <a:gd name="connsiteY26" fmla="*/ 24322 h 293672"/>
              <a:gd name="connsiteX27" fmla="*/ 257911 w 760625"/>
              <a:gd name="connsiteY27" fmla="*/ 4167 h 293672"/>
              <a:gd name="connsiteX28" fmla="*/ 233486 w 760625"/>
              <a:gd name="connsiteY28" fmla="*/ 29 h 293672"/>
              <a:gd name="connsiteX29" fmla="*/ 208659 w 760625"/>
              <a:gd name="connsiteY29" fmla="*/ 4167 h 293672"/>
              <a:gd name="connsiteX30" fmla="*/ 176893 w 760625"/>
              <a:gd name="connsiteY30" fmla="*/ 24455 h 293672"/>
              <a:gd name="connsiteX31" fmla="*/ 173155 w 760625"/>
              <a:gd name="connsiteY31" fmla="*/ 31930 h 293672"/>
              <a:gd name="connsiteX32" fmla="*/ 159808 w 760625"/>
              <a:gd name="connsiteY32" fmla="*/ 81582 h 293672"/>
              <a:gd name="connsiteX33" fmla="*/ 146460 w 760625"/>
              <a:gd name="connsiteY33" fmla="*/ 32330 h 293672"/>
              <a:gd name="connsiteX34" fmla="*/ 142590 w 760625"/>
              <a:gd name="connsiteY34" fmla="*/ 24856 h 293672"/>
              <a:gd name="connsiteX35" fmla="*/ 110823 w 760625"/>
              <a:gd name="connsiteY35" fmla="*/ 4701 h 293672"/>
              <a:gd name="connsiteX36" fmla="*/ 86664 w 760625"/>
              <a:gd name="connsiteY36" fmla="*/ 29 h 293672"/>
              <a:gd name="connsiteX37" fmla="*/ 61838 w 760625"/>
              <a:gd name="connsiteY37" fmla="*/ 4167 h 293672"/>
              <a:gd name="connsiteX38" fmla="*/ 30204 w 760625"/>
              <a:gd name="connsiteY38" fmla="*/ 24455 h 293672"/>
              <a:gd name="connsiteX39" fmla="*/ 26334 w 760625"/>
              <a:gd name="connsiteY39" fmla="*/ 31930 h 293672"/>
              <a:gd name="connsiteX40" fmla="*/ 440 w 760625"/>
              <a:gd name="connsiteY40" fmla="*/ 129499 h 293672"/>
              <a:gd name="connsiteX41" fmla="*/ 9916 w 760625"/>
              <a:gd name="connsiteY41" fmla="*/ 145783 h 293672"/>
              <a:gd name="connsiteX42" fmla="*/ 13387 w 760625"/>
              <a:gd name="connsiteY42" fmla="*/ 145783 h 293672"/>
              <a:gd name="connsiteX43" fmla="*/ 26734 w 760625"/>
              <a:gd name="connsiteY43" fmla="*/ 135906 h 293672"/>
              <a:gd name="connsiteX44" fmla="*/ 46622 w 760625"/>
              <a:gd name="connsiteY44" fmla="*/ 58358 h 293672"/>
              <a:gd name="connsiteX45" fmla="*/ 46622 w 760625"/>
              <a:gd name="connsiteY45" fmla="*/ 293673 h 293672"/>
              <a:gd name="connsiteX46" fmla="*/ 73317 w 760625"/>
              <a:gd name="connsiteY46" fmla="*/ 293673 h 293672"/>
              <a:gd name="connsiteX47" fmla="*/ 73317 w 760625"/>
              <a:gd name="connsiteY47" fmla="*/ 146851 h 293672"/>
              <a:gd name="connsiteX48" fmla="*/ 100011 w 760625"/>
              <a:gd name="connsiteY48" fmla="*/ 146851 h 293672"/>
              <a:gd name="connsiteX49" fmla="*/ 100011 w 760625"/>
              <a:gd name="connsiteY49" fmla="*/ 293673 h 293672"/>
              <a:gd name="connsiteX50" fmla="*/ 126706 w 760625"/>
              <a:gd name="connsiteY50" fmla="*/ 293673 h 293672"/>
              <a:gd name="connsiteX51" fmla="*/ 126706 w 760625"/>
              <a:gd name="connsiteY51" fmla="*/ 59158 h 293672"/>
              <a:gd name="connsiteX52" fmla="*/ 146994 w 760625"/>
              <a:gd name="connsiteY52" fmla="*/ 135773 h 293672"/>
              <a:gd name="connsiteX53" fmla="*/ 160342 w 760625"/>
              <a:gd name="connsiteY53" fmla="*/ 149120 h 293672"/>
              <a:gd name="connsiteX54" fmla="*/ 173689 w 760625"/>
              <a:gd name="connsiteY54" fmla="*/ 135773 h 293672"/>
              <a:gd name="connsiteX55" fmla="*/ 193443 w 760625"/>
              <a:gd name="connsiteY55" fmla="*/ 59158 h 293672"/>
              <a:gd name="connsiteX56" fmla="*/ 193443 w 760625"/>
              <a:gd name="connsiteY56" fmla="*/ 101203 h 293672"/>
              <a:gd name="connsiteX57" fmla="*/ 170486 w 760625"/>
              <a:gd name="connsiteY57" fmla="*/ 186893 h 293672"/>
              <a:gd name="connsiteX58" fmla="*/ 193443 w 760625"/>
              <a:gd name="connsiteY58" fmla="*/ 186893 h 293672"/>
              <a:gd name="connsiteX59" fmla="*/ 193443 w 760625"/>
              <a:gd name="connsiteY59" fmla="*/ 293673 h 293672"/>
              <a:gd name="connsiteX60" fmla="*/ 220138 w 760625"/>
              <a:gd name="connsiteY60" fmla="*/ 293673 h 293672"/>
              <a:gd name="connsiteX61" fmla="*/ 220138 w 760625"/>
              <a:gd name="connsiteY61" fmla="*/ 186893 h 293672"/>
              <a:gd name="connsiteX62" fmla="*/ 246833 w 760625"/>
              <a:gd name="connsiteY62" fmla="*/ 186893 h 293672"/>
              <a:gd name="connsiteX63" fmla="*/ 246833 w 760625"/>
              <a:gd name="connsiteY63" fmla="*/ 293673 h 293672"/>
              <a:gd name="connsiteX64" fmla="*/ 273528 w 760625"/>
              <a:gd name="connsiteY64" fmla="*/ 293673 h 293672"/>
              <a:gd name="connsiteX65" fmla="*/ 273528 w 760625"/>
              <a:gd name="connsiteY65" fmla="*/ 186893 h 293672"/>
              <a:gd name="connsiteX66" fmla="*/ 296485 w 760625"/>
              <a:gd name="connsiteY66" fmla="*/ 186893 h 293672"/>
              <a:gd name="connsiteX67" fmla="*/ 273528 w 760625"/>
              <a:gd name="connsiteY67" fmla="*/ 101203 h 293672"/>
              <a:gd name="connsiteX68" fmla="*/ 273528 w 760625"/>
              <a:gd name="connsiteY68" fmla="*/ 58358 h 293672"/>
              <a:gd name="connsiteX69" fmla="*/ 293949 w 760625"/>
              <a:gd name="connsiteY69" fmla="*/ 135773 h 293672"/>
              <a:gd name="connsiteX70" fmla="*/ 310141 w 760625"/>
              <a:gd name="connsiteY70" fmla="*/ 145475 h 293672"/>
              <a:gd name="connsiteX71" fmla="*/ 319843 w 760625"/>
              <a:gd name="connsiteY71" fmla="*/ 135773 h 293672"/>
              <a:gd name="connsiteX72" fmla="*/ 340265 w 760625"/>
              <a:gd name="connsiteY72" fmla="*/ 58358 h 293672"/>
              <a:gd name="connsiteX73" fmla="*/ 340265 w 760625"/>
              <a:gd name="connsiteY73" fmla="*/ 293673 h 293672"/>
              <a:gd name="connsiteX74" fmla="*/ 366960 w 760625"/>
              <a:gd name="connsiteY74" fmla="*/ 293673 h 293672"/>
              <a:gd name="connsiteX75" fmla="*/ 366960 w 760625"/>
              <a:gd name="connsiteY75" fmla="*/ 146851 h 293672"/>
              <a:gd name="connsiteX76" fmla="*/ 393655 w 760625"/>
              <a:gd name="connsiteY76" fmla="*/ 146851 h 293672"/>
              <a:gd name="connsiteX77" fmla="*/ 393655 w 760625"/>
              <a:gd name="connsiteY77" fmla="*/ 293673 h 293672"/>
              <a:gd name="connsiteX78" fmla="*/ 420349 w 760625"/>
              <a:gd name="connsiteY78" fmla="*/ 293673 h 293672"/>
              <a:gd name="connsiteX79" fmla="*/ 420349 w 760625"/>
              <a:gd name="connsiteY79" fmla="*/ 59158 h 293672"/>
              <a:gd name="connsiteX80" fmla="*/ 440638 w 760625"/>
              <a:gd name="connsiteY80" fmla="*/ 135773 h 293672"/>
              <a:gd name="connsiteX81" fmla="*/ 453985 w 760625"/>
              <a:gd name="connsiteY81" fmla="*/ 149120 h 293672"/>
              <a:gd name="connsiteX82" fmla="*/ 467332 w 760625"/>
              <a:gd name="connsiteY82" fmla="*/ 135773 h 293672"/>
              <a:gd name="connsiteX83" fmla="*/ 487087 w 760625"/>
              <a:gd name="connsiteY83" fmla="*/ 59158 h 293672"/>
              <a:gd name="connsiteX84" fmla="*/ 487087 w 760625"/>
              <a:gd name="connsiteY84" fmla="*/ 101203 h 293672"/>
              <a:gd name="connsiteX85" fmla="*/ 464129 w 760625"/>
              <a:gd name="connsiteY85" fmla="*/ 186893 h 293672"/>
              <a:gd name="connsiteX86" fmla="*/ 487087 w 760625"/>
              <a:gd name="connsiteY86" fmla="*/ 186893 h 293672"/>
              <a:gd name="connsiteX87" fmla="*/ 487087 w 760625"/>
              <a:gd name="connsiteY87" fmla="*/ 293673 h 293672"/>
              <a:gd name="connsiteX88" fmla="*/ 513781 w 760625"/>
              <a:gd name="connsiteY88" fmla="*/ 293673 h 293672"/>
              <a:gd name="connsiteX89" fmla="*/ 513781 w 760625"/>
              <a:gd name="connsiteY89" fmla="*/ 186893 h 293672"/>
              <a:gd name="connsiteX90" fmla="*/ 540476 w 760625"/>
              <a:gd name="connsiteY90" fmla="*/ 186893 h 293672"/>
              <a:gd name="connsiteX91" fmla="*/ 540476 w 760625"/>
              <a:gd name="connsiteY91" fmla="*/ 293673 h 293672"/>
              <a:gd name="connsiteX92" fmla="*/ 567171 w 760625"/>
              <a:gd name="connsiteY92" fmla="*/ 293673 h 293672"/>
              <a:gd name="connsiteX93" fmla="*/ 567171 w 760625"/>
              <a:gd name="connsiteY93" fmla="*/ 186893 h 293672"/>
              <a:gd name="connsiteX94" fmla="*/ 590129 w 760625"/>
              <a:gd name="connsiteY94" fmla="*/ 186893 h 293672"/>
              <a:gd name="connsiteX95" fmla="*/ 567171 w 760625"/>
              <a:gd name="connsiteY95" fmla="*/ 101203 h 293672"/>
              <a:gd name="connsiteX96" fmla="*/ 567171 w 760625"/>
              <a:gd name="connsiteY96" fmla="*/ 58358 h 293672"/>
              <a:gd name="connsiteX97" fmla="*/ 587593 w 760625"/>
              <a:gd name="connsiteY97" fmla="*/ 135773 h 293672"/>
              <a:gd name="connsiteX98" fmla="*/ 603784 w 760625"/>
              <a:gd name="connsiteY98" fmla="*/ 145475 h 293672"/>
              <a:gd name="connsiteX99" fmla="*/ 613487 w 760625"/>
              <a:gd name="connsiteY99" fmla="*/ 135773 h 293672"/>
              <a:gd name="connsiteX100" fmla="*/ 633908 w 760625"/>
              <a:gd name="connsiteY100" fmla="*/ 58358 h 293672"/>
              <a:gd name="connsiteX101" fmla="*/ 633908 w 760625"/>
              <a:gd name="connsiteY101" fmla="*/ 293673 h 293672"/>
              <a:gd name="connsiteX102" fmla="*/ 660603 w 760625"/>
              <a:gd name="connsiteY102" fmla="*/ 293673 h 293672"/>
              <a:gd name="connsiteX103" fmla="*/ 660603 w 760625"/>
              <a:gd name="connsiteY103" fmla="*/ 146851 h 293672"/>
              <a:gd name="connsiteX104" fmla="*/ 687298 w 760625"/>
              <a:gd name="connsiteY104" fmla="*/ 146851 h 293672"/>
              <a:gd name="connsiteX105" fmla="*/ 687298 w 760625"/>
              <a:gd name="connsiteY105" fmla="*/ 293673 h 293672"/>
              <a:gd name="connsiteX106" fmla="*/ 713993 w 760625"/>
              <a:gd name="connsiteY106" fmla="*/ 293673 h 293672"/>
              <a:gd name="connsiteX107" fmla="*/ 713993 w 760625"/>
              <a:gd name="connsiteY107" fmla="*/ 59158 h 293672"/>
              <a:gd name="connsiteX108" fmla="*/ 734281 w 760625"/>
              <a:gd name="connsiteY108" fmla="*/ 135773 h 293672"/>
              <a:gd name="connsiteX109" fmla="*/ 747628 w 760625"/>
              <a:gd name="connsiteY109" fmla="*/ 145650 h 293672"/>
              <a:gd name="connsiteX110" fmla="*/ 751098 w 760625"/>
              <a:gd name="connsiteY110" fmla="*/ 145650 h 293672"/>
              <a:gd name="connsiteX111" fmla="*/ 760063 w 760625"/>
              <a:gd name="connsiteY111" fmla="*/ 129039 h 293672"/>
              <a:gd name="connsiteX112" fmla="*/ 760041 w 760625"/>
              <a:gd name="connsiteY112" fmla="*/ 128965 h 29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760625" h="293672">
                <a:moveTo>
                  <a:pt x="760041" y="128965"/>
                </a:moveTo>
                <a:lnTo>
                  <a:pt x="734281" y="31796"/>
                </a:lnTo>
                <a:cubicBezTo>
                  <a:pt x="733567" y="29047"/>
                  <a:pt x="732244" y="26492"/>
                  <a:pt x="730410" y="24322"/>
                </a:cubicBezTo>
                <a:cubicBezTo>
                  <a:pt x="721571" y="15176"/>
                  <a:pt x="710682" y="8267"/>
                  <a:pt x="698643" y="4167"/>
                </a:cubicBezTo>
                <a:cubicBezTo>
                  <a:pt x="690764" y="1181"/>
                  <a:pt x="682373" y="-226"/>
                  <a:pt x="673950" y="29"/>
                </a:cubicBezTo>
                <a:cubicBezTo>
                  <a:pt x="665504" y="36"/>
                  <a:pt x="657117" y="1434"/>
                  <a:pt x="649124" y="4167"/>
                </a:cubicBezTo>
                <a:cubicBezTo>
                  <a:pt x="637049" y="8178"/>
                  <a:pt x="626173" y="15153"/>
                  <a:pt x="617491" y="24455"/>
                </a:cubicBezTo>
                <a:cubicBezTo>
                  <a:pt x="615734" y="26676"/>
                  <a:pt x="614421" y="29214"/>
                  <a:pt x="613620" y="31930"/>
                </a:cubicBezTo>
                <a:lnTo>
                  <a:pt x="600540" y="80114"/>
                </a:lnTo>
                <a:lnTo>
                  <a:pt x="587192" y="31796"/>
                </a:lnTo>
                <a:cubicBezTo>
                  <a:pt x="586402" y="29049"/>
                  <a:pt x="585038" y="26501"/>
                  <a:pt x="583188" y="24322"/>
                </a:cubicBezTo>
                <a:cubicBezTo>
                  <a:pt x="574407" y="15169"/>
                  <a:pt x="563559" y="8258"/>
                  <a:pt x="551555" y="4167"/>
                </a:cubicBezTo>
                <a:cubicBezTo>
                  <a:pt x="543752" y="1237"/>
                  <a:pt x="535460" y="-167"/>
                  <a:pt x="527129" y="29"/>
                </a:cubicBezTo>
                <a:cubicBezTo>
                  <a:pt x="518680" y="13"/>
                  <a:pt x="510288" y="1412"/>
                  <a:pt x="502303" y="4167"/>
                </a:cubicBezTo>
                <a:cubicBezTo>
                  <a:pt x="490203" y="8209"/>
                  <a:pt x="479292" y="15179"/>
                  <a:pt x="470536" y="24455"/>
                </a:cubicBezTo>
                <a:cubicBezTo>
                  <a:pt x="468873" y="26715"/>
                  <a:pt x="467607" y="29243"/>
                  <a:pt x="466798" y="31930"/>
                </a:cubicBezTo>
                <a:lnTo>
                  <a:pt x="453451" y="81582"/>
                </a:lnTo>
                <a:lnTo>
                  <a:pt x="440104" y="32330"/>
                </a:lnTo>
                <a:cubicBezTo>
                  <a:pt x="439390" y="29581"/>
                  <a:pt x="438067" y="27026"/>
                  <a:pt x="436233" y="24856"/>
                </a:cubicBezTo>
                <a:cubicBezTo>
                  <a:pt x="427394" y="15710"/>
                  <a:pt x="416505" y="8801"/>
                  <a:pt x="404466" y="4701"/>
                </a:cubicBezTo>
                <a:cubicBezTo>
                  <a:pt x="396790" y="1600"/>
                  <a:pt x="388587" y="15"/>
                  <a:pt x="380307" y="29"/>
                </a:cubicBezTo>
                <a:cubicBezTo>
                  <a:pt x="371861" y="36"/>
                  <a:pt x="363473" y="1434"/>
                  <a:pt x="355481" y="4167"/>
                </a:cubicBezTo>
                <a:cubicBezTo>
                  <a:pt x="343406" y="8178"/>
                  <a:pt x="332530" y="15153"/>
                  <a:pt x="323848" y="24455"/>
                </a:cubicBezTo>
                <a:cubicBezTo>
                  <a:pt x="322091" y="26676"/>
                  <a:pt x="320778" y="29214"/>
                  <a:pt x="319977" y="31930"/>
                </a:cubicBezTo>
                <a:lnTo>
                  <a:pt x="306896" y="80114"/>
                </a:lnTo>
                <a:lnTo>
                  <a:pt x="293549" y="31796"/>
                </a:lnTo>
                <a:cubicBezTo>
                  <a:pt x="292759" y="29049"/>
                  <a:pt x="291395" y="26501"/>
                  <a:pt x="289545" y="24322"/>
                </a:cubicBezTo>
                <a:cubicBezTo>
                  <a:pt x="280763" y="15169"/>
                  <a:pt x="269916" y="8258"/>
                  <a:pt x="257911" y="4167"/>
                </a:cubicBezTo>
                <a:cubicBezTo>
                  <a:pt x="250110" y="1237"/>
                  <a:pt x="241817" y="-167"/>
                  <a:pt x="233486" y="29"/>
                </a:cubicBezTo>
                <a:cubicBezTo>
                  <a:pt x="225037" y="13"/>
                  <a:pt x="216645" y="1412"/>
                  <a:pt x="208659" y="4167"/>
                </a:cubicBezTo>
                <a:cubicBezTo>
                  <a:pt x="196561" y="8209"/>
                  <a:pt x="185648" y="15179"/>
                  <a:pt x="176893" y="24455"/>
                </a:cubicBezTo>
                <a:cubicBezTo>
                  <a:pt x="175229" y="26715"/>
                  <a:pt x="173965" y="29243"/>
                  <a:pt x="173155" y="31930"/>
                </a:cubicBezTo>
                <a:lnTo>
                  <a:pt x="159808" y="81582"/>
                </a:lnTo>
                <a:lnTo>
                  <a:pt x="146460" y="32330"/>
                </a:lnTo>
                <a:cubicBezTo>
                  <a:pt x="145746" y="29581"/>
                  <a:pt x="144424" y="27026"/>
                  <a:pt x="142590" y="24856"/>
                </a:cubicBezTo>
                <a:cubicBezTo>
                  <a:pt x="133751" y="15710"/>
                  <a:pt x="122862" y="8801"/>
                  <a:pt x="110823" y="4701"/>
                </a:cubicBezTo>
                <a:cubicBezTo>
                  <a:pt x="103147" y="1600"/>
                  <a:pt x="94943" y="15"/>
                  <a:pt x="86664" y="29"/>
                </a:cubicBezTo>
                <a:cubicBezTo>
                  <a:pt x="78218" y="36"/>
                  <a:pt x="69830" y="1434"/>
                  <a:pt x="61838" y="4167"/>
                </a:cubicBezTo>
                <a:cubicBezTo>
                  <a:pt x="49762" y="8178"/>
                  <a:pt x="38887" y="15153"/>
                  <a:pt x="30204" y="24455"/>
                </a:cubicBezTo>
                <a:cubicBezTo>
                  <a:pt x="28448" y="26676"/>
                  <a:pt x="27135" y="29214"/>
                  <a:pt x="26334" y="31930"/>
                </a:cubicBezTo>
                <a:lnTo>
                  <a:pt x="440" y="129499"/>
                </a:lnTo>
                <a:cubicBezTo>
                  <a:pt x="-1425" y="136611"/>
                  <a:pt x="2812" y="143892"/>
                  <a:pt x="9916" y="145783"/>
                </a:cubicBezTo>
                <a:lnTo>
                  <a:pt x="13387" y="145783"/>
                </a:lnTo>
                <a:cubicBezTo>
                  <a:pt x="19592" y="145995"/>
                  <a:pt x="25123" y="141902"/>
                  <a:pt x="26734" y="135906"/>
                </a:cubicBezTo>
                <a:lnTo>
                  <a:pt x="46622" y="58358"/>
                </a:lnTo>
                <a:lnTo>
                  <a:pt x="46622" y="293673"/>
                </a:lnTo>
                <a:lnTo>
                  <a:pt x="73317" y="293673"/>
                </a:lnTo>
                <a:lnTo>
                  <a:pt x="73317" y="146851"/>
                </a:lnTo>
                <a:lnTo>
                  <a:pt x="100011" y="146851"/>
                </a:lnTo>
                <a:lnTo>
                  <a:pt x="100011" y="293673"/>
                </a:lnTo>
                <a:lnTo>
                  <a:pt x="126706" y="293673"/>
                </a:lnTo>
                <a:lnTo>
                  <a:pt x="126706" y="59158"/>
                </a:lnTo>
                <a:lnTo>
                  <a:pt x="146994" y="135773"/>
                </a:lnTo>
                <a:cubicBezTo>
                  <a:pt x="146994" y="143144"/>
                  <a:pt x="152970" y="149120"/>
                  <a:pt x="160342" y="149120"/>
                </a:cubicBezTo>
                <a:cubicBezTo>
                  <a:pt x="167714" y="149120"/>
                  <a:pt x="173689" y="143144"/>
                  <a:pt x="173689" y="135773"/>
                </a:cubicBezTo>
                <a:lnTo>
                  <a:pt x="193443" y="59158"/>
                </a:lnTo>
                <a:lnTo>
                  <a:pt x="193443" y="101203"/>
                </a:lnTo>
                <a:lnTo>
                  <a:pt x="170486" y="186893"/>
                </a:lnTo>
                <a:lnTo>
                  <a:pt x="193443" y="186893"/>
                </a:lnTo>
                <a:lnTo>
                  <a:pt x="193443" y="293673"/>
                </a:lnTo>
                <a:lnTo>
                  <a:pt x="220138" y="293673"/>
                </a:lnTo>
                <a:lnTo>
                  <a:pt x="220138" y="186893"/>
                </a:lnTo>
                <a:lnTo>
                  <a:pt x="246833" y="186893"/>
                </a:lnTo>
                <a:lnTo>
                  <a:pt x="246833" y="293673"/>
                </a:lnTo>
                <a:lnTo>
                  <a:pt x="273528" y="293673"/>
                </a:lnTo>
                <a:lnTo>
                  <a:pt x="273528" y="186893"/>
                </a:lnTo>
                <a:lnTo>
                  <a:pt x="296485" y="186893"/>
                </a:lnTo>
                <a:lnTo>
                  <a:pt x="273528" y="101203"/>
                </a:lnTo>
                <a:lnTo>
                  <a:pt x="273528" y="58358"/>
                </a:lnTo>
                <a:lnTo>
                  <a:pt x="293949" y="135773"/>
                </a:lnTo>
                <a:cubicBezTo>
                  <a:pt x="295742" y="142923"/>
                  <a:pt x="302991" y="147267"/>
                  <a:pt x="310141" y="145475"/>
                </a:cubicBezTo>
                <a:cubicBezTo>
                  <a:pt x="314917" y="144278"/>
                  <a:pt x="318646" y="140548"/>
                  <a:pt x="319843" y="135773"/>
                </a:cubicBezTo>
                <a:lnTo>
                  <a:pt x="340265" y="58358"/>
                </a:lnTo>
                <a:lnTo>
                  <a:pt x="340265" y="293673"/>
                </a:lnTo>
                <a:lnTo>
                  <a:pt x="366960" y="293673"/>
                </a:lnTo>
                <a:lnTo>
                  <a:pt x="366960" y="146851"/>
                </a:lnTo>
                <a:lnTo>
                  <a:pt x="393655" y="146851"/>
                </a:lnTo>
                <a:lnTo>
                  <a:pt x="393655" y="293673"/>
                </a:lnTo>
                <a:lnTo>
                  <a:pt x="420349" y="293673"/>
                </a:lnTo>
                <a:lnTo>
                  <a:pt x="420349" y="59158"/>
                </a:lnTo>
                <a:lnTo>
                  <a:pt x="440638" y="135773"/>
                </a:lnTo>
                <a:cubicBezTo>
                  <a:pt x="440638" y="143144"/>
                  <a:pt x="446613" y="149120"/>
                  <a:pt x="453985" y="149120"/>
                </a:cubicBezTo>
                <a:cubicBezTo>
                  <a:pt x="461357" y="149120"/>
                  <a:pt x="467332" y="143144"/>
                  <a:pt x="467332" y="135773"/>
                </a:cubicBezTo>
                <a:lnTo>
                  <a:pt x="487087" y="59158"/>
                </a:lnTo>
                <a:lnTo>
                  <a:pt x="487087" y="101203"/>
                </a:lnTo>
                <a:lnTo>
                  <a:pt x="464129" y="186893"/>
                </a:lnTo>
                <a:lnTo>
                  <a:pt x="487087" y="186893"/>
                </a:lnTo>
                <a:lnTo>
                  <a:pt x="487087" y="293673"/>
                </a:lnTo>
                <a:lnTo>
                  <a:pt x="513781" y="293673"/>
                </a:lnTo>
                <a:lnTo>
                  <a:pt x="513781" y="186893"/>
                </a:lnTo>
                <a:lnTo>
                  <a:pt x="540476" y="186893"/>
                </a:lnTo>
                <a:lnTo>
                  <a:pt x="540476" y="293673"/>
                </a:lnTo>
                <a:lnTo>
                  <a:pt x="567171" y="293673"/>
                </a:lnTo>
                <a:lnTo>
                  <a:pt x="567171" y="186893"/>
                </a:lnTo>
                <a:lnTo>
                  <a:pt x="590129" y="186893"/>
                </a:lnTo>
                <a:lnTo>
                  <a:pt x="567171" y="101203"/>
                </a:lnTo>
                <a:lnTo>
                  <a:pt x="567171" y="58358"/>
                </a:lnTo>
                <a:lnTo>
                  <a:pt x="587593" y="135773"/>
                </a:lnTo>
                <a:cubicBezTo>
                  <a:pt x="589385" y="142923"/>
                  <a:pt x="596634" y="147267"/>
                  <a:pt x="603784" y="145475"/>
                </a:cubicBezTo>
                <a:cubicBezTo>
                  <a:pt x="608560" y="144278"/>
                  <a:pt x="612289" y="140548"/>
                  <a:pt x="613487" y="135773"/>
                </a:cubicBezTo>
                <a:lnTo>
                  <a:pt x="633908" y="58358"/>
                </a:lnTo>
                <a:lnTo>
                  <a:pt x="633908" y="293673"/>
                </a:lnTo>
                <a:lnTo>
                  <a:pt x="660603" y="293673"/>
                </a:lnTo>
                <a:lnTo>
                  <a:pt x="660603" y="146851"/>
                </a:lnTo>
                <a:lnTo>
                  <a:pt x="687298" y="146851"/>
                </a:lnTo>
                <a:lnTo>
                  <a:pt x="687298" y="293673"/>
                </a:lnTo>
                <a:lnTo>
                  <a:pt x="713993" y="293673"/>
                </a:lnTo>
                <a:lnTo>
                  <a:pt x="713993" y="59158"/>
                </a:lnTo>
                <a:lnTo>
                  <a:pt x="734281" y="135773"/>
                </a:lnTo>
                <a:cubicBezTo>
                  <a:pt x="735892" y="141768"/>
                  <a:pt x="741423" y="145862"/>
                  <a:pt x="747628" y="145650"/>
                </a:cubicBezTo>
                <a:cubicBezTo>
                  <a:pt x="748781" y="145780"/>
                  <a:pt x="749945" y="145780"/>
                  <a:pt x="751098" y="145650"/>
                </a:cubicBezTo>
                <a:cubicBezTo>
                  <a:pt x="758161" y="143538"/>
                  <a:pt x="762174" y="136101"/>
                  <a:pt x="760063" y="129039"/>
                </a:cubicBezTo>
                <a:cubicBezTo>
                  <a:pt x="760056" y="129013"/>
                  <a:pt x="760049" y="128989"/>
                  <a:pt x="760041" y="128965"/>
                </a:cubicBezTo>
                <a:close/>
              </a:path>
            </a:pathLst>
          </a:custGeom>
          <a:solidFill>
            <a:schemeClr val="tx1"/>
          </a:solidFill>
          <a:ln w="13295" cap="flat">
            <a:noFill/>
            <a:prstDash val="solid"/>
            <a:miter/>
          </a:ln>
        </p:spPr>
        <p:txBody>
          <a:bodyPr rtlCol="0" anchor="ctr"/>
          <a:lstStyle/>
          <a:p>
            <a:endParaRPr lang="ja-JP" altLang="en-US"/>
          </a:p>
        </p:txBody>
      </p:sp>
      <p:sp>
        <p:nvSpPr>
          <p:cNvPr id="124" name="フリーフォーム: 図形 123">
            <a:extLst>
              <a:ext uri="{FF2B5EF4-FFF2-40B4-BE49-F238E27FC236}">
                <a16:creationId xmlns:a16="http://schemas.microsoft.com/office/drawing/2014/main" id="{6ECAA5EB-F5AD-CD2B-B445-95BC5EE38F36}"/>
              </a:ext>
            </a:extLst>
          </p:cNvPr>
          <p:cNvSpPr/>
          <p:nvPr/>
        </p:nvSpPr>
        <p:spPr>
          <a:xfrm>
            <a:off x="10256934" y="4301898"/>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25" name="フリーフォーム: 図形 124">
            <a:extLst>
              <a:ext uri="{FF2B5EF4-FFF2-40B4-BE49-F238E27FC236}">
                <a16:creationId xmlns:a16="http://schemas.microsoft.com/office/drawing/2014/main" id="{D2A8709C-6DD7-693C-3574-BD31732FC4F9}"/>
              </a:ext>
            </a:extLst>
          </p:cNvPr>
          <p:cNvSpPr/>
          <p:nvPr/>
        </p:nvSpPr>
        <p:spPr>
          <a:xfrm>
            <a:off x="10403756" y="4301898"/>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26" name="フリーフォーム: 図形 125">
            <a:extLst>
              <a:ext uri="{FF2B5EF4-FFF2-40B4-BE49-F238E27FC236}">
                <a16:creationId xmlns:a16="http://schemas.microsoft.com/office/drawing/2014/main" id="{6B72DE7A-FAD0-6B06-A61A-B484A8EED20F}"/>
              </a:ext>
            </a:extLst>
          </p:cNvPr>
          <p:cNvSpPr/>
          <p:nvPr/>
        </p:nvSpPr>
        <p:spPr>
          <a:xfrm>
            <a:off x="10110113" y="4301898"/>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27" name="フリーフォーム: 図形 126">
            <a:extLst>
              <a:ext uri="{FF2B5EF4-FFF2-40B4-BE49-F238E27FC236}">
                <a16:creationId xmlns:a16="http://schemas.microsoft.com/office/drawing/2014/main" id="{B6A2E168-D75A-E282-0686-831C321FFA59}"/>
              </a:ext>
            </a:extLst>
          </p:cNvPr>
          <p:cNvSpPr/>
          <p:nvPr/>
        </p:nvSpPr>
        <p:spPr>
          <a:xfrm>
            <a:off x="10056817" y="4381951"/>
            <a:ext cx="467238" cy="293674"/>
          </a:xfrm>
          <a:custGeom>
            <a:avLst/>
            <a:gdLst>
              <a:gd name="connsiteX0" fmla="*/ 466665 w 467238"/>
              <a:gd name="connsiteY0" fmla="*/ 128968 h 293674"/>
              <a:gd name="connsiteX1" fmla="*/ 440904 w 467238"/>
              <a:gd name="connsiteY1" fmla="*/ 31799 h 293674"/>
              <a:gd name="connsiteX2" fmla="*/ 436900 w 467238"/>
              <a:gd name="connsiteY2" fmla="*/ 24324 h 293674"/>
              <a:gd name="connsiteX3" fmla="*/ 405267 w 467238"/>
              <a:gd name="connsiteY3" fmla="*/ 4169 h 293674"/>
              <a:gd name="connsiteX4" fmla="*/ 380307 w 467238"/>
              <a:gd name="connsiteY4" fmla="*/ 32 h 293674"/>
              <a:gd name="connsiteX5" fmla="*/ 355481 w 467238"/>
              <a:gd name="connsiteY5" fmla="*/ 4169 h 293674"/>
              <a:gd name="connsiteX6" fmla="*/ 323714 w 467238"/>
              <a:gd name="connsiteY6" fmla="*/ 24457 h 293674"/>
              <a:gd name="connsiteX7" fmla="*/ 319977 w 467238"/>
              <a:gd name="connsiteY7" fmla="*/ 31932 h 293674"/>
              <a:gd name="connsiteX8" fmla="*/ 306629 w 467238"/>
              <a:gd name="connsiteY8" fmla="*/ 81584 h 293674"/>
              <a:gd name="connsiteX9" fmla="*/ 293282 w 467238"/>
              <a:gd name="connsiteY9" fmla="*/ 32332 h 293674"/>
              <a:gd name="connsiteX10" fmla="*/ 289411 w 467238"/>
              <a:gd name="connsiteY10" fmla="*/ 24858 h 293674"/>
              <a:gd name="connsiteX11" fmla="*/ 257644 w 467238"/>
              <a:gd name="connsiteY11" fmla="*/ 4703 h 293674"/>
              <a:gd name="connsiteX12" fmla="*/ 233486 w 467238"/>
              <a:gd name="connsiteY12" fmla="*/ 32 h 293674"/>
              <a:gd name="connsiteX13" fmla="*/ 208659 w 467238"/>
              <a:gd name="connsiteY13" fmla="*/ 4169 h 293674"/>
              <a:gd name="connsiteX14" fmla="*/ 177026 w 467238"/>
              <a:gd name="connsiteY14" fmla="*/ 24457 h 293674"/>
              <a:gd name="connsiteX15" fmla="*/ 173155 w 467238"/>
              <a:gd name="connsiteY15" fmla="*/ 31932 h 293674"/>
              <a:gd name="connsiteX16" fmla="*/ 160075 w 467238"/>
              <a:gd name="connsiteY16" fmla="*/ 80116 h 293674"/>
              <a:gd name="connsiteX17" fmla="*/ 146727 w 467238"/>
              <a:gd name="connsiteY17" fmla="*/ 31799 h 293674"/>
              <a:gd name="connsiteX18" fmla="*/ 142723 w 467238"/>
              <a:gd name="connsiteY18" fmla="*/ 24324 h 293674"/>
              <a:gd name="connsiteX19" fmla="*/ 111090 w 467238"/>
              <a:gd name="connsiteY19" fmla="*/ 4169 h 293674"/>
              <a:gd name="connsiteX20" fmla="*/ 86664 w 467238"/>
              <a:gd name="connsiteY20" fmla="*/ 32 h 293674"/>
              <a:gd name="connsiteX21" fmla="*/ 61838 w 467238"/>
              <a:gd name="connsiteY21" fmla="*/ 4169 h 293674"/>
              <a:gd name="connsiteX22" fmla="*/ 30071 w 467238"/>
              <a:gd name="connsiteY22" fmla="*/ 24457 h 293674"/>
              <a:gd name="connsiteX23" fmla="*/ 26334 w 467238"/>
              <a:gd name="connsiteY23" fmla="*/ 31932 h 293674"/>
              <a:gd name="connsiteX24" fmla="*/ 440 w 467238"/>
              <a:gd name="connsiteY24" fmla="*/ 129502 h 293674"/>
              <a:gd name="connsiteX25" fmla="*/ 9916 w 467238"/>
              <a:gd name="connsiteY25" fmla="*/ 145785 h 293674"/>
              <a:gd name="connsiteX26" fmla="*/ 13387 w 467238"/>
              <a:gd name="connsiteY26" fmla="*/ 145785 h 293674"/>
              <a:gd name="connsiteX27" fmla="*/ 26734 w 467238"/>
              <a:gd name="connsiteY27" fmla="*/ 135908 h 293674"/>
              <a:gd name="connsiteX28" fmla="*/ 46622 w 467238"/>
              <a:gd name="connsiteY28" fmla="*/ 59161 h 293674"/>
              <a:gd name="connsiteX29" fmla="*/ 46622 w 467238"/>
              <a:gd name="connsiteY29" fmla="*/ 101205 h 293674"/>
              <a:gd name="connsiteX30" fmla="*/ 23664 w 467238"/>
              <a:gd name="connsiteY30" fmla="*/ 186895 h 293674"/>
              <a:gd name="connsiteX31" fmla="*/ 46622 w 467238"/>
              <a:gd name="connsiteY31" fmla="*/ 186895 h 293674"/>
              <a:gd name="connsiteX32" fmla="*/ 46622 w 467238"/>
              <a:gd name="connsiteY32" fmla="*/ 293675 h 293674"/>
              <a:gd name="connsiteX33" fmla="*/ 73317 w 467238"/>
              <a:gd name="connsiteY33" fmla="*/ 293675 h 293674"/>
              <a:gd name="connsiteX34" fmla="*/ 73317 w 467238"/>
              <a:gd name="connsiteY34" fmla="*/ 186895 h 293674"/>
              <a:gd name="connsiteX35" fmla="*/ 100011 w 467238"/>
              <a:gd name="connsiteY35" fmla="*/ 186895 h 293674"/>
              <a:gd name="connsiteX36" fmla="*/ 100011 w 467238"/>
              <a:gd name="connsiteY36" fmla="*/ 293675 h 293674"/>
              <a:gd name="connsiteX37" fmla="*/ 126706 w 467238"/>
              <a:gd name="connsiteY37" fmla="*/ 293675 h 293674"/>
              <a:gd name="connsiteX38" fmla="*/ 126706 w 467238"/>
              <a:gd name="connsiteY38" fmla="*/ 186895 h 293674"/>
              <a:gd name="connsiteX39" fmla="*/ 149664 w 467238"/>
              <a:gd name="connsiteY39" fmla="*/ 186895 h 293674"/>
              <a:gd name="connsiteX40" fmla="*/ 126706 w 467238"/>
              <a:gd name="connsiteY40" fmla="*/ 101205 h 293674"/>
              <a:gd name="connsiteX41" fmla="*/ 126706 w 467238"/>
              <a:gd name="connsiteY41" fmla="*/ 58360 h 293674"/>
              <a:gd name="connsiteX42" fmla="*/ 147128 w 467238"/>
              <a:gd name="connsiteY42" fmla="*/ 135775 h 293674"/>
              <a:gd name="connsiteX43" fmla="*/ 163320 w 467238"/>
              <a:gd name="connsiteY43" fmla="*/ 145477 h 293674"/>
              <a:gd name="connsiteX44" fmla="*/ 173022 w 467238"/>
              <a:gd name="connsiteY44" fmla="*/ 135775 h 293674"/>
              <a:gd name="connsiteX45" fmla="*/ 193443 w 467238"/>
              <a:gd name="connsiteY45" fmla="*/ 58360 h 293674"/>
              <a:gd name="connsiteX46" fmla="*/ 193443 w 467238"/>
              <a:gd name="connsiteY46" fmla="*/ 293675 h 293674"/>
              <a:gd name="connsiteX47" fmla="*/ 220138 w 467238"/>
              <a:gd name="connsiteY47" fmla="*/ 293675 h 293674"/>
              <a:gd name="connsiteX48" fmla="*/ 220138 w 467238"/>
              <a:gd name="connsiteY48" fmla="*/ 146853 h 293674"/>
              <a:gd name="connsiteX49" fmla="*/ 246833 w 467238"/>
              <a:gd name="connsiteY49" fmla="*/ 146853 h 293674"/>
              <a:gd name="connsiteX50" fmla="*/ 246833 w 467238"/>
              <a:gd name="connsiteY50" fmla="*/ 293675 h 293674"/>
              <a:gd name="connsiteX51" fmla="*/ 273528 w 467238"/>
              <a:gd name="connsiteY51" fmla="*/ 293675 h 293674"/>
              <a:gd name="connsiteX52" fmla="*/ 273528 w 467238"/>
              <a:gd name="connsiteY52" fmla="*/ 59161 h 293674"/>
              <a:gd name="connsiteX53" fmla="*/ 293816 w 467238"/>
              <a:gd name="connsiteY53" fmla="*/ 135775 h 293674"/>
              <a:gd name="connsiteX54" fmla="*/ 307163 w 467238"/>
              <a:gd name="connsiteY54" fmla="*/ 149122 h 293674"/>
              <a:gd name="connsiteX55" fmla="*/ 320511 w 467238"/>
              <a:gd name="connsiteY55" fmla="*/ 135775 h 293674"/>
              <a:gd name="connsiteX56" fmla="*/ 340265 w 467238"/>
              <a:gd name="connsiteY56" fmla="*/ 59161 h 293674"/>
              <a:gd name="connsiteX57" fmla="*/ 340265 w 467238"/>
              <a:gd name="connsiteY57" fmla="*/ 101205 h 293674"/>
              <a:gd name="connsiteX58" fmla="*/ 317307 w 467238"/>
              <a:gd name="connsiteY58" fmla="*/ 186895 h 293674"/>
              <a:gd name="connsiteX59" fmla="*/ 340265 w 467238"/>
              <a:gd name="connsiteY59" fmla="*/ 186895 h 293674"/>
              <a:gd name="connsiteX60" fmla="*/ 340265 w 467238"/>
              <a:gd name="connsiteY60" fmla="*/ 293675 h 293674"/>
              <a:gd name="connsiteX61" fmla="*/ 366960 w 467238"/>
              <a:gd name="connsiteY61" fmla="*/ 293675 h 293674"/>
              <a:gd name="connsiteX62" fmla="*/ 366960 w 467238"/>
              <a:gd name="connsiteY62" fmla="*/ 186895 h 293674"/>
              <a:gd name="connsiteX63" fmla="*/ 393655 w 467238"/>
              <a:gd name="connsiteY63" fmla="*/ 186895 h 293674"/>
              <a:gd name="connsiteX64" fmla="*/ 393655 w 467238"/>
              <a:gd name="connsiteY64" fmla="*/ 293675 h 293674"/>
              <a:gd name="connsiteX65" fmla="*/ 420349 w 467238"/>
              <a:gd name="connsiteY65" fmla="*/ 293675 h 293674"/>
              <a:gd name="connsiteX66" fmla="*/ 420349 w 467238"/>
              <a:gd name="connsiteY66" fmla="*/ 186895 h 293674"/>
              <a:gd name="connsiteX67" fmla="*/ 443307 w 467238"/>
              <a:gd name="connsiteY67" fmla="*/ 186895 h 293674"/>
              <a:gd name="connsiteX68" fmla="*/ 420349 w 467238"/>
              <a:gd name="connsiteY68" fmla="*/ 101205 h 293674"/>
              <a:gd name="connsiteX69" fmla="*/ 420349 w 467238"/>
              <a:gd name="connsiteY69" fmla="*/ 58360 h 293674"/>
              <a:gd name="connsiteX70" fmla="*/ 440771 w 467238"/>
              <a:gd name="connsiteY70" fmla="*/ 135775 h 293674"/>
              <a:gd name="connsiteX71" fmla="*/ 454118 w 467238"/>
              <a:gd name="connsiteY71" fmla="*/ 145652 h 293674"/>
              <a:gd name="connsiteX72" fmla="*/ 457589 w 467238"/>
              <a:gd name="connsiteY72" fmla="*/ 145652 h 293674"/>
              <a:gd name="connsiteX73" fmla="*/ 466712 w 467238"/>
              <a:gd name="connsiteY73" fmla="*/ 129127 h 293674"/>
              <a:gd name="connsiteX74" fmla="*/ 466665 w 467238"/>
              <a:gd name="connsiteY74"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467238" h="293674">
                <a:moveTo>
                  <a:pt x="466665" y="128968"/>
                </a:moveTo>
                <a:lnTo>
                  <a:pt x="440904" y="31799"/>
                </a:lnTo>
                <a:cubicBezTo>
                  <a:pt x="440114" y="29052"/>
                  <a:pt x="438750" y="26504"/>
                  <a:pt x="436900" y="24324"/>
                </a:cubicBezTo>
                <a:cubicBezTo>
                  <a:pt x="428119" y="15173"/>
                  <a:pt x="417272" y="8260"/>
                  <a:pt x="405267" y="4169"/>
                </a:cubicBezTo>
                <a:cubicBezTo>
                  <a:pt x="397297" y="1172"/>
                  <a:pt x="388818" y="-234"/>
                  <a:pt x="380307" y="32"/>
                </a:cubicBezTo>
                <a:cubicBezTo>
                  <a:pt x="371858" y="15"/>
                  <a:pt x="363467" y="1414"/>
                  <a:pt x="355481" y="4169"/>
                </a:cubicBezTo>
                <a:cubicBezTo>
                  <a:pt x="343383" y="8211"/>
                  <a:pt x="332470" y="15181"/>
                  <a:pt x="323714" y="24457"/>
                </a:cubicBezTo>
                <a:cubicBezTo>
                  <a:pt x="322051" y="26717"/>
                  <a:pt x="320787" y="29245"/>
                  <a:pt x="319977" y="31932"/>
                </a:cubicBezTo>
                <a:lnTo>
                  <a:pt x="306629" y="81584"/>
                </a:lnTo>
                <a:lnTo>
                  <a:pt x="293282" y="32332"/>
                </a:lnTo>
                <a:cubicBezTo>
                  <a:pt x="292568" y="29583"/>
                  <a:pt x="291245" y="27028"/>
                  <a:pt x="289411" y="24858"/>
                </a:cubicBezTo>
                <a:cubicBezTo>
                  <a:pt x="280573" y="15712"/>
                  <a:pt x="269684" y="8804"/>
                  <a:pt x="257644" y="4703"/>
                </a:cubicBezTo>
                <a:cubicBezTo>
                  <a:pt x="249968" y="1603"/>
                  <a:pt x="241765" y="17"/>
                  <a:pt x="233486" y="32"/>
                </a:cubicBezTo>
                <a:cubicBezTo>
                  <a:pt x="225039" y="38"/>
                  <a:pt x="216652" y="1436"/>
                  <a:pt x="208659" y="4169"/>
                </a:cubicBezTo>
                <a:cubicBezTo>
                  <a:pt x="196584" y="8180"/>
                  <a:pt x="185709" y="15156"/>
                  <a:pt x="177026" y="24457"/>
                </a:cubicBezTo>
                <a:cubicBezTo>
                  <a:pt x="175270" y="26678"/>
                  <a:pt x="173956" y="29216"/>
                  <a:pt x="173155" y="31932"/>
                </a:cubicBezTo>
                <a:lnTo>
                  <a:pt x="160075" y="80116"/>
                </a:lnTo>
                <a:lnTo>
                  <a:pt x="146727" y="31799"/>
                </a:lnTo>
                <a:cubicBezTo>
                  <a:pt x="145937" y="29052"/>
                  <a:pt x="144573" y="26504"/>
                  <a:pt x="142723" y="24324"/>
                </a:cubicBezTo>
                <a:cubicBezTo>
                  <a:pt x="133942" y="15173"/>
                  <a:pt x="123094" y="8260"/>
                  <a:pt x="111090" y="4169"/>
                </a:cubicBezTo>
                <a:cubicBezTo>
                  <a:pt x="103288" y="1240"/>
                  <a:pt x="94995" y="-164"/>
                  <a:pt x="86664" y="32"/>
                </a:cubicBezTo>
                <a:cubicBezTo>
                  <a:pt x="78215" y="15"/>
                  <a:pt x="69824" y="1414"/>
                  <a:pt x="61838" y="4169"/>
                </a:cubicBezTo>
                <a:cubicBezTo>
                  <a:pt x="49740" y="8211"/>
                  <a:pt x="38827" y="15181"/>
                  <a:pt x="30071" y="24457"/>
                </a:cubicBezTo>
                <a:cubicBezTo>
                  <a:pt x="28408" y="26717"/>
                  <a:pt x="27144" y="29245"/>
                  <a:pt x="26334" y="31932"/>
                </a:cubicBezTo>
                <a:lnTo>
                  <a:pt x="440" y="129502"/>
                </a:lnTo>
                <a:cubicBezTo>
                  <a:pt x="-1425" y="136613"/>
                  <a:pt x="2812" y="143894"/>
                  <a:pt x="9916" y="145785"/>
                </a:cubicBezTo>
                <a:cubicBezTo>
                  <a:pt x="11070" y="145916"/>
                  <a:pt x="12233" y="145916"/>
                  <a:pt x="13387" y="145785"/>
                </a:cubicBezTo>
                <a:cubicBezTo>
                  <a:pt x="19592" y="145998"/>
                  <a:pt x="25123" y="141904"/>
                  <a:pt x="26734" y="135908"/>
                </a:cubicBezTo>
                <a:lnTo>
                  <a:pt x="46622" y="59161"/>
                </a:lnTo>
                <a:lnTo>
                  <a:pt x="46622" y="101205"/>
                </a:lnTo>
                <a:lnTo>
                  <a:pt x="23664" y="186895"/>
                </a:lnTo>
                <a:lnTo>
                  <a:pt x="46622" y="186895"/>
                </a:lnTo>
                <a:lnTo>
                  <a:pt x="46622" y="293675"/>
                </a:lnTo>
                <a:lnTo>
                  <a:pt x="73317" y="293675"/>
                </a:lnTo>
                <a:lnTo>
                  <a:pt x="73317" y="186895"/>
                </a:lnTo>
                <a:lnTo>
                  <a:pt x="100011" y="186895"/>
                </a:lnTo>
                <a:lnTo>
                  <a:pt x="100011" y="293675"/>
                </a:lnTo>
                <a:lnTo>
                  <a:pt x="126706" y="293675"/>
                </a:lnTo>
                <a:lnTo>
                  <a:pt x="126706" y="186895"/>
                </a:lnTo>
                <a:lnTo>
                  <a:pt x="149664" y="186895"/>
                </a:lnTo>
                <a:lnTo>
                  <a:pt x="126706" y="101205"/>
                </a:lnTo>
                <a:lnTo>
                  <a:pt x="126706" y="58360"/>
                </a:lnTo>
                <a:lnTo>
                  <a:pt x="147128" y="135775"/>
                </a:lnTo>
                <a:cubicBezTo>
                  <a:pt x="148920" y="142925"/>
                  <a:pt x="156169" y="147270"/>
                  <a:pt x="163320" y="145477"/>
                </a:cubicBezTo>
                <a:cubicBezTo>
                  <a:pt x="168095" y="144280"/>
                  <a:pt x="171825" y="140551"/>
                  <a:pt x="173022" y="135775"/>
                </a:cubicBezTo>
                <a:lnTo>
                  <a:pt x="193443" y="58360"/>
                </a:lnTo>
                <a:lnTo>
                  <a:pt x="193443" y="293675"/>
                </a:lnTo>
                <a:lnTo>
                  <a:pt x="220138" y="293675"/>
                </a:lnTo>
                <a:lnTo>
                  <a:pt x="220138" y="146853"/>
                </a:lnTo>
                <a:lnTo>
                  <a:pt x="246833" y="146853"/>
                </a:lnTo>
                <a:lnTo>
                  <a:pt x="246833" y="293675"/>
                </a:lnTo>
                <a:lnTo>
                  <a:pt x="273528" y="293675"/>
                </a:lnTo>
                <a:lnTo>
                  <a:pt x="273528" y="59161"/>
                </a:lnTo>
                <a:lnTo>
                  <a:pt x="293816" y="135775"/>
                </a:lnTo>
                <a:cubicBezTo>
                  <a:pt x="293816" y="143147"/>
                  <a:pt x="299792" y="149122"/>
                  <a:pt x="307163" y="149122"/>
                </a:cubicBezTo>
                <a:cubicBezTo>
                  <a:pt x="314535" y="149122"/>
                  <a:pt x="320511" y="143147"/>
                  <a:pt x="320511" y="135775"/>
                </a:cubicBezTo>
                <a:lnTo>
                  <a:pt x="340265" y="59161"/>
                </a:lnTo>
                <a:lnTo>
                  <a:pt x="340265" y="101205"/>
                </a:lnTo>
                <a:lnTo>
                  <a:pt x="317307" y="186895"/>
                </a:lnTo>
                <a:lnTo>
                  <a:pt x="340265" y="186895"/>
                </a:lnTo>
                <a:lnTo>
                  <a:pt x="340265" y="293675"/>
                </a:lnTo>
                <a:lnTo>
                  <a:pt x="366960" y="293675"/>
                </a:lnTo>
                <a:lnTo>
                  <a:pt x="366960" y="186895"/>
                </a:lnTo>
                <a:lnTo>
                  <a:pt x="393655" y="186895"/>
                </a:lnTo>
                <a:lnTo>
                  <a:pt x="393655" y="293675"/>
                </a:lnTo>
                <a:lnTo>
                  <a:pt x="420349" y="293675"/>
                </a:lnTo>
                <a:lnTo>
                  <a:pt x="420349" y="186895"/>
                </a:lnTo>
                <a:lnTo>
                  <a:pt x="443307" y="186895"/>
                </a:lnTo>
                <a:lnTo>
                  <a:pt x="420349" y="101205"/>
                </a:lnTo>
                <a:lnTo>
                  <a:pt x="420349" y="58360"/>
                </a:lnTo>
                <a:lnTo>
                  <a:pt x="440771" y="135775"/>
                </a:lnTo>
                <a:cubicBezTo>
                  <a:pt x="442382" y="141771"/>
                  <a:pt x="447913" y="145864"/>
                  <a:pt x="454118" y="145652"/>
                </a:cubicBezTo>
                <a:lnTo>
                  <a:pt x="457589" y="145652"/>
                </a:lnTo>
                <a:cubicBezTo>
                  <a:pt x="464671" y="143608"/>
                  <a:pt x="468757" y="136210"/>
                  <a:pt x="466712" y="129127"/>
                </a:cubicBezTo>
                <a:cubicBezTo>
                  <a:pt x="466697" y="129074"/>
                  <a:pt x="466681" y="129021"/>
                  <a:pt x="466665" y="128968"/>
                </a:cubicBezTo>
                <a:close/>
              </a:path>
            </a:pathLst>
          </a:custGeom>
          <a:solidFill>
            <a:srgbClr val="7030A0"/>
          </a:solidFill>
          <a:ln w="13295" cap="flat">
            <a:noFill/>
            <a:prstDash val="solid"/>
            <a:miter/>
          </a:ln>
        </p:spPr>
        <p:txBody>
          <a:bodyPr rtlCol="0" anchor="ctr"/>
          <a:lstStyle/>
          <a:p>
            <a:endParaRPr lang="ja-JP" altLang="en-US"/>
          </a:p>
        </p:txBody>
      </p:sp>
      <p:sp>
        <p:nvSpPr>
          <p:cNvPr id="129" name="テキスト ボックス 128">
            <a:extLst>
              <a:ext uri="{FF2B5EF4-FFF2-40B4-BE49-F238E27FC236}">
                <a16:creationId xmlns:a16="http://schemas.microsoft.com/office/drawing/2014/main" id="{777B088E-E36A-632B-26AE-82945DE43E21}"/>
              </a:ext>
            </a:extLst>
          </p:cNvPr>
          <p:cNvSpPr txBox="1"/>
          <p:nvPr/>
        </p:nvSpPr>
        <p:spPr>
          <a:xfrm>
            <a:off x="9303788" y="3883911"/>
            <a:ext cx="1951175" cy="307777"/>
          </a:xfrm>
          <a:prstGeom prst="rect">
            <a:avLst/>
          </a:prstGeom>
          <a:noFill/>
        </p:spPr>
        <p:txBody>
          <a:bodyPr wrap="none" rtlCol="0">
            <a:spAutoFit/>
          </a:bodyPr>
          <a:lstStyle/>
          <a:p>
            <a:r>
              <a:rPr lang="ja-JP" altLang="en-US" sz="1400">
                <a:solidFill>
                  <a:srgbClr val="FF0000"/>
                </a:solidFill>
              </a:rPr>
              <a:t>ばく露群中の疾病頻度</a:t>
            </a:r>
            <a:endParaRPr kumimoji="1" lang="ja-JP" altLang="en-US" sz="1400">
              <a:solidFill>
                <a:srgbClr val="FF0000"/>
              </a:solidFill>
            </a:endParaRPr>
          </a:p>
        </p:txBody>
      </p:sp>
      <p:sp>
        <p:nvSpPr>
          <p:cNvPr id="130" name="テキスト ボックス 129">
            <a:extLst>
              <a:ext uri="{FF2B5EF4-FFF2-40B4-BE49-F238E27FC236}">
                <a16:creationId xmlns:a16="http://schemas.microsoft.com/office/drawing/2014/main" id="{A9BBDD8B-FEB3-44B5-3144-57A313AB3EDA}"/>
              </a:ext>
            </a:extLst>
          </p:cNvPr>
          <p:cNvSpPr txBox="1"/>
          <p:nvPr/>
        </p:nvSpPr>
        <p:spPr>
          <a:xfrm>
            <a:off x="9435808" y="1429621"/>
            <a:ext cx="1620957" cy="584775"/>
          </a:xfrm>
          <a:prstGeom prst="rect">
            <a:avLst/>
          </a:prstGeom>
          <a:noFill/>
          <a:ln>
            <a:solidFill>
              <a:schemeClr val="tx1"/>
            </a:solidFill>
          </a:ln>
        </p:spPr>
        <p:txBody>
          <a:bodyPr wrap="none" rtlCol="0">
            <a:spAutoFit/>
          </a:bodyPr>
          <a:lstStyle/>
          <a:p>
            <a:pPr algn="ctr"/>
            <a:r>
              <a:rPr kumimoji="1" lang="ja-JP" altLang="en-US" sz="1600"/>
              <a:t>疾病発生状況の</a:t>
            </a:r>
            <a:br>
              <a:rPr kumimoji="1" lang="en-US" altLang="ja-JP" sz="1600"/>
            </a:br>
            <a:r>
              <a:rPr kumimoji="1" lang="ja-JP" altLang="en-US" sz="1600"/>
              <a:t>把握</a:t>
            </a:r>
          </a:p>
        </p:txBody>
      </p:sp>
      <p:sp>
        <p:nvSpPr>
          <p:cNvPr id="131" name="矢印: 右 130">
            <a:extLst>
              <a:ext uri="{FF2B5EF4-FFF2-40B4-BE49-F238E27FC236}">
                <a16:creationId xmlns:a16="http://schemas.microsoft.com/office/drawing/2014/main" id="{F8331366-0A62-6145-3FD2-C536ED3F48E0}"/>
              </a:ext>
            </a:extLst>
          </p:cNvPr>
          <p:cNvSpPr/>
          <p:nvPr/>
        </p:nvSpPr>
        <p:spPr>
          <a:xfrm>
            <a:off x="8575815" y="1528847"/>
            <a:ext cx="330090" cy="369328"/>
          </a:xfrm>
          <a:prstGeom prst="right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a:extLst>
              <a:ext uri="{FF2B5EF4-FFF2-40B4-BE49-F238E27FC236}">
                <a16:creationId xmlns:a16="http://schemas.microsoft.com/office/drawing/2014/main" id="{64E7EEAC-40AC-2888-6E2F-DAC928E5DA44}"/>
              </a:ext>
            </a:extLst>
          </p:cNvPr>
          <p:cNvSpPr txBox="1"/>
          <p:nvPr/>
        </p:nvSpPr>
        <p:spPr>
          <a:xfrm>
            <a:off x="9204970" y="5526224"/>
            <a:ext cx="2130711" cy="307777"/>
          </a:xfrm>
          <a:prstGeom prst="rect">
            <a:avLst/>
          </a:prstGeom>
          <a:noFill/>
        </p:spPr>
        <p:txBody>
          <a:bodyPr wrap="none" rtlCol="0">
            <a:spAutoFit/>
          </a:bodyPr>
          <a:lstStyle/>
          <a:p>
            <a:r>
              <a:rPr kumimoji="1" lang="ja-JP" altLang="en-US" sz="1400">
                <a:solidFill>
                  <a:srgbClr val="0070C0"/>
                </a:solidFill>
              </a:rPr>
              <a:t>非ばく露群中の疾病頻度</a:t>
            </a:r>
          </a:p>
        </p:txBody>
      </p:sp>
      <p:sp>
        <p:nvSpPr>
          <p:cNvPr id="133" name="二等辺三角形 132">
            <a:extLst>
              <a:ext uri="{FF2B5EF4-FFF2-40B4-BE49-F238E27FC236}">
                <a16:creationId xmlns:a16="http://schemas.microsoft.com/office/drawing/2014/main" id="{66B1F635-EB98-0700-37B1-A18FF23C1DF0}"/>
              </a:ext>
            </a:extLst>
          </p:cNvPr>
          <p:cNvSpPr/>
          <p:nvPr/>
        </p:nvSpPr>
        <p:spPr>
          <a:xfrm rot="5400000">
            <a:off x="8026295" y="3984192"/>
            <a:ext cx="1552654" cy="210158"/>
          </a:xfrm>
          <a:prstGeom prst="triangl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テキスト ボックス 135">
            <a:extLst>
              <a:ext uri="{FF2B5EF4-FFF2-40B4-BE49-F238E27FC236}">
                <a16:creationId xmlns:a16="http://schemas.microsoft.com/office/drawing/2014/main" id="{552EF1A1-F531-4B44-CFE9-11AAC5C02A72}"/>
              </a:ext>
            </a:extLst>
          </p:cNvPr>
          <p:cNvSpPr txBox="1"/>
          <p:nvPr/>
        </p:nvSpPr>
        <p:spPr>
          <a:xfrm>
            <a:off x="7011738" y="5961308"/>
            <a:ext cx="595035" cy="338554"/>
          </a:xfrm>
          <a:prstGeom prst="rect">
            <a:avLst/>
          </a:prstGeom>
          <a:solidFill>
            <a:schemeClr val="bg1"/>
          </a:solidFill>
          <a:ln>
            <a:solidFill>
              <a:schemeClr val="tx1"/>
            </a:solidFill>
          </a:ln>
        </p:spPr>
        <p:txBody>
          <a:bodyPr wrap="none" rtlCol="0">
            <a:spAutoFit/>
          </a:bodyPr>
          <a:lstStyle/>
          <a:p>
            <a:r>
              <a:rPr lang="ja-JP" altLang="en-US" sz="1600"/>
              <a:t>調査</a:t>
            </a:r>
            <a:endParaRPr kumimoji="1" lang="ja-JP" altLang="en-US" sz="1600"/>
          </a:p>
        </p:txBody>
      </p:sp>
      <p:sp>
        <p:nvSpPr>
          <p:cNvPr id="137" name="テキスト ボックス 136">
            <a:extLst>
              <a:ext uri="{FF2B5EF4-FFF2-40B4-BE49-F238E27FC236}">
                <a16:creationId xmlns:a16="http://schemas.microsoft.com/office/drawing/2014/main" id="{DA60DA97-E54A-5A76-80C4-DD79C0B06179}"/>
              </a:ext>
            </a:extLst>
          </p:cNvPr>
          <p:cNvSpPr txBox="1"/>
          <p:nvPr/>
        </p:nvSpPr>
        <p:spPr>
          <a:xfrm>
            <a:off x="9981857" y="5961308"/>
            <a:ext cx="595035" cy="338554"/>
          </a:xfrm>
          <a:prstGeom prst="rect">
            <a:avLst/>
          </a:prstGeom>
          <a:solidFill>
            <a:schemeClr val="bg1"/>
          </a:solidFill>
          <a:ln>
            <a:solidFill>
              <a:schemeClr val="tx1"/>
            </a:solidFill>
          </a:ln>
        </p:spPr>
        <p:txBody>
          <a:bodyPr wrap="none" rtlCol="0">
            <a:spAutoFit/>
          </a:bodyPr>
          <a:lstStyle/>
          <a:p>
            <a:r>
              <a:rPr lang="ja-JP" altLang="en-US" sz="1600"/>
              <a:t>調査</a:t>
            </a:r>
            <a:endParaRPr kumimoji="1" lang="ja-JP" altLang="en-US" sz="1600"/>
          </a:p>
        </p:txBody>
      </p:sp>
    </p:spTree>
    <p:extLst>
      <p:ext uri="{BB962C8B-B14F-4D97-AF65-F5344CB8AC3E}">
        <p14:creationId xmlns:p14="http://schemas.microsoft.com/office/powerpoint/2010/main" val="400571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8A2AB-7B38-172C-3C7E-40AF2B1CBA7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0B9AC66-5E65-05D4-786B-4B124C1F9A24}"/>
              </a:ext>
            </a:extLst>
          </p:cNvPr>
          <p:cNvSpPr>
            <a:spLocks noGrp="1"/>
          </p:cNvSpPr>
          <p:nvPr>
            <p:ph type="title"/>
          </p:nvPr>
        </p:nvSpPr>
        <p:spPr/>
        <p:txBody>
          <a:bodyPr/>
          <a:lstStyle/>
          <a:p>
            <a:r>
              <a:rPr kumimoji="1" lang="ja-JP" altLang="en-US"/>
              <a:t>疫学</a:t>
            </a:r>
            <a:r>
              <a:rPr kumimoji="1" lang="en-US" altLang="ja-JP"/>
              <a:t>〔</a:t>
            </a:r>
            <a:r>
              <a:rPr kumimoji="1" lang="ja-JP" altLang="en-US"/>
              <a:t>横断研究</a:t>
            </a:r>
            <a:r>
              <a:rPr kumimoji="1" lang="en-US" altLang="ja-JP"/>
              <a:t>〕</a:t>
            </a:r>
            <a:endParaRPr kumimoji="1" lang="ja-JP" altLang="en-US"/>
          </a:p>
        </p:txBody>
      </p:sp>
      <p:sp>
        <p:nvSpPr>
          <p:cNvPr id="3" name="コンテンツ プレースホルダー 2">
            <a:extLst>
              <a:ext uri="{FF2B5EF4-FFF2-40B4-BE49-F238E27FC236}">
                <a16:creationId xmlns:a16="http://schemas.microsoft.com/office/drawing/2014/main" id="{6721A8B5-FF31-9B1F-58F5-64C4EF843FB8}"/>
              </a:ext>
            </a:extLst>
          </p:cNvPr>
          <p:cNvSpPr>
            <a:spLocks noGrp="1"/>
          </p:cNvSpPr>
          <p:nvPr>
            <p:ph idx="1"/>
          </p:nvPr>
        </p:nvSpPr>
        <p:spPr>
          <a:xfrm>
            <a:off x="893537" y="921180"/>
            <a:ext cx="4962198" cy="5519052"/>
          </a:xfrm>
        </p:spPr>
        <p:txBody>
          <a:bodyPr>
            <a:noAutofit/>
          </a:bodyPr>
          <a:lstStyle/>
          <a:p>
            <a:pPr marL="173038" indent="0">
              <a:buNone/>
            </a:pPr>
            <a:r>
              <a:rPr kumimoji="1" lang="ja-JP" altLang="en-US" sz="1800"/>
              <a:t>健康関連の問題解決に役立てることを目的に、</a:t>
            </a:r>
            <a:br>
              <a:rPr kumimoji="1" lang="en-US" altLang="ja-JP" sz="1800"/>
            </a:br>
            <a:r>
              <a:rPr kumimoji="1" lang="ja-JP" altLang="en-US" sz="1800"/>
              <a:t>人（人間集団）を対象にして行われる調査・学問のこと</a:t>
            </a:r>
            <a:endParaRPr kumimoji="1" lang="en-US" altLang="ja-JP" sz="1800"/>
          </a:p>
          <a:p>
            <a:pPr marL="173038" indent="0">
              <a:buNone/>
            </a:pPr>
            <a:r>
              <a:rPr kumimoji="1" lang="ja-JP" altLang="en-US" sz="1800"/>
              <a:t>そのうち横断研究とは、ある疾病の有無とばく露を、ある一時点で同時に測定し、ばく露と疾病発生との関連を検討する</a:t>
            </a:r>
            <a:r>
              <a:rPr lang="ja-JP" altLang="en-US" sz="1800"/>
              <a:t>研究方法</a:t>
            </a:r>
            <a:endParaRPr kumimoji="1" lang="ja-JP" altLang="en-US" sz="1800"/>
          </a:p>
        </p:txBody>
      </p:sp>
      <p:sp>
        <p:nvSpPr>
          <p:cNvPr id="6" name="正方形/長方形 5">
            <a:extLst>
              <a:ext uri="{FF2B5EF4-FFF2-40B4-BE49-F238E27FC236}">
                <a16:creationId xmlns:a16="http://schemas.microsoft.com/office/drawing/2014/main" id="{5A496401-B6A0-7B63-480E-FA5A8D61036A}"/>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8" name="正方形/長方形 7">
            <a:extLst>
              <a:ext uri="{FF2B5EF4-FFF2-40B4-BE49-F238E27FC236}">
                <a16:creationId xmlns:a16="http://schemas.microsoft.com/office/drawing/2014/main" id="{83A3F672-F30D-A2EB-1113-907B4B44822A}"/>
              </a:ext>
            </a:extLst>
          </p:cNvPr>
          <p:cNvSpPr/>
          <p:nvPr/>
        </p:nvSpPr>
        <p:spPr>
          <a:xfrm>
            <a:off x="11870849"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
        <p:nvSpPr>
          <p:cNvPr id="4" name="テキスト ボックス 3">
            <a:extLst>
              <a:ext uri="{FF2B5EF4-FFF2-40B4-BE49-F238E27FC236}">
                <a16:creationId xmlns:a16="http://schemas.microsoft.com/office/drawing/2014/main" id="{D7F67438-670D-335D-4FFF-DE186A6AA71B}"/>
              </a:ext>
            </a:extLst>
          </p:cNvPr>
          <p:cNvSpPr txBox="1"/>
          <p:nvPr/>
        </p:nvSpPr>
        <p:spPr>
          <a:xfrm>
            <a:off x="7354588" y="921180"/>
            <a:ext cx="2608406" cy="369332"/>
          </a:xfrm>
          <a:prstGeom prst="rect">
            <a:avLst/>
          </a:prstGeom>
          <a:noFill/>
        </p:spPr>
        <p:txBody>
          <a:bodyPr wrap="none" rtlCol="0">
            <a:spAutoFit/>
          </a:bodyPr>
          <a:lstStyle/>
          <a:p>
            <a:r>
              <a:rPr kumimoji="1" lang="ja-JP" altLang="en-US" u="sng"/>
              <a:t>疫学調査の例：横断研究</a:t>
            </a:r>
          </a:p>
        </p:txBody>
      </p:sp>
      <p:pic>
        <p:nvPicPr>
          <p:cNvPr id="9" name="グラフィックス 8" descr="男性 単色塗りつぶし">
            <a:extLst>
              <a:ext uri="{FF2B5EF4-FFF2-40B4-BE49-F238E27FC236}">
                <a16:creationId xmlns:a16="http://schemas.microsoft.com/office/drawing/2014/main" id="{DAB1C3D9-6D02-6164-75F4-45C4DE939D27}"/>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942" r="13179"/>
          <a:stretch/>
        </p:blipFill>
        <p:spPr>
          <a:xfrm>
            <a:off x="7602501" y="1812500"/>
            <a:ext cx="1271752" cy="1794287"/>
          </a:xfrm>
          <a:prstGeom prst="rect">
            <a:avLst/>
          </a:prstGeom>
        </p:spPr>
      </p:pic>
      <p:pic>
        <p:nvPicPr>
          <p:cNvPr id="12" name="グラフィックス 11" descr="クリップボード: チェックマーク 枠線">
            <a:extLst>
              <a:ext uri="{FF2B5EF4-FFF2-40B4-BE49-F238E27FC236}">
                <a16:creationId xmlns:a16="http://schemas.microsoft.com/office/drawing/2014/main" id="{60A7B807-D68B-D5C0-92C0-EFE90FA6A1B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67686" y="1916434"/>
            <a:ext cx="1604532" cy="1604532"/>
          </a:xfrm>
          <a:prstGeom prst="rect">
            <a:avLst/>
          </a:prstGeom>
        </p:spPr>
      </p:pic>
      <p:sp>
        <p:nvSpPr>
          <p:cNvPr id="15" name="テキスト ボックス 14">
            <a:extLst>
              <a:ext uri="{FF2B5EF4-FFF2-40B4-BE49-F238E27FC236}">
                <a16:creationId xmlns:a16="http://schemas.microsoft.com/office/drawing/2014/main" id="{A9297F7A-18A7-D11F-2E9A-77CE81208E97}"/>
              </a:ext>
            </a:extLst>
          </p:cNvPr>
          <p:cNvSpPr txBox="1"/>
          <p:nvPr/>
        </p:nvSpPr>
        <p:spPr>
          <a:xfrm>
            <a:off x="7070714" y="3756865"/>
            <a:ext cx="3607078" cy="923330"/>
          </a:xfrm>
          <a:prstGeom prst="rect">
            <a:avLst/>
          </a:prstGeom>
          <a:noFill/>
        </p:spPr>
        <p:txBody>
          <a:bodyPr wrap="none" rtlCol="0">
            <a:spAutoFit/>
          </a:bodyPr>
          <a:lstStyle/>
          <a:p>
            <a:pPr marL="285750" indent="-285750">
              <a:buFont typeface="Arial" panose="020B0604020202020204" pitchFamily="34" charset="0"/>
              <a:buChar char="•"/>
            </a:pPr>
            <a:r>
              <a:rPr kumimoji="1" lang="ja-JP" altLang="en-US"/>
              <a:t>疾病の有無</a:t>
            </a:r>
            <a:endParaRPr kumimoji="1" lang="en-US" altLang="ja-JP"/>
          </a:p>
          <a:p>
            <a:pPr marL="285750" indent="-285750">
              <a:buFont typeface="Arial" panose="020B0604020202020204" pitchFamily="34" charset="0"/>
              <a:buChar char="•"/>
            </a:pPr>
            <a:r>
              <a:rPr kumimoji="1" lang="ja-JP" altLang="en-US"/>
              <a:t>特定のハザードへのばく露状況</a:t>
            </a:r>
            <a:endParaRPr lang="en-US" altLang="ja-JP"/>
          </a:p>
          <a:p>
            <a:pPr marL="285750" indent="-285750">
              <a:buFont typeface="Arial" panose="020B0604020202020204" pitchFamily="34" charset="0"/>
              <a:buChar char="•"/>
            </a:pPr>
            <a:r>
              <a:rPr kumimoji="1" lang="ja-JP" altLang="en-US"/>
              <a:t>その他問診</a:t>
            </a:r>
            <a:endParaRPr kumimoji="1" lang="en-US" altLang="ja-JP"/>
          </a:p>
        </p:txBody>
      </p:sp>
      <p:sp>
        <p:nvSpPr>
          <p:cNvPr id="16" name="矢印: 下 15">
            <a:extLst>
              <a:ext uri="{FF2B5EF4-FFF2-40B4-BE49-F238E27FC236}">
                <a16:creationId xmlns:a16="http://schemas.microsoft.com/office/drawing/2014/main" id="{6D132CE7-F997-06A2-734D-B0E1DA73AEFB}"/>
              </a:ext>
            </a:extLst>
          </p:cNvPr>
          <p:cNvSpPr/>
          <p:nvPr/>
        </p:nvSpPr>
        <p:spPr>
          <a:xfrm>
            <a:off x="8238377" y="4830273"/>
            <a:ext cx="840827" cy="418889"/>
          </a:xfrm>
          <a:prstGeom prst="downArrow">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3BF587D6-CAFD-3AA8-4BB2-C0EFC5367C62}"/>
              </a:ext>
            </a:extLst>
          </p:cNvPr>
          <p:cNvSpPr txBox="1"/>
          <p:nvPr/>
        </p:nvSpPr>
        <p:spPr>
          <a:xfrm>
            <a:off x="6096000" y="5338914"/>
            <a:ext cx="5189241" cy="646331"/>
          </a:xfrm>
          <a:prstGeom prst="rect">
            <a:avLst/>
          </a:prstGeom>
          <a:noFill/>
        </p:spPr>
        <p:txBody>
          <a:bodyPr wrap="none" rtlCol="0">
            <a:spAutoFit/>
          </a:bodyPr>
          <a:lstStyle/>
          <a:p>
            <a:r>
              <a:rPr kumimoji="1" lang="ja-JP" altLang="en-US" u="sng"/>
              <a:t>検診や問診などで調査（</a:t>
            </a:r>
            <a:r>
              <a:rPr kumimoji="1" lang="en-US" altLang="ja-JP" u="sng"/>
              <a:t>1</a:t>
            </a:r>
            <a:r>
              <a:rPr kumimoji="1" lang="ja-JP" altLang="en-US" u="sng"/>
              <a:t>度）し、疾病とハザードの</a:t>
            </a:r>
            <a:br>
              <a:rPr kumimoji="1" lang="en-US" altLang="ja-JP" u="sng"/>
            </a:br>
            <a:r>
              <a:rPr kumimoji="1" lang="ja-JP" altLang="en-US" u="sng"/>
              <a:t>関連性を検討</a:t>
            </a:r>
          </a:p>
        </p:txBody>
      </p:sp>
    </p:spTree>
    <p:extLst>
      <p:ext uri="{BB962C8B-B14F-4D97-AF65-F5344CB8AC3E}">
        <p14:creationId xmlns:p14="http://schemas.microsoft.com/office/powerpoint/2010/main" val="140686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8A2AB-7B38-172C-3C7E-40AF2B1CBA76}"/>
            </a:ext>
          </a:extLst>
        </p:cNvPr>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4DAE4261-A705-91BC-4D84-A8FA078E501D}"/>
              </a:ext>
            </a:extLst>
          </p:cNvPr>
          <p:cNvSpPr/>
          <p:nvPr/>
        </p:nvSpPr>
        <p:spPr>
          <a:xfrm>
            <a:off x="6947614" y="4109893"/>
            <a:ext cx="618867" cy="550419"/>
          </a:xfrm>
          <a:prstGeom prst="rect">
            <a:avLst/>
          </a:prstGeom>
          <a:pattFill prst="pct25">
            <a:fgClr>
              <a:srgbClr val="7030A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正方形/長方形 138">
            <a:extLst>
              <a:ext uri="{FF2B5EF4-FFF2-40B4-BE49-F238E27FC236}">
                <a16:creationId xmlns:a16="http://schemas.microsoft.com/office/drawing/2014/main" id="{1FC1CE8D-AAF4-1828-8423-5369867CC45E}"/>
              </a:ext>
            </a:extLst>
          </p:cNvPr>
          <p:cNvSpPr/>
          <p:nvPr/>
        </p:nvSpPr>
        <p:spPr>
          <a:xfrm>
            <a:off x="6565364" y="2975048"/>
            <a:ext cx="1368799" cy="827541"/>
          </a:xfrm>
          <a:prstGeom prst="rect">
            <a:avLst/>
          </a:prstGeom>
          <a:pattFill prst="pct25">
            <a:fgClr>
              <a:srgbClr val="7030A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a:extLst>
              <a:ext uri="{FF2B5EF4-FFF2-40B4-BE49-F238E27FC236}">
                <a16:creationId xmlns:a16="http://schemas.microsoft.com/office/drawing/2014/main" id="{6721A8B5-FF31-9B1F-58F5-64C4EF843FB8}"/>
              </a:ext>
            </a:extLst>
          </p:cNvPr>
          <p:cNvSpPr>
            <a:spLocks noGrp="1"/>
          </p:cNvSpPr>
          <p:nvPr>
            <p:ph idx="1"/>
          </p:nvPr>
        </p:nvSpPr>
        <p:spPr>
          <a:xfrm>
            <a:off x="453082" y="947064"/>
            <a:ext cx="4962198" cy="5519052"/>
          </a:xfrm>
        </p:spPr>
        <p:txBody>
          <a:bodyPr>
            <a:noAutofit/>
          </a:bodyPr>
          <a:lstStyle/>
          <a:p>
            <a:pPr marL="173038" indent="0">
              <a:buNone/>
            </a:pPr>
            <a:r>
              <a:rPr kumimoji="1" lang="ja-JP" altLang="en-US" sz="1800"/>
              <a:t>健康関連の問題解決に役立てることを目的に、</a:t>
            </a:r>
            <a:br>
              <a:rPr kumimoji="1" lang="en-US" altLang="ja-JP" sz="1800"/>
            </a:br>
            <a:r>
              <a:rPr kumimoji="1" lang="ja-JP" altLang="en-US" sz="1800"/>
              <a:t>人（人間集団）を対象にして行われる調査・学問のこと</a:t>
            </a:r>
            <a:endParaRPr kumimoji="1" lang="en-US" altLang="ja-JP" sz="1800"/>
          </a:p>
          <a:p>
            <a:pPr marL="173038" indent="0">
              <a:buNone/>
            </a:pPr>
            <a:r>
              <a:rPr lang="ja-JP" altLang="en-US" sz="1800"/>
              <a:t>そのうち症例対象研究とは、ある疾病を有する対象者（症例群）と有さない対象者（対照群）について、両群の過去のばく露を比較することで、ばく露と疾病発生との関連を検討する研究方法</a:t>
            </a:r>
            <a:endParaRPr kumimoji="1" lang="en-US" altLang="ja-JP" sz="1800"/>
          </a:p>
        </p:txBody>
      </p:sp>
      <p:sp>
        <p:nvSpPr>
          <p:cNvPr id="6" name="正方形/長方形 5">
            <a:extLst>
              <a:ext uri="{FF2B5EF4-FFF2-40B4-BE49-F238E27FC236}">
                <a16:creationId xmlns:a16="http://schemas.microsoft.com/office/drawing/2014/main" id="{5A496401-B6A0-7B63-480E-FA5A8D61036A}"/>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8" name="正方形/長方形 7">
            <a:extLst>
              <a:ext uri="{FF2B5EF4-FFF2-40B4-BE49-F238E27FC236}">
                <a16:creationId xmlns:a16="http://schemas.microsoft.com/office/drawing/2014/main" id="{83A3F672-F30D-A2EB-1113-907B4B44822A}"/>
              </a:ext>
            </a:extLst>
          </p:cNvPr>
          <p:cNvSpPr/>
          <p:nvPr/>
        </p:nvSpPr>
        <p:spPr>
          <a:xfrm>
            <a:off x="11870849"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
        <p:nvSpPr>
          <p:cNvPr id="4" name="テキスト ボックス 3">
            <a:extLst>
              <a:ext uri="{FF2B5EF4-FFF2-40B4-BE49-F238E27FC236}">
                <a16:creationId xmlns:a16="http://schemas.microsoft.com/office/drawing/2014/main" id="{D7F67438-670D-335D-4FFF-DE186A6AA71B}"/>
              </a:ext>
            </a:extLst>
          </p:cNvPr>
          <p:cNvSpPr txBox="1"/>
          <p:nvPr/>
        </p:nvSpPr>
        <p:spPr>
          <a:xfrm>
            <a:off x="7998112" y="929836"/>
            <a:ext cx="1569660" cy="369332"/>
          </a:xfrm>
          <a:prstGeom prst="rect">
            <a:avLst/>
          </a:prstGeom>
          <a:noFill/>
        </p:spPr>
        <p:txBody>
          <a:bodyPr wrap="none" rtlCol="0">
            <a:spAutoFit/>
          </a:bodyPr>
          <a:lstStyle/>
          <a:p>
            <a:r>
              <a:rPr kumimoji="1" lang="ja-JP" altLang="en-US" u="sng"/>
              <a:t>症例対象研究</a:t>
            </a:r>
          </a:p>
        </p:txBody>
      </p:sp>
      <p:sp>
        <p:nvSpPr>
          <p:cNvPr id="5" name="テキスト ボックス 4">
            <a:extLst>
              <a:ext uri="{FF2B5EF4-FFF2-40B4-BE49-F238E27FC236}">
                <a16:creationId xmlns:a16="http://schemas.microsoft.com/office/drawing/2014/main" id="{A8BCA199-D750-5C4C-FB64-8ACB58E54879}"/>
              </a:ext>
            </a:extLst>
          </p:cNvPr>
          <p:cNvSpPr txBox="1"/>
          <p:nvPr/>
        </p:nvSpPr>
        <p:spPr>
          <a:xfrm>
            <a:off x="6340804" y="1424771"/>
            <a:ext cx="1789272" cy="584775"/>
          </a:xfrm>
          <a:prstGeom prst="rect">
            <a:avLst/>
          </a:prstGeom>
          <a:noFill/>
          <a:ln>
            <a:solidFill>
              <a:schemeClr val="tx1"/>
            </a:solidFill>
          </a:ln>
        </p:spPr>
        <p:txBody>
          <a:bodyPr wrap="none" rtlCol="0">
            <a:spAutoFit/>
          </a:bodyPr>
          <a:lstStyle/>
          <a:p>
            <a:pPr algn="ctr"/>
            <a:r>
              <a:rPr kumimoji="1" lang="ja-JP" altLang="en-US" sz="1600"/>
              <a:t>ハザードへの</a:t>
            </a:r>
            <a:br>
              <a:rPr kumimoji="1" lang="en-US" altLang="ja-JP" sz="1600"/>
            </a:br>
            <a:r>
              <a:rPr kumimoji="1" lang="ja-JP" altLang="en-US" sz="1600"/>
              <a:t>ばく露状況を把握</a:t>
            </a:r>
          </a:p>
        </p:txBody>
      </p:sp>
      <p:cxnSp>
        <p:nvCxnSpPr>
          <p:cNvPr id="11" name="直線矢印コネクタ 10">
            <a:extLst>
              <a:ext uri="{FF2B5EF4-FFF2-40B4-BE49-F238E27FC236}">
                <a16:creationId xmlns:a16="http://schemas.microsoft.com/office/drawing/2014/main" id="{FC822FD4-C23D-3E58-173C-DCCF3D9B0A1F}"/>
              </a:ext>
            </a:extLst>
          </p:cNvPr>
          <p:cNvCxnSpPr>
            <a:cxnSpLocks/>
          </p:cNvCxnSpPr>
          <p:nvPr/>
        </p:nvCxnSpPr>
        <p:spPr>
          <a:xfrm>
            <a:off x="6340804" y="6147462"/>
            <a:ext cx="4916142"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8" name="テキスト ボックス 17">
            <a:extLst>
              <a:ext uri="{FF2B5EF4-FFF2-40B4-BE49-F238E27FC236}">
                <a16:creationId xmlns:a16="http://schemas.microsoft.com/office/drawing/2014/main" id="{45049C55-B83B-0B0C-69ED-DE96DB8785C6}"/>
              </a:ext>
            </a:extLst>
          </p:cNvPr>
          <p:cNvSpPr txBox="1"/>
          <p:nvPr/>
        </p:nvSpPr>
        <p:spPr>
          <a:xfrm>
            <a:off x="8541611" y="6147462"/>
            <a:ext cx="595035" cy="338554"/>
          </a:xfrm>
          <a:prstGeom prst="rect">
            <a:avLst/>
          </a:prstGeom>
          <a:noFill/>
        </p:spPr>
        <p:txBody>
          <a:bodyPr wrap="none" rtlCol="0">
            <a:spAutoFit/>
          </a:bodyPr>
          <a:lstStyle/>
          <a:p>
            <a:r>
              <a:rPr kumimoji="1" lang="ja-JP" altLang="en-US" sz="1600"/>
              <a:t>時間</a:t>
            </a:r>
          </a:p>
        </p:txBody>
      </p:sp>
      <p:sp>
        <p:nvSpPr>
          <p:cNvPr id="47" name="テキスト ボックス 46">
            <a:extLst>
              <a:ext uri="{FF2B5EF4-FFF2-40B4-BE49-F238E27FC236}">
                <a16:creationId xmlns:a16="http://schemas.microsoft.com/office/drawing/2014/main" id="{451D686E-74D5-4B96-A47F-CEB1B89C22BF}"/>
              </a:ext>
            </a:extLst>
          </p:cNvPr>
          <p:cNvSpPr txBox="1"/>
          <p:nvPr/>
        </p:nvSpPr>
        <p:spPr>
          <a:xfrm>
            <a:off x="9675308" y="3791598"/>
            <a:ext cx="1082348" cy="307777"/>
          </a:xfrm>
          <a:prstGeom prst="rect">
            <a:avLst/>
          </a:prstGeom>
          <a:noFill/>
        </p:spPr>
        <p:txBody>
          <a:bodyPr wrap="none" rtlCol="0">
            <a:spAutoFit/>
          </a:bodyPr>
          <a:lstStyle/>
          <a:p>
            <a:r>
              <a:rPr lang="ja-JP" altLang="en-US" sz="1400">
                <a:solidFill>
                  <a:srgbClr val="FF0000"/>
                </a:solidFill>
              </a:rPr>
              <a:t>疾病発生</a:t>
            </a:r>
            <a:r>
              <a:rPr kumimoji="1" lang="ja-JP" altLang="en-US" sz="1400">
                <a:solidFill>
                  <a:srgbClr val="FF0000"/>
                </a:solidFill>
              </a:rPr>
              <a:t>群</a:t>
            </a:r>
          </a:p>
        </p:txBody>
      </p:sp>
      <p:pic>
        <p:nvPicPr>
          <p:cNvPr id="48" name="グラフィックス 47" descr="人の集団 単色塗りつぶし">
            <a:extLst>
              <a:ext uri="{FF2B5EF4-FFF2-40B4-BE49-F238E27FC236}">
                <a16:creationId xmlns:a16="http://schemas.microsoft.com/office/drawing/2014/main" id="{97C7478C-AB47-F66D-655F-C7864E1C54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67753" y="4198426"/>
            <a:ext cx="1281352" cy="1281352"/>
          </a:xfrm>
          <a:prstGeom prst="rect">
            <a:avLst/>
          </a:prstGeom>
        </p:spPr>
      </p:pic>
      <p:sp>
        <p:nvSpPr>
          <p:cNvPr id="49" name="テキスト ボックス 48">
            <a:extLst>
              <a:ext uri="{FF2B5EF4-FFF2-40B4-BE49-F238E27FC236}">
                <a16:creationId xmlns:a16="http://schemas.microsoft.com/office/drawing/2014/main" id="{3D980A0B-D08E-FBD2-DBB9-3BBE72FEC01B}"/>
              </a:ext>
            </a:extLst>
          </p:cNvPr>
          <p:cNvSpPr txBox="1"/>
          <p:nvPr/>
        </p:nvSpPr>
        <p:spPr>
          <a:xfrm>
            <a:off x="9648432" y="5468866"/>
            <a:ext cx="1261884" cy="307777"/>
          </a:xfrm>
          <a:prstGeom prst="rect">
            <a:avLst/>
          </a:prstGeom>
          <a:noFill/>
        </p:spPr>
        <p:txBody>
          <a:bodyPr wrap="none" rtlCol="0">
            <a:spAutoFit/>
          </a:bodyPr>
          <a:lstStyle/>
          <a:p>
            <a:r>
              <a:rPr lang="ja-JP" altLang="en-US" sz="1400">
                <a:solidFill>
                  <a:srgbClr val="0070C0"/>
                </a:solidFill>
              </a:rPr>
              <a:t>疾病非発生</a:t>
            </a:r>
            <a:r>
              <a:rPr kumimoji="1" lang="ja-JP" altLang="en-US" sz="1400">
                <a:solidFill>
                  <a:srgbClr val="0070C0"/>
                </a:solidFill>
              </a:rPr>
              <a:t>群</a:t>
            </a:r>
          </a:p>
        </p:txBody>
      </p:sp>
      <p:sp>
        <p:nvSpPr>
          <p:cNvPr id="92" name="フリーフォーム: 図形 91">
            <a:extLst>
              <a:ext uri="{FF2B5EF4-FFF2-40B4-BE49-F238E27FC236}">
                <a16:creationId xmlns:a16="http://schemas.microsoft.com/office/drawing/2014/main" id="{C2E319C7-0A92-0FD8-C506-B3C9CE587F16}"/>
              </a:ext>
            </a:extLst>
          </p:cNvPr>
          <p:cNvSpPr/>
          <p:nvPr/>
        </p:nvSpPr>
        <p:spPr>
          <a:xfrm>
            <a:off x="7508465"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3" name="フリーフォーム: 図形 92">
            <a:extLst>
              <a:ext uri="{FF2B5EF4-FFF2-40B4-BE49-F238E27FC236}">
                <a16:creationId xmlns:a16="http://schemas.microsoft.com/office/drawing/2014/main" id="{EE942790-C2F7-D654-246C-B6A8088FE4F7}"/>
              </a:ext>
            </a:extLst>
          </p:cNvPr>
          <p:cNvSpPr/>
          <p:nvPr/>
        </p:nvSpPr>
        <p:spPr>
          <a:xfrm>
            <a:off x="7655286"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4" name="フリーフォーム: 図形 93">
            <a:extLst>
              <a:ext uri="{FF2B5EF4-FFF2-40B4-BE49-F238E27FC236}">
                <a16:creationId xmlns:a16="http://schemas.microsoft.com/office/drawing/2014/main" id="{85B7608B-A02C-14EC-E969-559A07651054}"/>
              </a:ext>
            </a:extLst>
          </p:cNvPr>
          <p:cNvSpPr/>
          <p:nvPr/>
        </p:nvSpPr>
        <p:spPr>
          <a:xfrm>
            <a:off x="7214821"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5" name="フリーフォーム: 図形 94">
            <a:extLst>
              <a:ext uri="{FF2B5EF4-FFF2-40B4-BE49-F238E27FC236}">
                <a16:creationId xmlns:a16="http://schemas.microsoft.com/office/drawing/2014/main" id="{7934F6BE-3AF0-C6D9-C15C-ACF7ABE75900}"/>
              </a:ext>
            </a:extLst>
          </p:cNvPr>
          <p:cNvSpPr/>
          <p:nvPr/>
        </p:nvSpPr>
        <p:spPr>
          <a:xfrm>
            <a:off x="7361643"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6" name="フリーフォーム: 図形 95">
            <a:extLst>
              <a:ext uri="{FF2B5EF4-FFF2-40B4-BE49-F238E27FC236}">
                <a16:creationId xmlns:a16="http://schemas.microsoft.com/office/drawing/2014/main" id="{A8A86662-FC96-E5E0-7CDE-5C60411DDB2B}"/>
              </a:ext>
            </a:extLst>
          </p:cNvPr>
          <p:cNvSpPr/>
          <p:nvPr/>
        </p:nvSpPr>
        <p:spPr>
          <a:xfrm>
            <a:off x="6921178"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7" name="フリーフォーム: 図形 96">
            <a:extLst>
              <a:ext uri="{FF2B5EF4-FFF2-40B4-BE49-F238E27FC236}">
                <a16:creationId xmlns:a16="http://schemas.microsoft.com/office/drawing/2014/main" id="{7CC0A19C-9F3A-8884-30FE-5370D08D0C73}"/>
              </a:ext>
            </a:extLst>
          </p:cNvPr>
          <p:cNvSpPr/>
          <p:nvPr/>
        </p:nvSpPr>
        <p:spPr>
          <a:xfrm>
            <a:off x="7068000"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8" name="フリーフォーム: 図形 97">
            <a:extLst>
              <a:ext uri="{FF2B5EF4-FFF2-40B4-BE49-F238E27FC236}">
                <a16:creationId xmlns:a16="http://schemas.microsoft.com/office/drawing/2014/main" id="{A8A71596-AF06-4C5E-2644-59A2AE7B308D}"/>
              </a:ext>
            </a:extLst>
          </p:cNvPr>
          <p:cNvSpPr/>
          <p:nvPr/>
        </p:nvSpPr>
        <p:spPr>
          <a:xfrm>
            <a:off x="6774357" y="3375472"/>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99" name="フリーフォーム: 図形 98">
            <a:extLst>
              <a:ext uri="{FF2B5EF4-FFF2-40B4-BE49-F238E27FC236}">
                <a16:creationId xmlns:a16="http://schemas.microsoft.com/office/drawing/2014/main" id="{12156177-1264-707C-4EAB-7343D411BC6F}"/>
              </a:ext>
            </a:extLst>
          </p:cNvPr>
          <p:cNvSpPr/>
          <p:nvPr/>
        </p:nvSpPr>
        <p:spPr>
          <a:xfrm>
            <a:off x="6721373" y="3455525"/>
            <a:ext cx="1054064" cy="293674"/>
          </a:xfrm>
          <a:custGeom>
            <a:avLst/>
            <a:gdLst>
              <a:gd name="connsiteX0" fmla="*/ 1053639 w 1054064"/>
              <a:gd name="connsiteY0" fmla="*/ 128968 h 293674"/>
              <a:gd name="connsiteX1" fmla="*/ 1027879 w 1054064"/>
              <a:gd name="connsiteY1" fmla="*/ 31799 h 293674"/>
              <a:gd name="connsiteX2" fmla="*/ 1023874 w 1054064"/>
              <a:gd name="connsiteY2" fmla="*/ 24324 h 293674"/>
              <a:gd name="connsiteX3" fmla="*/ 992241 w 1054064"/>
              <a:gd name="connsiteY3" fmla="*/ 4169 h 293674"/>
              <a:gd name="connsiteX4" fmla="*/ 967281 w 1054064"/>
              <a:gd name="connsiteY4" fmla="*/ 32 h 293674"/>
              <a:gd name="connsiteX5" fmla="*/ 942455 w 1054064"/>
              <a:gd name="connsiteY5" fmla="*/ 4169 h 293674"/>
              <a:gd name="connsiteX6" fmla="*/ 910688 w 1054064"/>
              <a:gd name="connsiteY6" fmla="*/ 24457 h 293674"/>
              <a:gd name="connsiteX7" fmla="*/ 906951 w 1054064"/>
              <a:gd name="connsiteY7" fmla="*/ 31932 h 293674"/>
              <a:gd name="connsiteX8" fmla="*/ 893604 w 1054064"/>
              <a:gd name="connsiteY8" fmla="*/ 81584 h 293674"/>
              <a:gd name="connsiteX9" fmla="*/ 880256 w 1054064"/>
              <a:gd name="connsiteY9" fmla="*/ 32332 h 293674"/>
              <a:gd name="connsiteX10" fmla="*/ 876385 w 1054064"/>
              <a:gd name="connsiteY10" fmla="*/ 24858 h 293674"/>
              <a:gd name="connsiteX11" fmla="*/ 844618 w 1054064"/>
              <a:gd name="connsiteY11" fmla="*/ 4703 h 293674"/>
              <a:gd name="connsiteX12" fmla="*/ 820460 w 1054064"/>
              <a:gd name="connsiteY12" fmla="*/ 32 h 293674"/>
              <a:gd name="connsiteX13" fmla="*/ 795633 w 1054064"/>
              <a:gd name="connsiteY13" fmla="*/ 4169 h 293674"/>
              <a:gd name="connsiteX14" fmla="*/ 764000 w 1054064"/>
              <a:gd name="connsiteY14" fmla="*/ 24457 h 293674"/>
              <a:gd name="connsiteX15" fmla="*/ 760129 w 1054064"/>
              <a:gd name="connsiteY15" fmla="*/ 31932 h 293674"/>
              <a:gd name="connsiteX16" fmla="*/ 747049 w 1054064"/>
              <a:gd name="connsiteY16" fmla="*/ 80116 h 293674"/>
              <a:gd name="connsiteX17" fmla="*/ 733701 w 1054064"/>
              <a:gd name="connsiteY17" fmla="*/ 31799 h 293674"/>
              <a:gd name="connsiteX18" fmla="*/ 729697 w 1054064"/>
              <a:gd name="connsiteY18" fmla="*/ 24324 h 293674"/>
              <a:gd name="connsiteX19" fmla="*/ 698064 w 1054064"/>
              <a:gd name="connsiteY19" fmla="*/ 4169 h 293674"/>
              <a:gd name="connsiteX20" fmla="*/ 673638 w 1054064"/>
              <a:gd name="connsiteY20" fmla="*/ 32 h 293674"/>
              <a:gd name="connsiteX21" fmla="*/ 648812 w 1054064"/>
              <a:gd name="connsiteY21" fmla="*/ 4169 h 293674"/>
              <a:gd name="connsiteX22" fmla="*/ 617045 w 1054064"/>
              <a:gd name="connsiteY22" fmla="*/ 24457 h 293674"/>
              <a:gd name="connsiteX23" fmla="*/ 613308 w 1054064"/>
              <a:gd name="connsiteY23" fmla="*/ 31932 h 293674"/>
              <a:gd name="connsiteX24" fmla="*/ 599960 w 1054064"/>
              <a:gd name="connsiteY24" fmla="*/ 81584 h 293674"/>
              <a:gd name="connsiteX25" fmla="*/ 586613 w 1054064"/>
              <a:gd name="connsiteY25" fmla="*/ 32332 h 293674"/>
              <a:gd name="connsiteX26" fmla="*/ 582742 w 1054064"/>
              <a:gd name="connsiteY26" fmla="*/ 24858 h 293674"/>
              <a:gd name="connsiteX27" fmla="*/ 550975 w 1054064"/>
              <a:gd name="connsiteY27" fmla="*/ 4703 h 293674"/>
              <a:gd name="connsiteX28" fmla="*/ 526817 w 1054064"/>
              <a:gd name="connsiteY28" fmla="*/ 32 h 293674"/>
              <a:gd name="connsiteX29" fmla="*/ 501990 w 1054064"/>
              <a:gd name="connsiteY29" fmla="*/ 4169 h 293674"/>
              <a:gd name="connsiteX30" fmla="*/ 470357 w 1054064"/>
              <a:gd name="connsiteY30" fmla="*/ 24457 h 293674"/>
              <a:gd name="connsiteX31" fmla="*/ 466486 w 1054064"/>
              <a:gd name="connsiteY31" fmla="*/ 31932 h 293674"/>
              <a:gd name="connsiteX32" fmla="*/ 453406 w 1054064"/>
              <a:gd name="connsiteY32" fmla="*/ 80116 h 293674"/>
              <a:gd name="connsiteX33" fmla="*/ 440058 w 1054064"/>
              <a:gd name="connsiteY33" fmla="*/ 31799 h 293674"/>
              <a:gd name="connsiteX34" fmla="*/ 436054 w 1054064"/>
              <a:gd name="connsiteY34" fmla="*/ 24324 h 293674"/>
              <a:gd name="connsiteX35" fmla="*/ 404421 w 1054064"/>
              <a:gd name="connsiteY35" fmla="*/ 4169 h 293674"/>
              <a:gd name="connsiteX36" fmla="*/ 379995 w 1054064"/>
              <a:gd name="connsiteY36" fmla="*/ 32 h 293674"/>
              <a:gd name="connsiteX37" fmla="*/ 355169 w 1054064"/>
              <a:gd name="connsiteY37" fmla="*/ 4169 h 293674"/>
              <a:gd name="connsiteX38" fmla="*/ 323402 w 1054064"/>
              <a:gd name="connsiteY38" fmla="*/ 24457 h 293674"/>
              <a:gd name="connsiteX39" fmla="*/ 319665 w 1054064"/>
              <a:gd name="connsiteY39" fmla="*/ 31932 h 293674"/>
              <a:gd name="connsiteX40" fmla="*/ 306317 w 1054064"/>
              <a:gd name="connsiteY40" fmla="*/ 81584 h 293674"/>
              <a:gd name="connsiteX41" fmla="*/ 292970 w 1054064"/>
              <a:gd name="connsiteY41" fmla="*/ 32332 h 293674"/>
              <a:gd name="connsiteX42" fmla="*/ 289099 w 1054064"/>
              <a:gd name="connsiteY42" fmla="*/ 24858 h 293674"/>
              <a:gd name="connsiteX43" fmla="*/ 257332 w 1054064"/>
              <a:gd name="connsiteY43" fmla="*/ 4703 h 293674"/>
              <a:gd name="connsiteX44" fmla="*/ 233173 w 1054064"/>
              <a:gd name="connsiteY44" fmla="*/ 32 h 293674"/>
              <a:gd name="connsiteX45" fmla="*/ 208347 w 1054064"/>
              <a:gd name="connsiteY45" fmla="*/ 4169 h 293674"/>
              <a:gd name="connsiteX46" fmla="*/ 176714 w 1054064"/>
              <a:gd name="connsiteY46" fmla="*/ 24457 h 293674"/>
              <a:gd name="connsiteX47" fmla="*/ 172843 w 1054064"/>
              <a:gd name="connsiteY47" fmla="*/ 31932 h 293674"/>
              <a:gd name="connsiteX48" fmla="*/ 159763 w 1054064"/>
              <a:gd name="connsiteY48" fmla="*/ 80116 h 293674"/>
              <a:gd name="connsiteX49" fmla="*/ 146415 w 1054064"/>
              <a:gd name="connsiteY49" fmla="*/ 31799 h 293674"/>
              <a:gd name="connsiteX50" fmla="*/ 142411 w 1054064"/>
              <a:gd name="connsiteY50" fmla="*/ 24324 h 293674"/>
              <a:gd name="connsiteX51" fmla="*/ 110778 w 1054064"/>
              <a:gd name="connsiteY51" fmla="*/ 4169 h 293674"/>
              <a:gd name="connsiteX52" fmla="*/ 86352 w 1054064"/>
              <a:gd name="connsiteY52" fmla="*/ 32 h 293674"/>
              <a:gd name="connsiteX53" fmla="*/ 61526 w 1054064"/>
              <a:gd name="connsiteY53" fmla="*/ 4169 h 293674"/>
              <a:gd name="connsiteX54" fmla="*/ 29759 w 1054064"/>
              <a:gd name="connsiteY54" fmla="*/ 24457 h 293674"/>
              <a:gd name="connsiteX55" fmla="*/ 26021 w 1054064"/>
              <a:gd name="connsiteY55" fmla="*/ 31932 h 293674"/>
              <a:gd name="connsiteX56" fmla="*/ 261 w 1054064"/>
              <a:gd name="connsiteY56" fmla="*/ 128968 h 293674"/>
              <a:gd name="connsiteX57" fmla="*/ 10737 w 1054064"/>
              <a:gd name="connsiteY57" fmla="*/ 144670 h 293674"/>
              <a:gd name="connsiteX58" fmla="*/ 26021 w 1054064"/>
              <a:gd name="connsiteY58" fmla="*/ 135775 h 293674"/>
              <a:gd name="connsiteX59" fmla="*/ 46309 w 1054064"/>
              <a:gd name="connsiteY59" fmla="*/ 59294 h 293674"/>
              <a:gd name="connsiteX60" fmla="*/ 46309 w 1054064"/>
              <a:gd name="connsiteY60" fmla="*/ 101205 h 293674"/>
              <a:gd name="connsiteX61" fmla="*/ 23352 w 1054064"/>
              <a:gd name="connsiteY61" fmla="*/ 186896 h 293674"/>
              <a:gd name="connsiteX62" fmla="*/ 46309 w 1054064"/>
              <a:gd name="connsiteY62" fmla="*/ 186896 h 293674"/>
              <a:gd name="connsiteX63" fmla="*/ 46309 w 1054064"/>
              <a:gd name="connsiteY63" fmla="*/ 293675 h 293674"/>
              <a:gd name="connsiteX64" fmla="*/ 73004 w 1054064"/>
              <a:gd name="connsiteY64" fmla="*/ 293675 h 293674"/>
              <a:gd name="connsiteX65" fmla="*/ 73004 w 1054064"/>
              <a:gd name="connsiteY65" fmla="*/ 186896 h 293674"/>
              <a:gd name="connsiteX66" fmla="*/ 99699 w 1054064"/>
              <a:gd name="connsiteY66" fmla="*/ 186896 h 293674"/>
              <a:gd name="connsiteX67" fmla="*/ 99699 w 1054064"/>
              <a:gd name="connsiteY67" fmla="*/ 293675 h 293674"/>
              <a:gd name="connsiteX68" fmla="*/ 126394 w 1054064"/>
              <a:gd name="connsiteY68" fmla="*/ 293675 h 293674"/>
              <a:gd name="connsiteX69" fmla="*/ 126394 w 1054064"/>
              <a:gd name="connsiteY69" fmla="*/ 186896 h 293674"/>
              <a:gd name="connsiteX70" fmla="*/ 149352 w 1054064"/>
              <a:gd name="connsiteY70" fmla="*/ 186896 h 293674"/>
              <a:gd name="connsiteX71" fmla="*/ 126394 w 1054064"/>
              <a:gd name="connsiteY71" fmla="*/ 101205 h 293674"/>
              <a:gd name="connsiteX72" fmla="*/ 126394 w 1054064"/>
              <a:gd name="connsiteY72" fmla="*/ 58360 h 293674"/>
              <a:gd name="connsiteX73" fmla="*/ 146816 w 1054064"/>
              <a:gd name="connsiteY73" fmla="*/ 135775 h 293674"/>
              <a:gd name="connsiteX74" fmla="*/ 163007 w 1054064"/>
              <a:gd name="connsiteY74" fmla="*/ 145477 h 293674"/>
              <a:gd name="connsiteX75" fmla="*/ 172710 w 1054064"/>
              <a:gd name="connsiteY75" fmla="*/ 135775 h 293674"/>
              <a:gd name="connsiteX76" fmla="*/ 193131 w 1054064"/>
              <a:gd name="connsiteY76" fmla="*/ 58360 h 293674"/>
              <a:gd name="connsiteX77" fmla="*/ 193131 w 1054064"/>
              <a:gd name="connsiteY77" fmla="*/ 293675 h 293674"/>
              <a:gd name="connsiteX78" fmla="*/ 219826 w 1054064"/>
              <a:gd name="connsiteY78" fmla="*/ 293675 h 293674"/>
              <a:gd name="connsiteX79" fmla="*/ 219826 w 1054064"/>
              <a:gd name="connsiteY79" fmla="*/ 146853 h 293674"/>
              <a:gd name="connsiteX80" fmla="*/ 246521 w 1054064"/>
              <a:gd name="connsiteY80" fmla="*/ 146853 h 293674"/>
              <a:gd name="connsiteX81" fmla="*/ 246521 w 1054064"/>
              <a:gd name="connsiteY81" fmla="*/ 293675 h 293674"/>
              <a:gd name="connsiteX82" fmla="*/ 273216 w 1054064"/>
              <a:gd name="connsiteY82" fmla="*/ 293675 h 293674"/>
              <a:gd name="connsiteX83" fmla="*/ 273216 w 1054064"/>
              <a:gd name="connsiteY83" fmla="*/ 59161 h 293674"/>
              <a:gd name="connsiteX84" fmla="*/ 293504 w 1054064"/>
              <a:gd name="connsiteY84" fmla="*/ 135775 h 293674"/>
              <a:gd name="connsiteX85" fmla="*/ 306851 w 1054064"/>
              <a:gd name="connsiteY85" fmla="*/ 149122 h 293674"/>
              <a:gd name="connsiteX86" fmla="*/ 320198 w 1054064"/>
              <a:gd name="connsiteY86" fmla="*/ 135775 h 293674"/>
              <a:gd name="connsiteX87" fmla="*/ 339953 w 1054064"/>
              <a:gd name="connsiteY87" fmla="*/ 59161 h 293674"/>
              <a:gd name="connsiteX88" fmla="*/ 339953 w 1054064"/>
              <a:gd name="connsiteY88" fmla="*/ 101205 h 293674"/>
              <a:gd name="connsiteX89" fmla="*/ 316995 w 1054064"/>
              <a:gd name="connsiteY89" fmla="*/ 186896 h 293674"/>
              <a:gd name="connsiteX90" fmla="*/ 339953 w 1054064"/>
              <a:gd name="connsiteY90" fmla="*/ 186896 h 293674"/>
              <a:gd name="connsiteX91" fmla="*/ 339953 w 1054064"/>
              <a:gd name="connsiteY91" fmla="*/ 293675 h 293674"/>
              <a:gd name="connsiteX92" fmla="*/ 366647 w 1054064"/>
              <a:gd name="connsiteY92" fmla="*/ 293675 h 293674"/>
              <a:gd name="connsiteX93" fmla="*/ 366647 w 1054064"/>
              <a:gd name="connsiteY93" fmla="*/ 186896 h 293674"/>
              <a:gd name="connsiteX94" fmla="*/ 393342 w 1054064"/>
              <a:gd name="connsiteY94" fmla="*/ 186896 h 293674"/>
              <a:gd name="connsiteX95" fmla="*/ 393342 w 1054064"/>
              <a:gd name="connsiteY95" fmla="*/ 293675 h 293674"/>
              <a:gd name="connsiteX96" fmla="*/ 420037 w 1054064"/>
              <a:gd name="connsiteY96" fmla="*/ 293675 h 293674"/>
              <a:gd name="connsiteX97" fmla="*/ 420037 w 1054064"/>
              <a:gd name="connsiteY97" fmla="*/ 186896 h 293674"/>
              <a:gd name="connsiteX98" fmla="*/ 442995 w 1054064"/>
              <a:gd name="connsiteY98" fmla="*/ 186896 h 293674"/>
              <a:gd name="connsiteX99" fmla="*/ 420037 w 1054064"/>
              <a:gd name="connsiteY99" fmla="*/ 101205 h 293674"/>
              <a:gd name="connsiteX100" fmla="*/ 420037 w 1054064"/>
              <a:gd name="connsiteY100" fmla="*/ 58360 h 293674"/>
              <a:gd name="connsiteX101" fmla="*/ 440459 w 1054064"/>
              <a:gd name="connsiteY101" fmla="*/ 135775 h 293674"/>
              <a:gd name="connsiteX102" fmla="*/ 456650 w 1054064"/>
              <a:gd name="connsiteY102" fmla="*/ 145477 h 293674"/>
              <a:gd name="connsiteX103" fmla="*/ 466353 w 1054064"/>
              <a:gd name="connsiteY103" fmla="*/ 135775 h 293674"/>
              <a:gd name="connsiteX104" fmla="*/ 486774 w 1054064"/>
              <a:gd name="connsiteY104" fmla="*/ 58360 h 293674"/>
              <a:gd name="connsiteX105" fmla="*/ 486774 w 1054064"/>
              <a:gd name="connsiteY105" fmla="*/ 293675 h 293674"/>
              <a:gd name="connsiteX106" fmla="*/ 513469 w 1054064"/>
              <a:gd name="connsiteY106" fmla="*/ 293675 h 293674"/>
              <a:gd name="connsiteX107" fmla="*/ 513469 w 1054064"/>
              <a:gd name="connsiteY107" fmla="*/ 146853 h 293674"/>
              <a:gd name="connsiteX108" fmla="*/ 540164 w 1054064"/>
              <a:gd name="connsiteY108" fmla="*/ 146853 h 293674"/>
              <a:gd name="connsiteX109" fmla="*/ 540164 w 1054064"/>
              <a:gd name="connsiteY109" fmla="*/ 293675 h 293674"/>
              <a:gd name="connsiteX110" fmla="*/ 566859 w 1054064"/>
              <a:gd name="connsiteY110" fmla="*/ 293675 h 293674"/>
              <a:gd name="connsiteX111" fmla="*/ 566859 w 1054064"/>
              <a:gd name="connsiteY111" fmla="*/ 59161 h 293674"/>
              <a:gd name="connsiteX112" fmla="*/ 587147 w 1054064"/>
              <a:gd name="connsiteY112" fmla="*/ 135775 h 293674"/>
              <a:gd name="connsiteX113" fmla="*/ 600494 w 1054064"/>
              <a:gd name="connsiteY113" fmla="*/ 149122 h 293674"/>
              <a:gd name="connsiteX114" fmla="*/ 613842 w 1054064"/>
              <a:gd name="connsiteY114" fmla="*/ 135775 h 293674"/>
              <a:gd name="connsiteX115" fmla="*/ 633596 w 1054064"/>
              <a:gd name="connsiteY115" fmla="*/ 59161 h 293674"/>
              <a:gd name="connsiteX116" fmla="*/ 633596 w 1054064"/>
              <a:gd name="connsiteY116" fmla="*/ 101205 h 293674"/>
              <a:gd name="connsiteX117" fmla="*/ 610638 w 1054064"/>
              <a:gd name="connsiteY117" fmla="*/ 186896 h 293674"/>
              <a:gd name="connsiteX118" fmla="*/ 633596 w 1054064"/>
              <a:gd name="connsiteY118" fmla="*/ 186896 h 293674"/>
              <a:gd name="connsiteX119" fmla="*/ 633596 w 1054064"/>
              <a:gd name="connsiteY119" fmla="*/ 293675 h 293674"/>
              <a:gd name="connsiteX120" fmla="*/ 660291 w 1054064"/>
              <a:gd name="connsiteY120" fmla="*/ 293675 h 293674"/>
              <a:gd name="connsiteX121" fmla="*/ 660291 w 1054064"/>
              <a:gd name="connsiteY121" fmla="*/ 186896 h 293674"/>
              <a:gd name="connsiteX122" fmla="*/ 686986 w 1054064"/>
              <a:gd name="connsiteY122" fmla="*/ 186896 h 293674"/>
              <a:gd name="connsiteX123" fmla="*/ 686986 w 1054064"/>
              <a:gd name="connsiteY123" fmla="*/ 293675 h 293674"/>
              <a:gd name="connsiteX124" fmla="*/ 713680 w 1054064"/>
              <a:gd name="connsiteY124" fmla="*/ 293675 h 293674"/>
              <a:gd name="connsiteX125" fmla="*/ 713680 w 1054064"/>
              <a:gd name="connsiteY125" fmla="*/ 186896 h 293674"/>
              <a:gd name="connsiteX126" fmla="*/ 736638 w 1054064"/>
              <a:gd name="connsiteY126" fmla="*/ 186896 h 293674"/>
              <a:gd name="connsiteX127" fmla="*/ 713680 w 1054064"/>
              <a:gd name="connsiteY127" fmla="*/ 101205 h 293674"/>
              <a:gd name="connsiteX128" fmla="*/ 713680 w 1054064"/>
              <a:gd name="connsiteY128" fmla="*/ 58360 h 293674"/>
              <a:gd name="connsiteX129" fmla="*/ 734102 w 1054064"/>
              <a:gd name="connsiteY129" fmla="*/ 135775 h 293674"/>
              <a:gd name="connsiteX130" fmla="*/ 750294 w 1054064"/>
              <a:gd name="connsiteY130" fmla="*/ 145477 h 293674"/>
              <a:gd name="connsiteX131" fmla="*/ 759996 w 1054064"/>
              <a:gd name="connsiteY131" fmla="*/ 135775 h 293674"/>
              <a:gd name="connsiteX132" fmla="*/ 780417 w 1054064"/>
              <a:gd name="connsiteY132" fmla="*/ 58360 h 293674"/>
              <a:gd name="connsiteX133" fmla="*/ 780417 w 1054064"/>
              <a:gd name="connsiteY133" fmla="*/ 293675 h 293674"/>
              <a:gd name="connsiteX134" fmla="*/ 807112 w 1054064"/>
              <a:gd name="connsiteY134" fmla="*/ 293675 h 293674"/>
              <a:gd name="connsiteX135" fmla="*/ 807112 w 1054064"/>
              <a:gd name="connsiteY135" fmla="*/ 146853 h 293674"/>
              <a:gd name="connsiteX136" fmla="*/ 833807 w 1054064"/>
              <a:gd name="connsiteY136" fmla="*/ 146853 h 293674"/>
              <a:gd name="connsiteX137" fmla="*/ 833807 w 1054064"/>
              <a:gd name="connsiteY137" fmla="*/ 293675 h 293674"/>
              <a:gd name="connsiteX138" fmla="*/ 860502 w 1054064"/>
              <a:gd name="connsiteY138" fmla="*/ 293675 h 293674"/>
              <a:gd name="connsiteX139" fmla="*/ 860502 w 1054064"/>
              <a:gd name="connsiteY139" fmla="*/ 59161 h 293674"/>
              <a:gd name="connsiteX140" fmla="*/ 880790 w 1054064"/>
              <a:gd name="connsiteY140" fmla="*/ 135775 h 293674"/>
              <a:gd name="connsiteX141" fmla="*/ 894137 w 1054064"/>
              <a:gd name="connsiteY141" fmla="*/ 149122 h 293674"/>
              <a:gd name="connsiteX142" fmla="*/ 907485 w 1054064"/>
              <a:gd name="connsiteY142" fmla="*/ 135775 h 293674"/>
              <a:gd name="connsiteX143" fmla="*/ 927239 w 1054064"/>
              <a:gd name="connsiteY143" fmla="*/ 59161 h 293674"/>
              <a:gd name="connsiteX144" fmla="*/ 927239 w 1054064"/>
              <a:gd name="connsiteY144" fmla="*/ 101205 h 293674"/>
              <a:gd name="connsiteX145" fmla="*/ 904281 w 1054064"/>
              <a:gd name="connsiteY145" fmla="*/ 186896 h 293674"/>
              <a:gd name="connsiteX146" fmla="*/ 927239 w 1054064"/>
              <a:gd name="connsiteY146" fmla="*/ 186896 h 293674"/>
              <a:gd name="connsiteX147" fmla="*/ 927239 w 1054064"/>
              <a:gd name="connsiteY147" fmla="*/ 293675 h 293674"/>
              <a:gd name="connsiteX148" fmla="*/ 953934 w 1054064"/>
              <a:gd name="connsiteY148" fmla="*/ 293675 h 293674"/>
              <a:gd name="connsiteX149" fmla="*/ 953934 w 1054064"/>
              <a:gd name="connsiteY149" fmla="*/ 186896 h 293674"/>
              <a:gd name="connsiteX150" fmla="*/ 980629 w 1054064"/>
              <a:gd name="connsiteY150" fmla="*/ 186896 h 293674"/>
              <a:gd name="connsiteX151" fmla="*/ 980629 w 1054064"/>
              <a:gd name="connsiteY151" fmla="*/ 293675 h 293674"/>
              <a:gd name="connsiteX152" fmla="*/ 1007324 w 1054064"/>
              <a:gd name="connsiteY152" fmla="*/ 293675 h 293674"/>
              <a:gd name="connsiteX153" fmla="*/ 1007324 w 1054064"/>
              <a:gd name="connsiteY153" fmla="*/ 186896 h 293674"/>
              <a:gd name="connsiteX154" fmla="*/ 1030281 w 1054064"/>
              <a:gd name="connsiteY154" fmla="*/ 186896 h 293674"/>
              <a:gd name="connsiteX155" fmla="*/ 1007324 w 1054064"/>
              <a:gd name="connsiteY155" fmla="*/ 101205 h 293674"/>
              <a:gd name="connsiteX156" fmla="*/ 1007324 w 1054064"/>
              <a:gd name="connsiteY156" fmla="*/ 58360 h 293674"/>
              <a:gd name="connsiteX157" fmla="*/ 1027745 w 1054064"/>
              <a:gd name="connsiteY157" fmla="*/ 135775 h 293674"/>
              <a:gd name="connsiteX158" fmla="*/ 1041092 w 1054064"/>
              <a:gd name="connsiteY158" fmla="*/ 145652 h 293674"/>
              <a:gd name="connsiteX159" fmla="*/ 1054060 w 1054064"/>
              <a:gd name="connsiteY159" fmla="*/ 131934 h 293674"/>
              <a:gd name="connsiteX160" fmla="*/ 1053639 w 1054064"/>
              <a:gd name="connsiteY160"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054064" h="293674">
                <a:moveTo>
                  <a:pt x="1053639" y="128968"/>
                </a:moveTo>
                <a:lnTo>
                  <a:pt x="1027879" y="31799"/>
                </a:lnTo>
                <a:cubicBezTo>
                  <a:pt x="1027088" y="29052"/>
                  <a:pt x="1025724" y="26504"/>
                  <a:pt x="1023874" y="24324"/>
                </a:cubicBezTo>
                <a:cubicBezTo>
                  <a:pt x="1015093" y="15173"/>
                  <a:pt x="1004246" y="8260"/>
                  <a:pt x="992241" y="4169"/>
                </a:cubicBezTo>
                <a:cubicBezTo>
                  <a:pt x="984271" y="1172"/>
                  <a:pt x="975792" y="-234"/>
                  <a:pt x="967281" y="32"/>
                </a:cubicBezTo>
                <a:cubicBezTo>
                  <a:pt x="958832" y="16"/>
                  <a:pt x="950441" y="1414"/>
                  <a:pt x="942455" y="4169"/>
                </a:cubicBezTo>
                <a:cubicBezTo>
                  <a:pt x="930356" y="8211"/>
                  <a:pt x="919444" y="15181"/>
                  <a:pt x="910688" y="24457"/>
                </a:cubicBezTo>
                <a:cubicBezTo>
                  <a:pt x="909025" y="26717"/>
                  <a:pt x="907760" y="29245"/>
                  <a:pt x="906951" y="31932"/>
                </a:cubicBezTo>
                <a:lnTo>
                  <a:pt x="893604" y="81584"/>
                </a:lnTo>
                <a:lnTo>
                  <a:pt x="880256" y="32332"/>
                </a:lnTo>
                <a:cubicBezTo>
                  <a:pt x="879542" y="29583"/>
                  <a:pt x="878219" y="27028"/>
                  <a:pt x="876385" y="24858"/>
                </a:cubicBezTo>
                <a:cubicBezTo>
                  <a:pt x="867547" y="15712"/>
                  <a:pt x="856658" y="8804"/>
                  <a:pt x="844618" y="4703"/>
                </a:cubicBezTo>
                <a:cubicBezTo>
                  <a:pt x="836942" y="1603"/>
                  <a:pt x="828739" y="17"/>
                  <a:pt x="820460" y="32"/>
                </a:cubicBezTo>
                <a:cubicBezTo>
                  <a:pt x="812013" y="38"/>
                  <a:pt x="803626" y="1436"/>
                  <a:pt x="795633" y="4169"/>
                </a:cubicBezTo>
                <a:cubicBezTo>
                  <a:pt x="783558" y="8180"/>
                  <a:pt x="772683" y="15156"/>
                  <a:pt x="764000" y="24457"/>
                </a:cubicBezTo>
                <a:cubicBezTo>
                  <a:pt x="762244" y="26678"/>
                  <a:pt x="760930" y="29216"/>
                  <a:pt x="760129" y="31932"/>
                </a:cubicBezTo>
                <a:lnTo>
                  <a:pt x="747049" y="80116"/>
                </a:lnTo>
                <a:lnTo>
                  <a:pt x="733701" y="31799"/>
                </a:lnTo>
                <a:cubicBezTo>
                  <a:pt x="732911" y="29052"/>
                  <a:pt x="731547" y="26504"/>
                  <a:pt x="729697" y="24324"/>
                </a:cubicBezTo>
                <a:cubicBezTo>
                  <a:pt x="720916" y="15173"/>
                  <a:pt x="710069" y="8260"/>
                  <a:pt x="698064" y="4169"/>
                </a:cubicBezTo>
                <a:cubicBezTo>
                  <a:pt x="690261" y="1240"/>
                  <a:pt x="681970" y="-165"/>
                  <a:pt x="673638" y="32"/>
                </a:cubicBezTo>
                <a:cubicBezTo>
                  <a:pt x="665189" y="16"/>
                  <a:pt x="656798" y="1414"/>
                  <a:pt x="648812" y="4169"/>
                </a:cubicBezTo>
                <a:cubicBezTo>
                  <a:pt x="636712" y="8211"/>
                  <a:pt x="625801" y="15181"/>
                  <a:pt x="617045" y="24457"/>
                </a:cubicBezTo>
                <a:cubicBezTo>
                  <a:pt x="615382" y="26717"/>
                  <a:pt x="614117" y="29245"/>
                  <a:pt x="613308" y="31932"/>
                </a:cubicBezTo>
                <a:lnTo>
                  <a:pt x="599960" y="81584"/>
                </a:lnTo>
                <a:lnTo>
                  <a:pt x="586613" y="32332"/>
                </a:lnTo>
                <a:cubicBezTo>
                  <a:pt x="585899" y="29583"/>
                  <a:pt x="584576" y="27028"/>
                  <a:pt x="582742" y="24858"/>
                </a:cubicBezTo>
                <a:cubicBezTo>
                  <a:pt x="573904" y="15712"/>
                  <a:pt x="563015" y="8804"/>
                  <a:pt x="550975" y="4703"/>
                </a:cubicBezTo>
                <a:cubicBezTo>
                  <a:pt x="543299" y="1603"/>
                  <a:pt x="535096" y="17"/>
                  <a:pt x="526817" y="32"/>
                </a:cubicBezTo>
                <a:cubicBezTo>
                  <a:pt x="518370" y="38"/>
                  <a:pt x="509983" y="1436"/>
                  <a:pt x="501990" y="4169"/>
                </a:cubicBezTo>
                <a:cubicBezTo>
                  <a:pt x="489915" y="8180"/>
                  <a:pt x="479039" y="15156"/>
                  <a:pt x="470357" y="24457"/>
                </a:cubicBezTo>
                <a:cubicBezTo>
                  <a:pt x="468600" y="26678"/>
                  <a:pt x="467287" y="29216"/>
                  <a:pt x="466486" y="31932"/>
                </a:cubicBezTo>
                <a:lnTo>
                  <a:pt x="453406" y="80116"/>
                </a:lnTo>
                <a:lnTo>
                  <a:pt x="440058" y="31799"/>
                </a:lnTo>
                <a:cubicBezTo>
                  <a:pt x="439268" y="29052"/>
                  <a:pt x="437904" y="26504"/>
                  <a:pt x="436054" y="24324"/>
                </a:cubicBezTo>
                <a:cubicBezTo>
                  <a:pt x="427273" y="15173"/>
                  <a:pt x="416425" y="8260"/>
                  <a:pt x="404421" y="4169"/>
                </a:cubicBezTo>
                <a:cubicBezTo>
                  <a:pt x="396619" y="1240"/>
                  <a:pt x="388326" y="-165"/>
                  <a:pt x="379995" y="32"/>
                </a:cubicBezTo>
                <a:cubicBezTo>
                  <a:pt x="371546" y="16"/>
                  <a:pt x="363154" y="1414"/>
                  <a:pt x="355169" y="4169"/>
                </a:cubicBezTo>
                <a:cubicBezTo>
                  <a:pt x="343071" y="8211"/>
                  <a:pt x="332158" y="15181"/>
                  <a:pt x="323402" y="24457"/>
                </a:cubicBezTo>
                <a:cubicBezTo>
                  <a:pt x="321739" y="26717"/>
                  <a:pt x="320475" y="29245"/>
                  <a:pt x="319665" y="31932"/>
                </a:cubicBezTo>
                <a:lnTo>
                  <a:pt x="306317" y="81584"/>
                </a:lnTo>
                <a:lnTo>
                  <a:pt x="292970" y="32332"/>
                </a:lnTo>
                <a:cubicBezTo>
                  <a:pt x="292256" y="29583"/>
                  <a:pt x="290933" y="27028"/>
                  <a:pt x="289099" y="24858"/>
                </a:cubicBezTo>
                <a:cubicBezTo>
                  <a:pt x="280260" y="15712"/>
                  <a:pt x="269372" y="8804"/>
                  <a:pt x="257332" y="4703"/>
                </a:cubicBezTo>
                <a:cubicBezTo>
                  <a:pt x="249656" y="1603"/>
                  <a:pt x="241453" y="17"/>
                  <a:pt x="233173" y="32"/>
                </a:cubicBezTo>
                <a:cubicBezTo>
                  <a:pt x="224727" y="38"/>
                  <a:pt x="216340" y="1436"/>
                  <a:pt x="208347" y="4169"/>
                </a:cubicBezTo>
                <a:cubicBezTo>
                  <a:pt x="196272" y="8180"/>
                  <a:pt x="185396" y="15156"/>
                  <a:pt x="176714" y="24457"/>
                </a:cubicBezTo>
                <a:cubicBezTo>
                  <a:pt x="174957" y="26678"/>
                  <a:pt x="173644" y="29216"/>
                  <a:pt x="172843" y="31932"/>
                </a:cubicBezTo>
                <a:lnTo>
                  <a:pt x="159763" y="80116"/>
                </a:lnTo>
                <a:lnTo>
                  <a:pt x="146415" y="31799"/>
                </a:lnTo>
                <a:cubicBezTo>
                  <a:pt x="145625" y="29052"/>
                  <a:pt x="144261" y="26504"/>
                  <a:pt x="142411" y="24324"/>
                </a:cubicBezTo>
                <a:cubicBezTo>
                  <a:pt x="133630" y="15173"/>
                  <a:pt x="122782" y="8260"/>
                  <a:pt x="110778" y="4169"/>
                </a:cubicBezTo>
                <a:cubicBezTo>
                  <a:pt x="102975" y="1240"/>
                  <a:pt x="94683" y="-165"/>
                  <a:pt x="86352" y="32"/>
                </a:cubicBezTo>
                <a:cubicBezTo>
                  <a:pt x="77903" y="16"/>
                  <a:pt x="69513" y="1414"/>
                  <a:pt x="61526" y="4169"/>
                </a:cubicBezTo>
                <a:cubicBezTo>
                  <a:pt x="49427" y="8211"/>
                  <a:pt x="38515" y="15181"/>
                  <a:pt x="29759" y="24457"/>
                </a:cubicBezTo>
                <a:cubicBezTo>
                  <a:pt x="28096" y="26717"/>
                  <a:pt x="26832" y="29245"/>
                  <a:pt x="26021" y="31932"/>
                </a:cubicBezTo>
                <a:lnTo>
                  <a:pt x="261" y="128968"/>
                </a:lnTo>
                <a:cubicBezTo>
                  <a:pt x="-1182" y="136197"/>
                  <a:pt x="3508" y="143227"/>
                  <a:pt x="10737" y="144670"/>
                </a:cubicBezTo>
                <a:cubicBezTo>
                  <a:pt x="17347" y="145990"/>
                  <a:pt x="23903" y="142174"/>
                  <a:pt x="26021" y="135775"/>
                </a:cubicBezTo>
                <a:lnTo>
                  <a:pt x="46309" y="59294"/>
                </a:lnTo>
                <a:lnTo>
                  <a:pt x="46309" y="101205"/>
                </a:lnTo>
                <a:lnTo>
                  <a:pt x="23352" y="186896"/>
                </a:lnTo>
                <a:lnTo>
                  <a:pt x="46309" y="186896"/>
                </a:lnTo>
                <a:lnTo>
                  <a:pt x="46309" y="293675"/>
                </a:lnTo>
                <a:lnTo>
                  <a:pt x="73004" y="293675"/>
                </a:lnTo>
                <a:lnTo>
                  <a:pt x="73004" y="186896"/>
                </a:lnTo>
                <a:lnTo>
                  <a:pt x="99699" y="186896"/>
                </a:lnTo>
                <a:lnTo>
                  <a:pt x="99699" y="293675"/>
                </a:lnTo>
                <a:lnTo>
                  <a:pt x="126394" y="293675"/>
                </a:lnTo>
                <a:lnTo>
                  <a:pt x="126394" y="186896"/>
                </a:lnTo>
                <a:lnTo>
                  <a:pt x="149352" y="186896"/>
                </a:lnTo>
                <a:lnTo>
                  <a:pt x="126394" y="101205"/>
                </a:lnTo>
                <a:lnTo>
                  <a:pt x="126394" y="58360"/>
                </a:lnTo>
                <a:lnTo>
                  <a:pt x="146816" y="135775"/>
                </a:lnTo>
                <a:cubicBezTo>
                  <a:pt x="148608" y="142925"/>
                  <a:pt x="155857" y="147270"/>
                  <a:pt x="163007" y="145477"/>
                </a:cubicBezTo>
                <a:cubicBezTo>
                  <a:pt x="167783" y="144280"/>
                  <a:pt x="171512" y="140551"/>
                  <a:pt x="172710" y="135775"/>
                </a:cubicBezTo>
                <a:lnTo>
                  <a:pt x="193131" y="58360"/>
                </a:lnTo>
                <a:lnTo>
                  <a:pt x="193131" y="293675"/>
                </a:lnTo>
                <a:lnTo>
                  <a:pt x="219826" y="293675"/>
                </a:lnTo>
                <a:lnTo>
                  <a:pt x="219826" y="146853"/>
                </a:lnTo>
                <a:lnTo>
                  <a:pt x="246521" y="146853"/>
                </a:lnTo>
                <a:lnTo>
                  <a:pt x="246521" y="293675"/>
                </a:lnTo>
                <a:lnTo>
                  <a:pt x="273216" y="293675"/>
                </a:lnTo>
                <a:lnTo>
                  <a:pt x="273216" y="59161"/>
                </a:lnTo>
                <a:lnTo>
                  <a:pt x="293504" y="135775"/>
                </a:lnTo>
                <a:cubicBezTo>
                  <a:pt x="293504" y="143147"/>
                  <a:pt x="299479" y="149122"/>
                  <a:pt x="306851" y="149122"/>
                </a:cubicBezTo>
                <a:cubicBezTo>
                  <a:pt x="314223" y="149122"/>
                  <a:pt x="320198" y="143147"/>
                  <a:pt x="320198" y="135775"/>
                </a:cubicBezTo>
                <a:lnTo>
                  <a:pt x="339953" y="59161"/>
                </a:lnTo>
                <a:lnTo>
                  <a:pt x="339953" y="101205"/>
                </a:lnTo>
                <a:lnTo>
                  <a:pt x="316995" y="186896"/>
                </a:lnTo>
                <a:lnTo>
                  <a:pt x="339953" y="186896"/>
                </a:lnTo>
                <a:lnTo>
                  <a:pt x="339953" y="293675"/>
                </a:lnTo>
                <a:lnTo>
                  <a:pt x="366647" y="293675"/>
                </a:lnTo>
                <a:lnTo>
                  <a:pt x="366647" y="186896"/>
                </a:lnTo>
                <a:lnTo>
                  <a:pt x="393342" y="186896"/>
                </a:lnTo>
                <a:lnTo>
                  <a:pt x="393342" y="293675"/>
                </a:lnTo>
                <a:lnTo>
                  <a:pt x="420037" y="293675"/>
                </a:lnTo>
                <a:lnTo>
                  <a:pt x="420037" y="186896"/>
                </a:lnTo>
                <a:lnTo>
                  <a:pt x="442995" y="186896"/>
                </a:lnTo>
                <a:lnTo>
                  <a:pt x="420037" y="101205"/>
                </a:lnTo>
                <a:lnTo>
                  <a:pt x="420037" y="58360"/>
                </a:lnTo>
                <a:lnTo>
                  <a:pt x="440459" y="135775"/>
                </a:lnTo>
                <a:cubicBezTo>
                  <a:pt x="442251" y="142925"/>
                  <a:pt x="449500" y="147270"/>
                  <a:pt x="456650" y="145477"/>
                </a:cubicBezTo>
                <a:cubicBezTo>
                  <a:pt x="461426" y="144280"/>
                  <a:pt x="465155" y="140551"/>
                  <a:pt x="466353" y="135775"/>
                </a:cubicBezTo>
                <a:lnTo>
                  <a:pt x="486774" y="58360"/>
                </a:lnTo>
                <a:lnTo>
                  <a:pt x="486774" y="293675"/>
                </a:lnTo>
                <a:lnTo>
                  <a:pt x="513469" y="293675"/>
                </a:lnTo>
                <a:lnTo>
                  <a:pt x="513469" y="146853"/>
                </a:lnTo>
                <a:lnTo>
                  <a:pt x="540164" y="146853"/>
                </a:lnTo>
                <a:lnTo>
                  <a:pt x="540164" y="293675"/>
                </a:lnTo>
                <a:lnTo>
                  <a:pt x="566859" y="293675"/>
                </a:lnTo>
                <a:lnTo>
                  <a:pt x="566859" y="59161"/>
                </a:lnTo>
                <a:lnTo>
                  <a:pt x="587147" y="135775"/>
                </a:lnTo>
                <a:cubicBezTo>
                  <a:pt x="587147" y="143147"/>
                  <a:pt x="593122" y="149122"/>
                  <a:pt x="600494" y="149122"/>
                </a:cubicBezTo>
                <a:cubicBezTo>
                  <a:pt x="607866" y="149122"/>
                  <a:pt x="613842" y="143147"/>
                  <a:pt x="613842" y="135775"/>
                </a:cubicBezTo>
                <a:lnTo>
                  <a:pt x="633596" y="59161"/>
                </a:lnTo>
                <a:lnTo>
                  <a:pt x="633596" y="101205"/>
                </a:lnTo>
                <a:lnTo>
                  <a:pt x="610638" y="186896"/>
                </a:lnTo>
                <a:lnTo>
                  <a:pt x="633596" y="186896"/>
                </a:lnTo>
                <a:lnTo>
                  <a:pt x="633596" y="293675"/>
                </a:lnTo>
                <a:lnTo>
                  <a:pt x="660291" y="293675"/>
                </a:lnTo>
                <a:lnTo>
                  <a:pt x="660291" y="186896"/>
                </a:lnTo>
                <a:lnTo>
                  <a:pt x="686986" y="186896"/>
                </a:lnTo>
                <a:lnTo>
                  <a:pt x="686986" y="293675"/>
                </a:lnTo>
                <a:lnTo>
                  <a:pt x="713680" y="293675"/>
                </a:lnTo>
                <a:lnTo>
                  <a:pt x="713680" y="186896"/>
                </a:lnTo>
                <a:lnTo>
                  <a:pt x="736638" y="186896"/>
                </a:lnTo>
                <a:lnTo>
                  <a:pt x="713680" y="101205"/>
                </a:lnTo>
                <a:lnTo>
                  <a:pt x="713680" y="58360"/>
                </a:lnTo>
                <a:lnTo>
                  <a:pt x="734102" y="135775"/>
                </a:lnTo>
                <a:cubicBezTo>
                  <a:pt x="735894" y="142925"/>
                  <a:pt x="743143" y="147270"/>
                  <a:pt x="750294" y="145477"/>
                </a:cubicBezTo>
                <a:cubicBezTo>
                  <a:pt x="755069" y="144280"/>
                  <a:pt x="758799" y="140551"/>
                  <a:pt x="759996" y="135775"/>
                </a:cubicBezTo>
                <a:lnTo>
                  <a:pt x="780417" y="58360"/>
                </a:lnTo>
                <a:lnTo>
                  <a:pt x="780417" y="293675"/>
                </a:lnTo>
                <a:lnTo>
                  <a:pt x="807112" y="293675"/>
                </a:lnTo>
                <a:lnTo>
                  <a:pt x="807112" y="146853"/>
                </a:lnTo>
                <a:lnTo>
                  <a:pt x="833807" y="146853"/>
                </a:lnTo>
                <a:lnTo>
                  <a:pt x="833807" y="293675"/>
                </a:lnTo>
                <a:lnTo>
                  <a:pt x="860502" y="293675"/>
                </a:lnTo>
                <a:lnTo>
                  <a:pt x="860502" y="59161"/>
                </a:lnTo>
                <a:lnTo>
                  <a:pt x="880790" y="135775"/>
                </a:lnTo>
                <a:cubicBezTo>
                  <a:pt x="880790" y="143147"/>
                  <a:pt x="886766" y="149122"/>
                  <a:pt x="894137" y="149122"/>
                </a:cubicBezTo>
                <a:cubicBezTo>
                  <a:pt x="901509" y="149122"/>
                  <a:pt x="907485" y="143147"/>
                  <a:pt x="907485" y="135775"/>
                </a:cubicBezTo>
                <a:lnTo>
                  <a:pt x="927239" y="59161"/>
                </a:lnTo>
                <a:lnTo>
                  <a:pt x="927239" y="101205"/>
                </a:lnTo>
                <a:lnTo>
                  <a:pt x="904281" y="186896"/>
                </a:lnTo>
                <a:lnTo>
                  <a:pt x="927239" y="186896"/>
                </a:lnTo>
                <a:lnTo>
                  <a:pt x="927239" y="293675"/>
                </a:lnTo>
                <a:lnTo>
                  <a:pt x="953934" y="293675"/>
                </a:lnTo>
                <a:lnTo>
                  <a:pt x="953934" y="186896"/>
                </a:lnTo>
                <a:lnTo>
                  <a:pt x="980629" y="186896"/>
                </a:lnTo>
                <a:lnTo>
                  <a:pt x="980629" y="293675"/>
                </a:lnTo>
                <a:lnTo>
                  <a:pt x="1007324" y="293675"/>
                </a:lnTo>
                <a:lnTo>
                  <a:pt x="1007324" y="186896"/>
                </a:lnTo>
                <a:lnTo>
                  <a:pt x="1030281" y="186896"/>
                </a:lnTo>
                <a:lnTo>
                  <a:pt x="1007324" y="101205"/>
                </a:lnTo>
                <a:lnTo>
                  <a:pt x="1007324" y="58360"/>
                </a:lnTo>
                <a:lnTo>
                  <a:pt x="1027745" y="135775"/>
                </a:lnTo>
                <a:cubicBezTo>
                  <a:pt x="1029356" y="141771"/>
                  <a:pt x="1034887" y="145864"/>
                  <a:pt x="1041092" y="145652"/>
                </a:cubicBezTo>
                <a:cubicBezTo>
                  <a:pt x="1048462" y="145445"/>
                  <a:pt x="1054266" y="139303"/>
                  <a:pt x="1054060" y="131934"/>
                </a:cubicBezTo>
                <a:cubicBezTo>
                  <a:pt x="1054030" y="130932"/>
                  <a:pt x="1053890" y="129938"/>
                  <a:pt x="1053639" y="128968"/>
                </a:cubicBezTo>
                <a:close/>
              </a:path>
            </a:pathLst>
          </a:custGeom>
          <a:solidFill>
            <a:srgbClr val="7030A0"/>
          </a:solidFill>
          <a:ln w="13295" cap="flat">
            <a:noFill/>
            <a:prstDash val="solid"/>
            <a:miter/>
          </a:ln>
        </p:spPr>
        <p:txBody>
          <a:bodyPr rtlCol="0" anchor="ctr"/>
          <a:lstStyle/>
          <a:p>
            <a:endParaRPr lang="ja-JP" altLang="en-US"/>
          </a:p>
        </p:txBody>
      </p:sp>
      <p:sp>
        <p:nvSpPr>
          <p:cNvPr id="100" name="フリーフォーム: 図形 99">
            <a:extLst>
              <a:ext uri="{FF2B5EF4-FFF2-40B4-BE49-F238E27FC236}">
                <a16:creationId xmlns:a16="http://schemas.microsoft.com/office/drawing/2014/main" id="{FB1FA9CC-523C-A172-D0FC-522427979540}"/>
              </a:ext>
            </a:extLst>
          </p:cNvPr>
          <p:cNvSpPr/>
          <p:nvPr/>
        </p:nvSpPr>
        <p:spPr>
          <a:xfrm>
            <a:off x="7508465" y="2975050"/>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1" name="フリーフォーム: 図形 100">
            <a:extLst>
              <a:ext uri="{FF2B5EF4-FFF2-40B4-BE49-F238E27FC236}">
                <a16:creationId xmlns:a16="http://schemas.microsoft.com/office/drawing/2014/main" id="{C8237A52-EC15-AAE1-4EFC-E7CC9A47C7E2}"/>
              </a:ext>
            </a:extLst>
          </p:cNvPr>
          <p:cNvSpPr/>
          <p:nvPr/>
        </p:nvSpPr>
        <p:spPr>
          <a:xfrm>
            <a:off x="7214821" y="2975050"/>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2" name="フリーフォーム: 図形 101">
            <a:extLst>
              <a:ext uri="{FF2B5EF4-FFF2-40B4-BE49-F238E27FC236}">
                <a16:creationId xmlns:a16="http://schemas.microsoft.com/office/drawing/2014/main" id="{7B93D3C1-D385-DD01-BEB4-2E4AE21505FB}"/>
              </a:ext>
            </a:extLst>
          </p:cNvPr>
          <p:cNvSpPr/>
          <p:nvPr/>
        </p:nvSpPr>
        <p:spPr>
          <a:xfrm>
            <a:off x="7361643" y="2975050"/>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3" name="フリーフォーム: 図形 102">
            <a:extLst>
              <a:ext uri="{FF2B5EF4-FFF2-40B4-BE49-F238E27FC236}">
                <a16:creationId xmlns:a16="http://schemas.microsoft.com/office/drawing/2014/main" id="{2CCB0DD3-6D4A-6F20-BBA4-7C4E4FB2FD86}"/>
              </a:ext>
            </a:extLst>
          </p:cNvPr>
          <p:cNvSpPr/>
          <p:nvPr/>
        </p:nvSpPr>
        <p:spPr>
          <a:xfrm>
            <a:off x="6921178" y="2975050"/>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4" name="フリーフォーム: 図形 103">
            <a:extLst>
              <a:ext uri="{FF2B5EF4-FFF2-40B4-BE49-F238E27FC236}">
                <a16:creationId xmlns:a16="http://schemas.microsoft.com/office/drawing/2014/main" id="{F3A9B91E-BEDB-9DCC-4416-18FFDB58A098}"/>
              </a:ext>
            </a:extLst>
          </p:cNvPr>
          <p:cNvSpPr/>
          <p:nvPr/>
        </p:nvSpPr>
        <p:spPr>
          <a:xfrm>
            <a:off x="7068000" y="2975050"/>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5" name="フリーフォーム: 図形 104">
            <a:extLst>
              <a:ext uri="{FF2B5EF4-FFF2-40B4-BE49-F238E27FC236}">
                <a16:creationId xmlns:a16="http://schemas.microsoft.com/office/drawing/2014/main" id="{C5B55B15-AF06-90E8-48D7-60CD77AEF2C4}"/>
              </a:ext>
            </a:extLst>
          </p:cNvPr>
          <p:cNvSpPr/>
          <p:nvPr/>
        </p:nvSpPr>
        <p:spPr>
          <a:xfrm>
            <a:off x="6867883" y="3055105"/>
            <a:ext cx="760625" cy="293672"/>
          </a:xfrm>
          <a:custGeom>
            <a:avLst/>
            <a:gdLst>
              <a:gd name="connsiteX0" fmla="*/ 760041 w 760625"/>
              <a:gd name="connsiteY0" fmla="*/ 128965 h 293672"/>
              <a:gd name="connsiteX1" fmla="*/ 734281 w 760625"/>
              <a:gd name="connsiteY1" fmla="*/ 31796 h 293672"/>
              <a:gd name="connsiteX2" fmla="*/ 730410 w 760625"/>
              <a:gd name="connsiteY2" fmla="*/ 24322 h 293672"/>
              <a:gd name="connsiteX3" fmla="*/ 698643 w 760625"/>
              <a:gd name="connsiteY3" fmla="*/ 4167 h 293672"/>
              <a:gd name="connsiteX4" fmla="*/ 673950 w 760625"/>
              <a:gd name="connsiteY4" fmla="*/ 29 h 293672"/>
              <a:gd name="connsiteX5" fmla="*/ 649124 w 760625"/>
              <a:gd name="connsiteY5" fmla="*/ 4167 h 293672"/>
              <a:gd name="connsiteX6" fmla="*/ 617491 w 760625"/>
              <a:gd name="connsiteY6" fmla="*/ 24455 h 293672"/>
              <a:gd name="connsiteX7" fmla="*/ 613620 w 760625"/>
              <a:gd name="connsiteY7" fmla="*/ 31930 h 293672"/>
              <a:gd name="connsiteX8" fmla="*/ 600540 w 760625"/>
              <a:gd name="connsiteY8" fmla="*/ 80114 h 293672"/>
              <a:gd name="connsiteX9" fmla="*/ 587192 w 760625"/>
              <a:gd name="connsiteY9" fmla="*/ 31796 h 293672"/>
              <a:gd name="connsiteX10" fmla="*/ 583188 w 760625"/>
              <a:gd name="connsiteY10" fmla="*/ 24322 h 293672"/>
              <a:gd name="connsiteX11" fmla="*/ 551555 w 760625"/>
              <a:gd name="connsiteY11" fmla="*/ 4167 h 293672"/>
              <a:gd name="connsiteX12" fmla="*/ 527129 w 760625"/>
              <a:gd name="connsiteY12" fmla="*/ 29 h 293672"/>
              <a:gd name="connsiteX13" fmla="*/ 502303 w 760625"/>
              <a:gd name="connsiteY13" fmla="*/ 4167 h 293672"/>
              <a:gd name="connsiteX14" fmla="*/ 470536 w 760625"/>
              <a:gd name="connsiteY14" fmla="*/ 24455 h 293672"/>
              <a:gd name="connsiteX15" fmla="*/ 466798 w 760625"/>
              <a:gd name="connsiteY15" fmla="*/ 31930 h 293672"/>
              <a:gd name="connsiteX16" fmla="*/ 453451 w 760625"/>
              <a:gd name="connsiteY16" fmla="*/ 81582 h 293672"/>
              <a:gd name="connsiteX17" fmla="*/ 440104 w 760625"/>
              <a:gd name="connsiteY17" fmla="*/ 32330 h 293672"/>
              <a:gd name="connsiteX18" fmla="*/ 436233 w 760625"/>
              <a:gd name="connsiteY18" fmla="*/ 24856 h 293672"/>
              <a:gd name="connsiteX19" fmla="*/ 404466 w 760625"/>
              <a:gd name="connsiteY19" fmla="*/ 4701 h 293672"/>
              <a:gd name="connsiteX20" fmla="*/ 380307 w 760625"/>
              <a:gd name="connsiteY20" fmla="*/ 29 h 293672"/>
              <a:gd name="connsiteX21" fmla="*/ 355481 w 760625"/>
              <a:gd name="connsiteY21" fmla="*/ 4167 h 293672"/>
              <a:gd name="connsiteX22" fmla="*/ 323848 w 760625"/>
              <a:gd name="connsiteY22" fmla="*/ 24455 h 293672"/>
              <a:gd name="connsiteX23" fmla="*/ 319977 w 760625"/>
              <a:gd name="connsiteY23" fmla="*/ 31930 h 293672"/>
              <a:gd name="connsiteX24" fmla="*/ 306896 w 760625"/>
              <a:gd name="connsiteY24" fmla="*/ 80114 h 293672"/>
              <a:gd name="connsiteX25" fmla="*/ 293549 w 760625"/>
              <a:gd name="connsiteY25" fmla="*/ 31796 h 293672"/>
              <a:gd name="connsiteX26" fmla="*/ 289545 w 760625"/>
              <a:gd name="connsiteY26" fmla="*/ 24322 h 293672"/>
              <a:gd name="connsiteX27" fmla="*/ 257911 w 760625"/>
              <a:gd name="connsiteY27" fmla="*/ 4167 h 293672"/>
              <a:gd name="connsiteX28" fmla="*/ 233486 w 760625"/>
              <a:gd name="connsiteY28" fmla="*/ 29 h 293672"/>
              <a:gd name="connsiteX29" fmla="*/ 208659 w 760625"/>
              <a:gd name="connsiteY29" fmla="*/ 4167 h 293672"/>
              <a:gd name="connsiteX30" fmla="*/ 176893 w 760625"/>
              <a:gd name="connsiteY30" fmla="*/ 24455 h 293672"/>
              <a:gd name="connsiteX31" fmla="*/ 173155 w 760625"/>
              <a:gd name="connsiteY31" fmla="*/ 31930 h 293672"/>
              <a:gd name="connsiteX32" fmla="*/ 159808 w 760625"/>
              <a:gd name="connsiteY32" fmla="*/ 81582 h 293672"/>
              <a:gd name="connsiteX33" fmla="*/ 146460 w 760625"/>
              <a:gd name="connsiteY33" fmla="*/ 32330 h 293672"/>
              <a:gd name="connsiteX34" fmla="*/ 142590 w 760625"/>
              <a:gd name="connsiteY34" fmla="*/ 24856 h 293672"/>
              <a:gd name="connsiteX35" fmla="*/ 110823 w 760625"/>
              <a:gd name="connsiteY35" fmla="*/ 4701 h 293672"/>
              <a:gd name="connsiteX36" fmla="*/ 86664 w 760625"/>
              <a:gd name="connsiteY36" fmla="*/ 29 h 293672"/>
              <a:gd name="connsiteX37" fmla="*/ 61838 w 760625"/>
              <a:gd name="connsiteY37" fmla="*/ 4167 h 293672"/>
              <a:gd name="connsiteX38" fmla="*/ 30204 w 760625"/>
              <a:gd name="connsiteY38" fmla="*/ 24455 h 293672"/>
              <a:gd name="connsiteX39" fmla="*/ 26334 w 760625"/>
              <a:gd name="connsiteY39" fmla="*/ 31930 h 293672"/>
              <a:gd name="connsiteX40" fmla="*/ 440 w 760625"/>
              <a:gd name="connsiteY40" fmla="*/ 129499 h 293672"/>
              <a:gd name="connsiteX41" fmla="*/ 9916 w 760625"/>
              <a:gd name="connsiteY41" fmla="*/ 145783 h 293672"/>
              <a:gd name="connsiteX42" fmla="*/ 13387 w 760625"/>
              <a:gd name="connsiteY42" fmla="*/ 145783 h 293672"/>
              <a:gd name="connsiteX43" fmla="*/ 26734 w 760625"/>
              <a:gd name="connsiteY43" fmla="*/ 135906 h 293672"/>
              <a:gd name="connsiteX44" fmla="*/ 46622 w 760625"/>
              <a:gd name="connsiteY44" fmla="*/ 58358 h 293672"/>
              <a:gd name="connsiteX45" fmla="*/ 46622 w 760625"/>
              <a:gd name="connsiteY45" fmla="*/ 293673 h 293672"/>
              <a:gd name="connsiteX46" fmla="*/ 73317 w 760625"/>
              <a:gd name="connsiteY46" fmla="*/ 293673 h 293672"/>
              <a:gd name="connsiteX47" fmla="*/ 73317 w 760625"/>
              <a:gd name="connsiteY47" fmla="*/ 146851 h 293672"/>
              <a:gd name="connsiteX48" fmla="*/ 100011 w 760625"/>
              <a:gd name="connsiteY48" fmla="*/ 146851 h 293672"/>
              <a:gd name="connsiteX49" fmla="*/ 100011 w 760625"/>
              <a:gd name="connsiteY49" fmla="*/ 293673 h 293672"/>
              <a:gd name="connsiteX50" fmla="*/ 126706 w 760625"/>
              <a:gd name="connsiteY50" fmla="*/ 293673 h 293672"/>
              <a:gd name="connsiteX51" fmla="*/ 126706 w 760625"/>
              <a:gd name="connsiteY51" fmla="*/ 59158 h 293672"/>
              <a:gd name="connsiteX52" fmla="*/ 146994 w 760625"/>
              <a:gd name="connsiteY52" fmla="*/ 135773 h 293672"/>
              <a:gd name="connsiteX53" fmla="*/ 160342 w 760625"/>
              <a:gd name="connsiteY53" fmla="*/ 149120 h 293672"/>
              <a:gd name="connsiteX54" fmla="*/ 173689 w 760625"/>
              <a:gd name="connsiteY54" fmla="*/ 135773 h 293672"/>
              <a:gd name="connsiteX55" fmla="*/ 193443 w 760625"/>
              <a:gd name="connsiteY55" fmla="*/ 59158 h 293672"/>
              <a:gd name="connsiteX56" fmla="*/ 193443 w 760625"/>
              <a:gd name="connsiteY56" fmla="*/ 101203 h 293672"/>
              <a:gd name="connsiteX57" fmla="*/ 170486 w 760625"/>
              <a:gd name="connsiteY57" fmla="*/ 186893 h 293672"/>
              <a:gd name="connsiteX58" fmla="*/ 193443 w 760625"/>
              <a:gd name="connsiteY58" fmla="*/ 186893 h 293672"/>
              <a:gd name="connsiteX59" fmla="*/ 193443 w 760625"/>
              <a:gd name="connsiteY59" fmla="*/ 293673 h 293672"/>
              <a:gd name="connsiteX60" fmla="*/ 220138 w 760625"/>
              <a:gd name="connsiteY60" fmla="*/ 293673 h 293672"/>
              <a:gd name="connsiteX61" fmla="*/ 220138 w 760625"/>
              <a:gd name="connsiteY61" fmla="*/ 186893 h 293672"/>
              <a:gd name="connsiteX62" fmla="*/ 246833 w 760625"/>
              <a:gd name="connsiteY62" fmla="*/ 186893 h 293672"/>
              <a:gd name="connsiteX63" fmla="*/ 246833 w 760625"/>
              <a:gd name="connsiteY63" fmla="*/ 293673 h 293672"/>
              <a:gd name="connsiteX64" fmla="*/ 273528 w 760625"/>
              <a:gd name="connsiteY64" fmla="*/ 293673 h 293672"/>
              <a:gd name="connsiteX65" fmla="*/ 273528 w 760625"/>
              <a:gd name="connsiteY65" fmla="*/ 186893 h 293672"/>
              <a:gd name="connsiteX66" fmla="*/ 296485 w 760625"/>
              <a:gd name="connsiteY66" fmla="*/ 186893 h 293672"/>
              <a:gd name="connsiteX67" fmla="*/ 273528 w 760625"/>
              <a:gd name="connsiteY67" fmla="*/ 101203 h 293672"/>
              <a:gd name="connsiteX68" fmla="*/ 273528 w 760625"/>
              <a:gd name="connsiteY68" fmla="*/ 58358 h 293672"/>
              <a:gd name="connsiteX69" fmla="*/ 293949 w 760625"/>
              <a:gd name="connsiteY69" fmla="*/ 135773 h 293672"/>
              <a:gd name="connsiteX70" fmla="*/ 310141 w 760625"/>
              <a:gd name="connsiteY70" fmla="*/ 145475 h 293672"/>
              <a:gd name="connsiteX71" fmla="*/ 319843 w 760625"/>
              <a:gd name="connsiteY71" fmla="*/ 135773 h 293672"/>
              <a:gd name="connsiteX72" fmla="*/ 340265 w 760625"/>
              <a:gd name="connsiteY72" fmla="*/ 58358 h 293672"/>
              <a:gd name="connsiteX73" fmla="*/ 340265 w 760625"/>
              <a:gd name="connsiteY73" fmla="*/ 293673 h 293672"/>
              <a:gd name="connsiteX74" fmla="*/ 366960 w 760625"/>
              <a:gd name="connsiteY74" fmla="*/ 293673 h 293672"/>
              <a:gd name="connsiteX75" fmla="*/ 366960 w 760625"/>
              <a:gd name="connsiteY75" fmla="*/ 146851 h 293672"/>
              <a:gd name="connsiteX76" fmla="*/ 393655 w 760625"/>
              <a:gd name="connsiteY76" fmla="*/ 146851 h 293672"/>
              <a:gd name="connsiteX77" fmla="*/ 393655 w 760625"/>
              <a:gd name="connsiteY77" fmla="*/ 293673 h 293672"/>
              <a:gd name="connsiteX78" fmla="*/ 420349 w 760625"/>
              <a:gd name="connsiteY78" fmla="*/ 293673 h 293672"/>
              <a:gd name="connsiteX79" fmla="*/ 420349 w 760625"/>
              <a:gd name="connsiteY79" fmla="*/ 59158 h 293672"/>
              <a:gd name="connsiteX80" fmla="*/ 440638 w 760625"/>
              <a:gd name="connsiteY80" fmla="*/ 135773 h 293672"/>
              <a:gd name="connsiteX81" fmla="*/ 453985 w 760625"/>
              <a:gd name="connsiteY81" fmla="*/ 149120 h 293672"/>
              <a:gd name="connsiteX82" fmla="*/ 467332 w 760625"/>
              <a:gd name="connsiteY82" fmla="*/ 135773 h 293672"/>
              <a:gd name="connsiteX83" fmla="*/ 487087 w 760625"/>
              <a:gd name="connsiteY83" fmla="*/ 59158 h 293672"/>
              <a:gd name="connsiteX84" fmla="*/ 487087 w 760625"/>
              <a:gd name="connsiteY84" fmla="*/ 101203 h 293672"/>
              <a:gd name="connsiteX85" fmla="*/ 464129 w 760625"/>
              <a:gd name="connsiteY85" fmla="*/ 186893 h 293672"/>
              <a:gd name="connsiteX86" fmla="*/ 487087 w 760625"/>
              <a:gd name="connsiteY86" fmla="*/ 186893 h 293672"/>
              <a:gd name="connsiteX87" fmla="*/ 487087 w 760625"/>
              <a:gd name="connsiteY87" fmla="*/ 293673 h 293672"/>
              <a:gd name="connsiteX88" fmla="*/ 513781 w 760625"/>
              <a:gd name="connsiteY88" fmla="*/ 293673 h 293672"/>
              <a:gd name="connsiteX89" fmla="*/ 513781 w 760625"/>
              <a:gd name="connsiteY89" fmla="*/ 186893 h 293672"/>
              <a:gd name="connsiteX90" fmla="*/ 540476 w 760625"/>
              <a:gd name="connsiteY90" fmla="*/ 186893 h 293672"/>
              <a:gd name="connsiteX91" fmla="*/ 540476 w 760625"/>
              <a:gd name="connsiteY91" fmla="*/ 293673 h 293672"/>
              <a:gd name="connsiteX92" fmla="*/ 567171 w 760625"/>
              <a:gd name="connsiteY92" fmla="*/ 293673 h 293672"/>
              <a:gd name="connsiteX93" fmla="*/ 567171 w 760625"/>
              <a:gd name="connsiteY93" fmla="*/ 186893 h 293672"/>
              <a:gd name="connsiteX94" fmla="*/ 590129 w 760625"/>
              <a:gd name="connsiteY94" fmla="*/ 186893 h 293672"/>
              <a:gd name="connsiteX95" fmla="*/ 567171 w 760625"/>
              <a:gd name="connsiteY95" fmla="*/ 101203 h 293672"/>
              <a:gd name="connsiteX96" fmla="*/ 567171 w 760625"/>
              <a:gd name="connsiteY96" fmla="*/ 58358 h 293672"/>
              <a:gd name="connsiteX97" fmla="*/ 587593 w 760625"/>
              <a:gd name="connsiteY97" fmla="*/ 135773 h 293672"/>
              <a:gd name="connsiteX98" fmla="*/ 603784 w 760625"/>
              <a:gd name="connsiteY98" fmla="*/ 145475 h 293672"/>
              <a:gd name="connsiteX99" fmla="*/ 613487 w 760625"/>
              <a:gd name="connsiteY99" fmla="*/ 135773 h 293672"/>
              <a:gd name="connsiteX100" fmla="*/ 633908 w 760625"/>
              <a:gd name="connsiteY100" fmla="*/ 58358 h 293672"/>
              <a:gd name="connsiteX101" fmla="*/ 633908 w 760625"/>
              <a:gd name="connsiteY101" fmla="*/ 293673 h 293672"/>
              <a:gd name="connsiteX102" fmla="*/ 660603 w 760625"/>
              <a:gd name="connsiteY102" fmla="*/ 293673 h 293672"/>
              <a:gd name="connsiteX103" fmla="*/ 660603 w 760625"/>
              <a:gd name="connsiteY103" fmla="*/ 146851 h 293672"/>
              <a:gd name="connsiteX104" fmla="*/ 687298 w 760625"/>
              <a:gd name="connsiteY104" fmla="*/ 146851 h 293672"/>
              <a:gd name="connsiteX105" fmla="*/ 687298 w 760625"/>
              <a:gd name="connsiteY105" fmla="*/ 293673 h 293672"/>
              <a:gd name="connsiteX106" fmla="*/ 713993 w 760625"/>
              <a:gd name="connsiteY106" fmla="*/ 293673 h 293672"/>
              <a:gd name="connsiteX107" fmla="*/ 713993 w 760625"/>
              <a:gd name="connsiteY107" fmla="*/ 59158 h 293672"/>
              <a:gd name="connsiteX108" fmla="*/ 734281 w 760625"/>
              <a:gd name="connsiteY108" fmla="*/ 135773 h 293672"/>
              <a:gd name="connsiteX109" fmla="*/ 747628 w 760625"/>
              <a:gd name="connsiteY109" fmla="*/ 145650 h 293672"/>
              <a:gd name="connsiteX110" fmla="*/ 751098 w 760625"/>
              <a:gd name="connsiteY110" fmla="*/ 145650 h 293672"/>
              <a:gd name="connsiteX111" fmla="*/ 760063 w 760625"/>
              <a:gd name="connsiteY111" fmla="*/ 129039 h 293672"/>
              <a:gd name="connsiteX112" fmla="*/ 760041 w 760625"/>
              <a:gd name="connsiteY112" fmla="*/ 128965 h 29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760625" h="293672">
                <a:moveTo>
                  <a:pt x="760041" y="128965"/>
                </a:moveTo>
                <a:lnTo>
                  <a:pt x="734281" y="31796"/>
                </a:lnTo>
                <a:cubicBezTo>
                  <a:pt x="733567" y="29047"/>
                  <a:pt x="732244" y="26492"/>
                  <a:pt x="730410" y="24322"/>
                </a:cubicBezTo>
                <a:cubicBezTo>
                  <a:pt x="721571" y="15176"/>
                  <a:pt x="710682" y="8267"/>
                  <a:pt x="698643" y="4167"/>
                </a:cubicBezTo>
                <a:cubicBezTo>
                  <a:pt x="690764" y="1181"/>
                  <a:pt x="682373" y="-226"/>
                  <a:pt x="673950" y="29"/>
                </a:cubicBezTo>
                <a:cubicBezTo>
                  <a:pt x="665504" y="36"/>
                  <a:pt x="657117" y="1434"/>
                  <a:pt x="649124" y="4167"/>
                </a:cubicBezTo>
                <a:cubicBezTo>
                  <a:pt x="637049" y="8178"/>
                  <a:pt x="626173" y="15153"/>
                  <a:pt x="617491" y="24455"/>
                </a:cubicBezTo>
                <a:cubicBezTo>
                  <a:pt x="615734" y="26676"/>
                  <a:pt x="614421" y="29214"/>
                  <a:pt x="613620" y="31930"/>
                </a:cubicBezTo>
                <a:lnTo>
                  <a:pt x="600540" y="80114"/>
                </a:lnTo>
                <a:lnTo>
                  <a:pt x="587192" y="31796"/>
                </a:lnTo>
                <a:cubicBezTo>
                  <a:pt x="586402" y="29049"/>
                  <a:pt x="585038" y="26501"/>
                  <a:pt x="583188" y="24322"/>
                </a:cubicBezTo>
                <a:cubicBezTo>
                  <a:pt x="574407" y="15169"/>
                  <a:pt x="563559" y="8258"/>
                  <a:pt x="551555" y="4167"/>
                </a:cubicBezTo>
                <a:cubicBezTo>
                  <a:pt x="543752" y="1237"/>
                  <a:pt x="535460" y="-167"/>
                  <a:pt x="527129" y="29"/>
                </a:cubicBezTo>
                <a:cubicBezTo>
                  <a:pt x="518680" y="13"/>
                  <a:pt x="510288" y="1412"/>
                  <a:pt x="502303" y="4167"/>
                </a:cubicBezTo>
                <a:cubicBezTo>
                  <a:pt x="490203" y="8209"/>
                  <a:pt x="479292" y="15179"/>
                  <a:pt x="470536" y="24455"/>
                </a:cubicBezTo>
                <a:cubicBezTo>
                  <a:pt x="468873" y="26715"/>
                  <a:pt x="467607" y="29243"/>
                  <a:pt x="466798" y="31930"/>
                </a:cubicBezTo>
                <a:lnTo>
                  <a:pt x="453451" y="81582"/>
                </a:lnTo>
                <a:lnTo>
                  <a:pt x="440104" y="32330"/>
                </a:lnTo>
                <a:cubicBezTo>
                  <a:pt x="439390" y="29581"/>
                  <a:pt x="438067" y="27026"/>
                  <a:pt x="436233" y="24856"/>
                </a:cubicBezTo>
                <a:cubicBezTo>
                  <a:pt x="427394" y="15710"/>
                  <a:pt x="416505" y="8801"/>
                  <a:pt x="404466" y="4701"/>
                </a:cubicBezTo>
                <a:cubicBezTo>
                  <a:pt x="396790" y="1600"/>
                  <a:pt x="388587" y="15"/>
                  <a:pt x="380307" y="29"/>
                </a:cubicBezTo>
                <a:cubicBezTo>
                  <a:pt x="371861" y="36"/>
                  <a:pt x="363473" y="1434"/>
                  <a:pt x="355481" y="4167"/>
                </a:cubicBezTo>
                <a:cubicBezTo>
                  <a:pt x="343406" y="8178"/>
                  <a:pt x="332530" y="15153"/>
                  <a:pt x="323848" y="24455"/>
                </a:cubicBezTo>
                <a:cubicBezTo>
                  <a:pt x="322091" y="26676"/>
                  <a:pt x="320778" y="29214"/>
                  <a:pt x="319977" y="31930"/>
                </a:cubicBezTo>
                <a:lnTo>
                  <a:pt x="306896" y="80114"/>
                </a:lnTo>
                <a:lnTo>
                  <a:pt x="293549" y="31796"/>
                </a:lnTo>
                <a:cubicBezTo>
                  <a:pt x="292759" y="29049"/>
                  <a:pt x="291395" y="26501"/>
                  <a:pt x="289545" y="24322"/>
                </a:cubicBezTo>
                <a:cubicBezTo>
                  <a:pt x="280763" y="15169"/>
                  <a:pt x="269916" y="8258"/>
                  <a:pt x="257911" y="4167"/>
                </a:cubicBezTo>
                <a:cubicBezTo>
                  <a:pt x="250110" y="1237"/>
                  <a:pt x="241817" y="-167"/>
                  <a:pt x="233486" y="29"/>
                </a:cubicBezTo>
                <a:cubicBezTo>
                  <a:pt x="225037" y="13"/>
                  <a:pt x="216645" y="1412"/>
                  <a:pt x="208659" y="4167"/>
                </a:cubicBezTo>
                <a:cubicBezTo>
                  <a:pt x="196561" y="8209"/>
                  <a:pt x="185648" y="15179"/>
                  <a:pt x="176893" y="24455"/>
                </a:cubicBezTo>
                <a:cubicBezTo>
                  <a:pt x="175229" y="26715"/>
                  <a:pt x="173965" y="29243"/>
                  <a:pt x="173155" y="31930"/>
                </a:cubicBezTo>
                <a:lnTo>
                  <a:pt x="159808" y="81582"/>
                </a:lnTo>
                <a:lnTo>
                  <a:pt x="146460" y="32330"/>
                </a:lnTo>
                <a:cubicBezTo>
                  <a:pt x="145746" y="29581"/>
                  <a:pt x="144424" y="27026"/>
                  <a:pt x="142590" y="24856"/>
                </a:cubicBezTo>
                <a:cubicBezTo>
                  <a:pt x="133751" y="15710"/>
                  <a:pt x="122862" y="8801"/>
                  <a:pt x="110823" y="4701"/>
                </a:cubicBezTo>
                <a:cubicBezTo>
                  <a:pt x="103147" y="1600"/>
                  <a:pt x="94943" y="15"/>
                  <a:pt x="86664" y="29"/>
                </a:cubicBezTo>
                <a:cubicBezTo>
                  <a:pt x="78218" y="36"/>
                  <a:pt x="69830" y="1434"/>
                  <a:pt x="61838" y="4167"/>
                </a:cubicBezTo>
                <a:cubicBezTo>
                  <a:pt x="49762" y="8178"/>
                  <a:pt x="38887" y="15153"/>
                  <a:pt x="30204" y="24455"/>
                </a:cubicBezTo>
                <a:cubicBezTo>
                  <a:pt x="28448" y="26676"/>
                  <a:pt x="27135" y="29214"/>
                  <a:pt x="26334" y="31930"/>
                </a:cubicBezTo>
                <a:lnTo>
                  <a:pt x="440" y="129499"/>
                </a:lnTo>
                <a:cubicBezTo>
                  <a:pt x="-1425" y="136611"/>
                  <a:pt x="2812" y="143892"/>
                  <a:pt x="9916" y="145783"/>
                </a:cubicBezTo>
                <a:lnTo>
                  <a:pt x="13387" y="145783"/>
                </a:lnTo>
                <a:cubicBezTo>
                  <a:pt x="19592" y="145995"/>
                  <a:pt x="25123" y="141902"/>
                  <a:pt x="26734" y="135906"/>
                </a:cubicBezTo>
                <a:lnTo>
                  <a:pt x="46622" y="58358"/>
                </a:lnTo>
                <a:lnTo>
                  <a:pt x="46622" y="293673"/>
                </a:lnTo>
                <a:lnTo>
                  <a:pt x="73317" y="293673"/>
                </a:lnTo>
                <a:lnTo>
                  <a:pt x="73317" y="146851"/>
                </a:lnTo>
                <a:lnTo>
                  <a:pt x="100011" y="146851"/>
                </a:lnTo>
                <a:lnTo>
                  <a:pt x="100011" y="293673"/>
                </a:lnTo>
                <a:lnTo>
                  <a:pt x="126706" y="293673"/>
                </a:lnTo>
                <a:lnTo>
                  <a:pt x="126706" y="59158"/>
                </a:lnTo>
                <a:lnTo>
                  <a:pt x="146994" y="135773"/>
                </a:lnTo>
                <a:cubicBezTo>
                  <a:pt x="146994" y="143144"/>
                  <a:pt x="152970" y="149120"/>
                  <a:pt x="160342" y="149120"/>
                </a:cubicBezTo>
                <a:cubicBezTo>
                  <a:pt x="167714" y="149120"/>
                  <a:pt x="173689" y="143144"/>
                  <a:pt x="173689" y="135773"/>
                </a:cubicBezTo>
                <a:lnTo>
                  <a:pt x="193443" y="59158"/>
                </a:lnTo>
                <a:lnTo>
                  <a:pt x="193443" y="101203"/>
                </a:lnTo>
                <a:lnTo>
                  <a:pt x="170486" y="186893"/>
                </a:lnTo>
                <a:lnTo>
                  <a:pt x="193443" y="186893"/>
                </a:lnTo>
                <a:lnTo>
                  <a:pt x="193443" y="293673"/>
                </a:lnTo>
                <a:lnTo>
                  <a:pt x="220138" y="293673"/>
                </a:lnTo>
                <a:lnTo>
                  <a:pt x="220138" y="186893"/>
                </a:lnTo>
                <a:lnTo>
                  <a:pt x="246833" y="186893"/>
                </a:lnTo>
                <a:lnTo>
                  <a:pt x="246833" y="293673"/>
                </a:lnTo>
                <a:lnTo>
                  <a:pt x="273528" y="293673"/>
                </a:lnTo>
                <a:lnTo>
                  <a:pt x="273528" y="186893"/>
                </a:lnTo>
                <a:lnTo>
                  <a:pt x="296485" y="186893"/>
                </a:lnTo>
                <a:lnTo>
                  <a:pt x="273528" y="101203"/>
                </a:lnTo>
                <a:lnTo>
                  <a:pt x="273528" y="58358"/>
                </a:lnTo>
                <a:lnTo>
                  <a:pt x="293949" y="135773"/>
                </a:lnTo>
                <a:cubicBezTo>
                  <a:pt x="295742" y="142923"/>
                  <a:pt x="302991" y="147267"/>
                  <a:pt x="310141" y="145475"/>
                </a:cubicBezTo>
                <a:cubicBezTo>
                  <a:pt x="314917" y="144278"/>
                  <a:pt x="318646" y="140548"/>
                  <a:pt x="319843" y="135773"/>
                </a:cubicBezTo>
                <a:lnTo>
                  <a:pt x="340265" y="58358"/>
                </a:lnTo>
                <a:lnTo>
                  <a:pt x="340265" y="293673"/>
                </a:lnTo>
                <a:lnTo>
                  <a:pt x="366960" y="293673"/>
                </a:lnTo>
                <a:lnTo>
                  <a:pt x="366960" y="146851"/>
                </a:lnTo>
                <a:lnTo>
                  <a:pt x="393655" y="146851"/>
                </a:lnTo>
                <a:lnTo>
                  <a:pt x="393655" y="293673"/>
                </a:lnTo>
                <a:lnTo>
                  <a:pt x="420349" y="293673"/>
                </a:lnTo>
                <a:lnTo>
                  <a:pt x="420349" y="59158"/>
                </a:lnTo>
                <a:lnTo>
                  <a:pt x="440638" y="135773"/>
                </a:lnTo>
                <a:cubicBezTo>
                  <a:pt x="440638" y="143144"/>
                  <a:pt x="446613" y="149120"/>
                  <a:pt x="453985" y="149120"/>
                </a:cubicBezTo>
                <a:cubicBezTo>
                  <a:pt x="461357" y="149120"/>
                  <a:pt x="467332" y="143144"/>
                  <a:pt x="467332" y="135773"/>
                </a:cubicBezTo>
                <a:lnTo>
                  <a:pt x="487087" y="59158"/>
                </a:lnTo>
                <a:lnTo>
                  <a:pt x="487087" y="101203"/>
                </a:lnTo>
                <a:lnTo>
                  <a:pt x="464129" y="186893"/>
                </a:lnTo>
                <a:lnTo>
                  <a:pt x="487087" y="186893"/>
                </a:lnTo>
                <a:lnTo>
                  <a:pt x="487087" y="293673"/>
                </a:lnTo>
                <a:lnTo>
                  <a:pt x="513781" y="293673"/>
                </a:lnTo>
                <a:lnTo>
                  <a:pt x="513781" y="186893"/>
                </a:lnTo>
                <a:lnTo>
                  <a:pt x="540476" y="186893"/>
                </a:lnTo>
                <a:lnTo>
                  <a:pt x="540476" y="293673"/>
                </a:lnTo>
                <a:lnTo>
                  <a:pt x="567171" y="293673"/>
                </a:lnTo>
                <a:lnTo>
                  <a:pt x="567171" y="186893"/>
                </a:lnTo>
                <a:lnTo>
                  <a:pt x="590129" y="186893"/>
                </a:lnTo>
                <a:lnTo>
                  <a:pt x="567171" y="101203"/>
                </a:lnTo>
                <a:lnTo>
                  <a:pt x="567171" y="58358"/>
                </a:lnTo>
                <a:lnTo>
                  <a:pt x="587593" y="135773"/>
                </a:lnTo>
                <a:cubicBezTo>
                  <a:pt x="589385" y="142923"/>
                  <a:pt x="596634" y="147267"/>
                  <a:pt x="603784" y="145475"/>
                </a:cubicBezTo>
                <a:cubicBezTo>
                  <a:pt x="608560" y="144278"/>
                  <a:pt x="612289" y="140548"/>
                  <a:pt x="613487" y="135773"/>
                </a:cubicBezTo>
                <a:lnTo>
                  <a:pt x="633908" y="58358"/>
                </a:lnTo>
                <a:lnTo>
                  <a:pt x="633908" y="293673"/>
                </a:lnTo>
                <a:lnTo>
                  <a:pt x="660603" y="293673"/>
                </a:lnTo>
                <a:lnTo>
                  <a:pt x="660603" y="146851"/>
                </a:lnTo>
                <a:lnTo>
                  <a:pt x="687298" y="146851"/>
                </a:lnTo>
                <a:lnTo>
                  <a:pt x="687298" y="293673"/>
                </a:lnTo>
                <a:lnTo>
                  <a:pt x="713993" y="293673"/>
                </a:lnTo>
                <a:lnTo>
                  <a:pt x="713993" y="59158"/>
                </a:lnTo>
                <a:lnTo>
                  <a:pt x="734281" y="135773"/>
                </a:lnTo>
                <a:cubicBezTo>
                  <a:pt x="735892" y="141768"/>
                  <a:pt x="741423" y="145862"/>
                  <a:pt x="747628" y="145650"/>
                </a:cubicBezTo>
                <a:cubicBezTo>
                  <a:pt x="748781" y="145780"/>
                  <a:pt x="749945" y="145780"/>
                  <a:pt x="751098" y="145650"/>
                </a:cubicBezTo>
                <a:cubicBezTo>
                  <a:pt x="758161" y="143538"/>
                  <a:pt x="762174" y="136101"/>
                  <a:pt x="760063" y="129039"/>
                </a:cubicBezTo>
                <a:cubicBezTo>
                  <a:pt x="760056" y="129013"/>
                  <a:pt x="760049" y="128989"/>
                  <a:pt x="760041" y="128965"/>
                </a:cubicBezTo>
                <a:close/>
              </a:path>
            </a:pathLst>
          </a:custGeom>
          <a:solidFill>
            <a:srgbClr val="7030A0"/>
          </a:solidFill>
          <a:ln w="13295" cap="flat">
            <a:noFill/>
            <a:prstDash val="solid"/>
            <a:miter/>
          </a:ln>
        </p:spPr>
        <p:txBody>
          <a:bodyPr rtlCol="0" anchor="ctr"/>
          <a:lstStyle/>
          <a:p>
            <a:endParaRPr lang="ja-JP" altLang="en-US"/>
          </a:p>
        </p:txBody>
      </p:sp>
      <p:sp>
        <p:nvSpPr>
          <p:cNvPr id="106" name="フリーフォーム: 図形 105">
            <a:extLst>
              <a:ext uri="{FF2B5EF4-FFF2-40B4-BE49-F238E27FC236}">
                <a16:creationId xmlns:a16="http://schemas.microsoft.com/office/drawing/2014/main" id="{12C4ABD8-A495-B03A-06BE-5418625BBAA4}"/>
              </a:ext>
            </a:extLst>
          </p:cNvPr>
          <p:cNvSpPr/>
          <p:nvPr/>
        </p:nvSpPr>
        <p:spPr>
          <a:xfrm>
            <a:off x="7214821" y="257462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7" name="フリーフォーム: 図形 106">
            <a:extLst>
              <a:ext uri="{FF2B5EF4-FFF2-40B4-BE49-F238E27FC236}">
                <a16:creationId xmlns:a16="http://schemas.microsoft.com/office/drawing/2014/main" id="{9CD3174B-882C-CDB3-5580-359922ACBB6C}"/>
              </a:ext>
            </a:extLst>
          </p:cNvPr>
          <p:cNvSpPr/>
          <p:nvPr/>
        </p:nvSpPr>
        <p:spPr>
          <a:xfrm>
            <a:off x="7361643" y="257462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8" name="フリーフォーム: 図形 107">
            <a:extLst>
              <a:ext uri="{FF2B5EF4-FFF2-40B4-BE49-F238E27FC236}">
                <a16:creationId xmlns:a16="http://schemas.microsoft.com/office/drawing/2014/main" id="{C609A6BF-10AF-142E-DC3B-2D92047A9FE4}"/>
              </a:ext>
            </a:extLst>
          </p:cNvPr>
          <p:cNvSpPr/>
          <p:nvPr/>
        </p:nvSpPr>
        <p:spPr>
          <a:xfrm>
            <a:off x="7068000" y="2574627"/>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109" name="フリーフォーム: 図形 108">
            <a:extLst>
              <a:ext uri="{FF2B5EF4-FFF2-40B4-BE49-F238E27FC236}">
                <a16:creationId xmlns:a16="http://schemas.microsoft.com/office/drawing/2014/main" id="{3C17D84A-372D-B65E-0A12-BAB4C3DAE8E1}"/>
              </a:ext>
            </a:extLst>
          </p:cNvPr>
          <p:cNvSpPr/>
          <p:nvPr/>
        </p:nvSpPr>
        <p:spPr>
          <a:xfrm>
            <a:off x="7014704" y="2654680"/>
            <a:ext cx="467238" cy="293674"/>
          </a:xfrm>
          <a:custGeom>
            <a:avLst/>
            <a:gdLst>
              <a:gd name="connsiteX0" fmla="*/ 466665 w 467238"/>
              <a:gd name="connsiteY0" fmla="*/ 128968 h 293674"/>
              <a:gd name="connsiteX1" fmla="*/ 440904 w 467238"/>
              <a:gd name="connsiteY1" fmla="*/ 31799 h 293674"/>
              <a:gd name="connsiteX2" fmla="*/ 436900 w 467238"/>
              <a:gd name="connsiteY2" fmla="*/ 24324 h 293674"/>
              <a:gd name="connsiteX3" fmla="*/ 405267 w 467238"/>
              <a:gd name="connsiteY3" fmla="*/ 4169 h 293674"/>
              <a:gd name="connsiteX4" fmla="*/ 380307 w 467238"/>
              <a:gd name="connsiteY4" fmla="*/ 32 h 293674"/>
              <a:gd name="connsiteX5" fmla="*/ 355481 w 467238"/>
              <a:gd name="connsiteY5" fmla="*/ 4169 h 293674"/>
              <a:gd name="connsiteX6" fmla="*/ 323714 w 467238"/>
              <a:gd name="connsiteY6" fmla="*/ 24457 h 293674"/>
              <a:gd name="connsiteX7" fmla="*/ 319977 w 467238"/>
              <a:gd name="connsiteY7" fmla="*/ 31932 h 293674"/>
              <a:gd name="connsiteX8" fmla="*/ 306629 w 467238"/>
              <a:gd name="connsiteY8" fmla="*/ 81584 h 293674"/>
              <a:gd name="connsiteX9" fmla="*/ 293282 w 467238"/>
              <a:gd name="connsiteY9" fmla="*/ 32332 h 293674"/>
              <a:gd name="connsiteX10" fmla="*/ 289411 w 467238"/>
              <a:gd name="connsiteY10" fmla="*/ 24858 h 293674"/>
              <a:gd name="connsiteX11" fmla="*/ 257644 w 467238"/>
              <a:gd name="connsiteY11" fmla="*/ 4703 h 293674"/>
              <a:gd name="connsiteX12" fmla="*/ 233486 w 467238"/>
              <a:gd name="connsiteY12" fmla="*/ 32 h 293674"/>
              <a:gd name="connsiteX13" fmla="*/ 208659 w 467238"/>
              <a:gd name="connsiteY13" fmla="*/ 4169 h 293674"/>
              <a:gd name="connsiteX14" fmla="*/ 177026 w 467238"/>
              <a:gd name="connsiteY14" fmla="*/ 24457 h 293674"/>
              <a:gd name="connsiteX15" fmla="*/ 173155 w 467238"/>
              <a:gd name="connsiteY15" fmla="*/ 31932 h 293674"/>
              <a:gd name="connsiteX16" fmla="*/ 160075 w 467238"/>
              <a:gd name="connsiteY16" fmla="*/ 80116 h 293674"/>
              <a:gd name="connsiteX17" fmla="*/ 146727 w 467238"/>
              <a:gd name="connsiteY17" fmla="*/ 31799 h 293674"/>
              <a:gd name="connsiteX18" fmla="*/ 142723 w 467238"/>
              <a:gd name="connsiteY18" fmla="*/ 24324 h 293674"/>
              <a:gd name="connsiteX19" fmla="*/ 111090 w 467238"/>
              <a:gd name="connsiteY19" fmla="*/ 4169 h 293674"/>
              <a:gd name="connsiteX20" fmla="*/ 86664 w 467238"/>
              <a:gd name="connsiteY20" fmla="*/ 32 h 293674"/>
              <a:gd name="connsiteX21" fmla="*/ 61838 w 467238"/>
              <a:gd name="connsiteY21" fmla="*/ 4169 h 293674"/>
              <a:gd name="connsiteX22" fmla="*/ 30071 w 467238"/>
              <a:gd name="connsiteY22" fmla="*/ 24457 h 293674"/>
              <a:gd name="connsiteX23" fmla="*/ 26334 w 467238"/>
              <a:gd name="connsiteY23" fmla="*/ 31932 h 293674"/>
              <a:gd name="connsiteX24" fmla="*/ 440 w 467238"/>
              <a:gd name="connsiteY24" fmla="*/ 129502 h 293674"/>
              <a:gd name="connsiteX25" fmla="*/ 9916 w 467238"/>
              <a:gd name="connsiteY25" fmla="*/ 145785 h 293674"/>
              <a:gd name="connsiteX26" fmla="*/ 13387 w 467238"/>
              <a:gd name="connsiteY26" fmla="*/ 145785 h 293674"/>
              <a:gd name="connsiteX27" fmla="*/ 26734 w 467238"/>
              <a:gd name="connsiteY27" fmla="*/ 135908 h 293674"/>
              <a:gd name="connsiteX28" fmla="*/ 46622 w 467238"/>
              <a:gd name="connsiteY28" fmla="*/ 59161 h 293674"/>
              <a:gd name="connsiteX29" fmla="*/ 46622 w 467238"/>
              <a:gd name="connsiteY29" fmla="*/ 101205 h 293674"/>
              <a:gd name="connsiteX30" fmla="*/ 23664 w 467238"/>
              <a:gd name="connsiteY30" fmla="*/ 186895 h 293674"/>
              <a:gd name="connsiteX31" fmla="*/ 46622 w 467238"/>
              <a:gd name="connsiteY31" fmla="*/ 186895 h 293674"/>
              <a:gd name="connsiteX32" fmla="*/ 46622 w 467238"/>
              <a:gd name="connsiteY32" fmla="*/ 293675 h 293674"/>
              <a:gd name="connsiteX33" fmla="*/ 73317 w 467238"/>
              <a:gd name="connsiteY33" fmla="*/ 293675 h 293674"/>
              <a:gd name="connsiteX34" fmla="*/ 73317 w 467238"/>
              <a:gd name="connsiteY34" fmla="*/ 186895 h 293674"/>
              <a:gd name="connsiteX35" fmla="*/ 100011 w 467238"/>
              <a:gd name="connsiteY35" fmla="*/ 186895 h 293674"/>
              <a:gd name="connsiteX36" fmla="*/ 100011 w 467238"/>
              <a:gd name="connsiteY36" fmla="*/ 293675 h 293674"/>
              <a:gd name="connsiteX37" fmla="*/ 126706 w 467238"/>
              <a:gd name="connsiteY37" fmla="*/ 293675 h 293674"/>
              <a:gd name="connsiteX38" fmla="*/ 126706 w 467238"/>
              <a:gd name="connsiteY38" fmla="*/ 186895 h 293674"/>
              <a:gd name="connsiteX39" fmla="*/ 149664 w 467238"/>
              <a:gd name="connsiteY39" fmla="*/ 186895 h 293674"/>
              <a:gd name="connsiteX40" fmla="*/ 126706 w 467238"/>
              <a:gd name="connsiteY40" fmla="*/ 101205 h 293674"/>
              <a:gd name="connsiteX41" fmla="*/ 126706 w 467238"/>
              <a:gd name="connsiteY41" fmla="*/ 58360 h 293674"/>
              <a:gd name="connsiteX42" fmla="*/ 147128 w 467238"/>
              <a:gd name="connsiteY42" fmla="*/ 135775 h 293674"/>
              <a:gd name="connsiteX43" fmla="*/ 163320 w 467238"/>
              <a:gd name="connsiteY43" fmla="*/ 145477 h 293674"/>
              <a:gd name="connsiteX44" fmla="*/ 173022 w 467238"/>
              <a:gd name="connsiteY44" fmla="*/ 135775 h 293674"/>
              <a:gd name="connsiteX45" fmla="*/ 193443 w 467238"/>
              <a:gd name="connsiteY45" fmla="*/ 58360 h 293674"/>
              <a:gd name="connsiteX46" fmla="*/ 193443 w 467238"/>
              <a:gd name="connsiteY46" fmla="*/ 293675 h 293674"/>
              <a:gd name="connsiteX47" fmla="*/ 220138 w 467238"/>
              <a:gd name="connsiteY47" fmla="*/ 293675 h 293674"/>
              <a:gd name="connsiteX48" fmla="*/ 220138 w 467238"/>
              <a:gd name="connsiteY48" fmla="*/ 146853 h 293674"/>
              <a:gd name="connsiteX49" fmla="*/ 246833 w 467238"/>
              <a:gd name="connsiteY49" fmla="*/ 146853 h 293674"/>
              <a:gd name="connsiteX50" fmla="*/ 246833 w 467238"/>
              <a:gd name="connsiteY50" fmla="*/ 293675 h 293674"/>
              <a:gd name="connsiteX51" fmla="*/ 273528 w 467238"/>
              <a:gd name="connsiteY51" fmla="*/ 293675 h 293674"/>
              <a:gd name="connsiteX52" fmla="*/ 273528 w 467238"/>
              <a:gd name="connsiteY52" fmla="*/ 59161 h 293674"/>
              <a:gd name="connsiteX53" fmla="*/ 293816 w 467238"/>
              <a:gd name="connsiteY53" fmla="*/ 135775 h 293674"/>
              <a:gd name="connsiteX54" fmla="*/ 307163 w 467238"/>
              <a:gd name="connsiteY54" fmla="*/ 149122 h 293674"/>
              <a:gd name="connsiteX55" fmla="*/ 320511 w 467238"/>
              <a:gd name="connsiteY55" fmla="*/ 135775 h 293674"/>
              <a:gd name="connsiteX56" fmla="*/ 340265 w 467238"/>
              <a:gd name="connsiteY56" fmla="*/ 59161 h 293674"/>
              <a:gd name="connsiteX57" fmla="*/ 340265 w 467238"/>
              <a:gd name="connsiteY57" fmla="*/ 101205 h 293674"/>
              <a:gd name="connsiteX58" fmla="*/ 317307 w 467238"/>
              <a:gd name="connsiteY58" fmla="*/ 186895 h 293674"/>
              <a:gd name="connsiteX59" fmla="*/ 340265 w 467238"/>
              <a:gd name="connsiteY59" fmla="*/ 186895 h 293674"/>
              <a:gd name="connsiteX60" fmla="*/ 340265 w 467238"/>
              <a:gd name="connsiteY60" fmla="*/ 293675 h 293674"/>
              <a:gd name="connsiteX61" fmla="*/ 366960 w 467238"/>
              <a:gd name="connsiteY61" fmla="*/ 293675 h 293674"/>
              <a:gd name="connsiteX62" fmla="*/ 366960 w 467238"/>
              <a:gd name="connsiteY62" fmla="*/ 186895 h 293674"/>
              <a:gd name="connsiteX63" fmla="*/ 393655 w 467238"/>
              <a:gd name="connsiteY63" fmla="*/ 186895 h 293674"/>
              <a:gd name="connsiteX64" fmla="*/ 393655 w 467238"/>
              <a:gd name="connsiteY64" fmla="*/ 293675 h 293674"/>
              <a:gd name="connsiteX65" fmla="*/ 420349 w 467238"/>
              <a:gd name="connsiteY65" fmla="*/ 293675 h 293674"/>
              <a:gd name="connsiteX66" fmla="*/ 420349 w 467238"/>
              <a:gd name="connsiteY66" fmla="*/ 186895 h 293674"/>
              <a:gd name="connsiteX67" fmla="*/ 443307 w 467238"/>
              <a:gd name="connsiteY67" fmla="*/ 186895 h 293674"/>
              <a:gd name="connsiteX68" fmla="*/ 420349 w 467238"/>
              <a:gd name="connsiteY68" fmla="*/ 101205 h 293674"/>
              <a:gd name="connsiteX69" fmla="*/ 420349 w 467238"/>
              <a:gd name="connsiteY69" fmla="*/ 58360 h 293674"/>
              <a:gd name="connsiteX70" fmla="*/ 440771 w 467238"/>
              <a:gd name="connsiteY70" fmla="*/ 135775 h 293674"/>
              <a:gd name="connsiteX71" fmla="*/ 454118 w 467238"/>
              <a:gd name="connsiteY71" fmla="*/ 145652 h 293674"/>
              <a:gd name="connsiteX72" fmla="*/ 457589 w 467238"/>
              <a:gd name="connsiteY72" fmla="*/ 145652 h 293674"/>
              <a:gd name="connsiteX73" fmla="*/ 466712 w 467238"/>
              <a:gd name="connsiteY73" fmla="*/ 129127 h 293674"/>
              <a:gd name="connsiteX74" fmla="*/ 466665 w 467238"/>
              <a:gd name="connsiteY74"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467238" h="293674">
                <a:moveTo>
                  <a:pt x="466665" y="128968"/>
                </a:moveTo>
                <a:lnTo>
                  <a:pt x="440904" y="31799"/>
                </a:lnTo>
                <a:cubicBezTo>
                  <a:pt x="440114" y="29052"/>
                  <a:pt x="438750" y="26504"/>
                  <a:pt x="436900" y="24324"/>
                </a:cubicBezTo>
                <a:cubicBezTo>
                  <a:pt x="428119" y="15173"/>
                  <a:pt x="417272" y="8260"/>
                  <a:pt x="405267" y="4169"/>
                </a:cubicBezTo>
                <a:cubicBezTo>
                  <a:pt x="397297" y="1172"/>
                  <a:pt x="388818" y="-234"/>
                  <a:pt x="380307" y="32"/>
                </a:cubicBezTo>
                <a:cubicBezTo>
                  <a:pt x="371858" y="15"/>
                  <a:pt x="363467" y="1414"/>
                  <a:pt x="355481" y="4169"/>
                </a:cubicBezTo>
                <a:cubicBezTo>
                  <a:pt x="343383" y="8211"/>
                  <a:pt x="332470" y="15181"/>
                  <a:pt x="323714" y="24457"/>
                </a:cubicBezTo>
                <a:cubicBezTo>
                  <a:pt x="322051" y="26717"/>
                  <a:pt x="320787" y="29245"/>
                  <a:pt x="319977" y="31932"/>
                </a:cubicBezTo>
                <a:lnTo>
                  <a:pt x="306629" y="81584"/>
                </a:lnTo>
                <a:lnTo>
                  <a:pt x="293282" y="32332"/>
                </a:lnTo>
                <a:cubicBezTo>
                  <a:pt x="292568" y="29583"/>
                  <a:pt x="291245" y="27028"/>
                  <a:pt x="289411" y="24858"/>
                </a:cubicBezTo>
                <a:cubicBezTo>
                  <a:pt x="280573" y="15712"/>
                  <a:pt x="269684" y="8804"/>
                  <a:pt x="257644" y="4703"/>
                </a:cubicBezTo>
                <a:cubicBezTo>
                  <a:pt x="249968" y="1603"/>
                  <a:pt x="241765" y="17"/>
                  <a:pt x="233486" y="32"/>
                </a:cubicBezTo>
                <a:cubicBezTo>
                  <a:pt x="225039" y="38"/>
                  <a:pt x="216652" y="1436"/>
                  <a:pt x="208659" y="4169"/>
                </a:cubicBezTo>
                <a:cubicBezTo>
                  <a:pt x="196584" y="8180"/>
                  <a:pt x="185709" y="15156"/>
                  <a:pt x="177026" y="24457"/>
                </a:cubicBezTo>
                <a:cubicBezTo>
                  <a:pt x="175270" y="26678"/>
                  <a:pt x="173956" y="29216"/>
                  <a:pt x="173155" y="31932"/>
                </a:cubicBezTo>
                <a:lnTo>
                  <a:pt x="160075" y="80116"/>
                </a:lnTo>
                <a:lnTo>
                  <a:pt x="146727" y="31799"/>
                </a:lnTo>
                <a:cubicBezTo>
                  <a:pt x="145937" y="29052"/>
                  <a:pt x="144573" y="26504"/>
                  <a:pt x="142723" y="24324"/>
                </a:cubicBezTo>
                <a:cubicBezTo>
                  <a:pt x="133942" y="15173"/>
                  <a:pt x="123094" y="8260"/>
                  <a:pt x="111090" y="4169"/>
                </a:cubicBezTo>
                <a:cubicBezTo>
                  <a:pt x="103288" y="1240"/>
                  <a:pt x="94995" y="-164"/>
                  <a:pt x="86664" y="32"/>
                </a:cubicBezTo>
                <a:cubicBezTo>
                  <a:pt x="78215" y="15"/>
                  <a:pt x="69824" y="1414"/>
                  <a:pt x="61838" y="4169"/>
                </a:cubicBezTo>
                <a:cubicBezTo>
                  <a:pt x="49740" y="8211"/>
                  <a:pt x="38827" y="15181"/>
                  <a:pt x="30071" y="24457"/>
                </a:cubicBezTo>
                <a:cubicBezTo>
                  <a:pt x="28408" y="26717"/>
                  <a:pt x="27144" y="29245"/>
                  <a:pt x="26334" y="31932"/>
                </a:cubicBezTo>
                <a:lnTo>
                  <a:pt x="440" y="129502"/>
                </a:lnTo>
                <a:cubicBezTo>
                  <a:pt x="-1425" y="136613"/>
                  <a:pt x="2812" y="143894"/>
                  <a:pt x="9916" y="145785"/>
                </a:cubicBezTo>
                <a:cubicBezTo>
                  <a:pt x="11070" y="145916"/>
                  <a:pt x="12233" y="145916"/>
                  <a:pt x="13387" y="145785"/>
                </a:cubicBezTo>
                <a:cubicBezTo>
                  <a:pt x="19592" y="145998"/>
                  <a:pt x="25123" y="141904"/>
                  <a:pt x="26734" y="135908"/>
                </a:cubicBezTo>
                <a:lnTo>
                  <a:pt x="46622" y="59161"/>
                </a:lnTo>
                <a:lnTo>
                  <a:pt x="46622" y="101205"/>
                </a:lnTo>
                <a:lnTo>
                  <a:pt x="23664" y="186895"/>
                </a:lnTo>
                <a:lnTo>
                  <a:pt x="46622" y="186895"/>
                </a:lnTo>
                <a:lnTo>
                  <a:pt x="46622" y="293675"/>
                </a:lnTo>
                <a:lnTo>
                  <a:pt x="73317" y="293675"/>
                </a:lnTo>
                <a:lnTo>
                  <a:pt x="73317" y="186895"/>
                </a:lnTo>
                <a:lnTo>
                  <a:pt x="100011" y="186895"/>
                </a:lnTo>
                <a:lnTo>
                  <a:pt x="100011" y="293675"/>
                </a:lnTo>
                <a:lnTo>
                  <a:pt x="126706" y="293675"/>
                </a:lnTo>
                <a:lnTo>
                  <a:pt x="126706" y="186895"/>
                </a:lnTo>
                <a:lnTo>
                  <a:pt x="149664" y="186895"/>
                </a:lnTo>
                <a:lnTo>
                  <a:pt x="126706" y="101205"/>
                </a:lnTo>
                <a:lnTo>
                  <a:pt x="126706" y="58360"/>
                </a:lnTo>
                <a:lnTo>
                  <a:pt x="147128" y="135775"/>
                </a:lnTo>
                <a:cubicBezTo>
                  <a:pt x="148920" y="142925"/>
                  <a:pt x="156169" y="147270"/>
                  <a:pt x="163320" y="145477"/>
                </a:cubicBezTo>
                <a:cubicBezTo>
                  <a:pt x="168095" y="144280"/>
                  <a:pt x="171825" y="140551"/>
                  <a:pt x="173022" y="135775"/>
                </a:cubicBezTo>
                <a:lnTo>
                  <a:pt x="193443" y="58360"/>
                </a:lnTo>
                <a:lnTo>
                  <a:pt x="193443" y="293675"/>
                </a:lnTo>
                <a:lnTo>
                  <a:pt x="220138" y="293675"/>
                </a:lnTo>
                <a:lnTo>
                  <a:pt x="220138" y="146853"/>
                </a:lnTo>
                <a:lnTo>
                  <a:pt x="246833" y="146853"/>
                </a:lnTo>
                <a:lnTo>
                  <a:pt x="246833" y="293675"/>
                </a:lnTo>
                <a:lnTo>
                  <a:pt x="273528" y="293675"/>
                </a:lnTo>
                <a:lnTo>
                  <a:pt x="273528" y="59161"/>
                </a:lnTo>
                <a:lnTo>
                  <a:pt x="293816" y="135775"/>
                </a:lnTo>
                <a:cubicBezTo>
                  <a:pt x="293816" y="143147"/>
                  <a:pt x="299792" y="149122"/>
                  <a:pt x="307163" y="149122"/>
                </a:cubicBezTo>
                <a:cubicBezTo>
                  <a:pt x="314535" y="149122"/>
                  <a:pt x="320511" y="143147"/>
                  <a:pt x="320511" y="135775"/>
                </a:cubicBezTo>
                <a:lnTo>
                  <a:pt x="340265" y="59161"/>
                </a:lnTo>
                <a:lnTo>
                  <a:pt x="340265" y="101205"/>
                </a:lnTo>
                <a:lnTo>
                  <a:pt x="317307" y="186895"/>
                </a:lnTo>
                <a:lnTo>
                  <a:pt x="340265" y="186895"/>
                </a:lnTo>
                <a:lnTo>
                  <a:pt x="340265" y="293675"/>
                </a:lnTo>
                <a:lnTo>
                  <a:pt x="366960" y="293675"/>
                </a:lnTo>
                <a:lnTo>
                  <a:pt x="366960" y="186895"/>
                </a:lnTo>
                <a:lnTo>
                  <a:pt x="393655" y="186895"/>
                </a:lnTo>
                <a:lnTo>
                  <a:pt x="393655" y="293675"/>
                </a:lnTo>
                <a:lnTo>
                  <a:pt x="420349" y="293675"/>
                </a:lnTo>
                <a:lnTo>
                  <a:pt x="420349" y="186895"/>
                </a:lnTo>
                <a:lnTo>
                  <a:pt x="443307" y="186895"/>
                </a:lnTo>
                <a:lnTo>
                  <a:pt x="420349" y="101205"/>
                </a:lnTo>
                <a:lnTo>
                  <a:pt x="420349" y="58360"/>
                </a:lnTo>
                <a:lnTo>
                  <a:pt x="440771" y="135775"/>
                </a:lnTo>
                <a:cubicBezTo>
                  <a:pt x="442382" y="141771"/>
                  <a:pt x="447913" y="145864"/>
                  <a:pt x="454118" y="145652"/>
                </a:cubicBezTo>
                <a:lnTo>
                  <a:pt x="457589" y="145652"/>
                </a:lnTo>
                <a:cubicBezTo>
                  <a:pt x="464671" y="143608"/>
                  <a:pt x="468757" y="136210"/>
                  <a:pt x="466712" y="129127"/>
                </a:cubicBezTo>
                <a:cubicBezTo>
                  <a:pt x="466697" y="129074"/>
                  <a:pt x="466681" y="129021"/>
                  <a:pt x="466665" y="128968"/>
                </a:cubicBezTo>
                <a:close/>
              </a:path>
            </a:pathLst>
          </a:custGeom>
          <a:solidFill>
            <a:srgbClr val="7030A0"/>
          </a:solidFill>
          <a:ln w="13295" cap="flat">
            <a:noFill/>
            <a:prstDash val="solid"/>
            <a:miter/>
          </a:ln>
        </p:spPr>
        <p:txBody>
          <a:bodyPr rtlCol="0" anchor="ctr"/>
          <a:lstStyle/>
          <a:p>
            <a:endParaRPr lang="ja-JP" altLang="en-US"/>
          </a:p>
        </p:txBody>
      </p:sp>
      <p:sp>
        <p:nvSpPr>
          <p:cNvPr id="110" name="フリーフォーム: 図形 109">
            <a:extLst>
              <a:ext uri="{FF2B5EF4-FFF2-40B4-BE49-F238E27FC236}">
                <a16:creationId xmlns:a16="http://schemas.microsoft.com/office/drawing/2014/main" id="{C4B0E598-7E52-BD53-3F68-833CA346592B}"/>
              </a:ext>
            </a:extLst>
          </p:cNvPr>
          <p:cNvSpPr/>
          <p:nvPr/>
        </p:nvSpPr>
        <p:spPr>
          <a:xfrm>
            <a:off x="7508465"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1" name="フリーフォーム: 図形 110">
            <a:extLst>
              <a:ext uri="{FF2B5EF4-FFF2-40B4-BE49-F238E27FC236}">
                <a16:creationId xmlns:a16="http://schemas.microsoft.com/office/drawing/2014/main" id="{D17A84B5-8A03-D974-4643-021A1314981E}"/>
              </a:ext>
            </a:extLst>
          </p:cNvPr>
          <p:cNvSpPr/>
          <p:nvPr/>
        </p:nvSpPr>
        <p:spPr>
          <a:xfrm>
            <a:off x="7655286"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2" name="フリーフォーム: 図形 111">
            <a:extLst>
              <a:ext uri="{FF2B5EF4-FFF2-40B4-BE49-F238E27FC236}">
                <a16:creationId xmlns:a16="http://schemas.microsoft.com/office/drawing/2014/main" id="{0F6D7573-8683-5699-E8FE-181BB26CF0B4}"/>
              </a:ext>
            </a:extLst>
          </p:cNvPr>
          <p:cNvSpPr/>
          <p:nvPr/>
        </p:nvSpPr>
        <p:spPr>
          <a:xfrm>
            <a:off x="7214821"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3" name="フリーフォーム: 図形 112">
            <a:extLst>
              <a:ext uri="{FF2B5EF4-FFF2-40B4-BE49-F238E27FC236}">
                <a16:creationId xmlns:a16="http://schemas.microsoft.com/office/drawing/2014/main" id="{BAFF2A44-44BE-F096-9D26-29A60E34304E}"/>
              </a:ext>
            </a:extLst>
          </p:cNvPr>
          <p:cNvSpPr/>
          <p:nvPr/>
        </p:nvSpPr>
        <p:spPr>
          <a:xfrm>
            <a:off x="7361643"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4" name="フリーフォーム: 図形 113">
            <a:extLst>
              <a:ext uri="{FF2B5EF4-FFF2-40B4-BE49-F238E27FC236}">
                <a16:creationId xmlns:a16="http://schemas.microsoft.com/office/drawing/2014/main" id="{6932DFB0-D1DB-80BF-2955-BF4EDDA00210}"/>
              </a:ext>
            </a:extLst>
          </p:cNvPr>
          <p:cNvSpPr/>
          <p:nvPr/>
        </p:nvSpPr>
        <p:spPr>
          <a:xfrm>
            <a:off x="6921178"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5" name="フリーフォーム: 図形 114">
            <a:extLst>
              <a:ext uri="{FF2B5EF4-FFF2-40B4-BE49-F238E27FC236}">
                <a16:creationId xmlns:a16="http://schemas.microsoft.com/office/drawing/2014/main" id="{8826B0A8-E235-7462-34AB-BFF3EBF3A265}"/>
              </a:ext>
            </a:extLst>
          </p:cNvPr>
          <p:cNvSpPr/>
          <p:nvPr/>
        </p:nvSpPr>
        <p:spPr>
          <a:xfrm>
            <a:off x="7068000"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6" name="フリーフォーム: 図形 115">
            <a:extLst>
              <a:ext uri="{FF2B5EF4-FFF2-40B4-BE49-F238E27FC236}">
                <a16:creationId xmlns:a16="http://schemas.microsoft.com/office/drawing/2014/main" id="{12FB639D-DCA7-AB12-0F1F-70D202D7E4BC}"/>
              </a:ext>
            </a:extLst>
          </p:cNvPr>
          <p:cNvSpPr/>
          <p:nvPr/>
        </p:nvSpPr>
        <p:spPr>
          <a:xfrm>
            <a:off x="6774357" y="503861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chemeClr val="tx1"/>
          </a:solidFill>
          <a:ln w="13295" cap="flat">
            <a:noFill/>
            <a:prstDash val="solid"/>
            <a:miter/>
          </a:ln>
        </p:spPr>
        <p:txBody>
          <a:bodyPr rtlCol="0" anchor="ctr"/>
          <a:lstStyle/>
          <a:p>
            <a:endParaRPr lang="ja-JP" altLang="en-US"/>
          </a:p>
        </p:txBody>
      </p:sp>
      <p:sp>
        <p:nvSpPr>
          <p:cNvPr id="117" name="フリーフォーム: 図形 116">
            <a:extLst>
              <a:ext uri="{FF2B5EF4-FFF2-40B4-BE49-F238E27FC236}">
                <a16:creationId xmlns:a16="http://schemas.microsoft.com/office/drawing/2014/main" id="{23E14604-5F05-8A5A-66CE-5036471D346C}"/>
              </a:ext>
            </a:extLst>
          </p:cNvPr>
          <p:cNvSpPr/>
          <p:nvPr/>
        </p:nvSpPr>
        <p:spPr>
          <a:xfrm>
            <a:off x="6721373" y="5118669"/>
            <a:ext cx="1054064" cy="293674"/>
          </a:xfrm>
          <a:custGeom>
            <a:avLst/>
            <a:gdLst>
              <a:gd name="connsiteX0" fmla="*/ 1053639 w 1054064"/>
              <a:gd name="connsiteY0" fmla="*/ 128968 h 293674"/>
              <a:gd name="connsiteX1" fmla="*/ 1027879 w 1054064"/>
              <a:gd name="connsiteY1" fmla="*/ 31799 h 293674"/>
              <a:gd name="connsiteX2" fmla="*/ 1023874 w 1054064"/>
              <a:gd name="connsiteY2" fmla="*/ 24324 h 293674"/>
              <a:gd name="connsiteX3" fmla="*/ 992241 w 1054064"/>
              <a:gd name="connsiteY3" fmla="*/ 4169 h 293674"/>
              <a:gd name="connsiteX4" fmla="*/ 967281 w 1054064"/>
              <a:gd name="connsiteY4" fmla="*/ 32 h 293674"/>
              <a:gd name="connsiteX5" fmla="*/ 942455 w 1054064"/>
              <a:gd name="connsiteY5" fmla="*/ 4169 h 293674"/>
              <a:gd name="connsiteX6" fmla="*/ 910688 w 1054064"/>
              <a:gd name="connsiteY6" fmla="*/ 24457 h 293674"/>
              <a:gd name="connsiteX7" fmla="*/ 906951 w 1054064"/>
              <a:gd name="connsiteY7" fmla="*/ 31932 h 293674"/>
              <a:gd name="connsiteX8" fmla="*/ 893604 w 1054064"/>
              <a:gd name="connsiteY8" fmla="*/ 81584 h 293674"/>
              <a:gd name="connsiteX9" fmla="*/ 880256 w 1054064"/>
              <a:gd name="connsiteY9" fmla="*/ 32332 h 293674"/>
              <a:gd name="connsiteX10" fmla="*/ 876385 w 1054064"/>
              <a:gd name="connsiteY10" fmla="*/ 24858 h 293674"/>
              <a:gd name="connsiteX11" fmla="*/ 844618 w 1054064"/>
              <a:gd name="connsiteY11" fmla="*/ 4703 h 293674"/>
              <a:gd name="connsiteX12" fmla="*/ 820460 w 1054064"/>
              <a:gd name="connsiteY12" fmla="*/ 32 h 293674"/>
              <a:gd name="connsiteX13" fmla="*/ 795633 w 1054064"/>
              <a:gd name="connsiteY13" fmla="*/ 4169 h 293674"/>
              <a:gd name="connsiteX14" fmla="*/ 764000 w 1054064"/>
              <a:gd name="connsiteY14" fmla="*/ 24457 h 293674"/>
              <a:gd name="connsiteX15" fmla="*/ 760129 w 1054064"/>
              <a:gd name="connsiteY15" fmla="*/ 31932 h 293674"/>
              <a:gd name="connsiteX16" fmla="*/ 747049 w 1054064"/>
              <a:gd name="connsiteY16" fmla="*/ 80116 h 293674"/>
              <a:gd name="connsiteX17" fmla="*/ 733701 w 1054064"/>
              <a:gd name="connsiteY17" fmla="*/ 31799 h 293674"/>
              <a:gd name="connsiteX18" fmla="*/ 729697 w 1054064"/>
              <a:gd name="connsiteY18" fmla="*/ 24324 h 293674"/>
              <a:gd name="connsiteX19" fmla="*/ 698064 w 1054064"/>
              <a:gd name="connsiteY19" fmla="*/ 4169 h 293674"/>
              <a:gd name="connsiteX20" fmla="*/ 673638 w 1054064"/>
              <a:gd name="connsiteY20" fmla="*/ 32 h 293674"/>
              <a:gd name="connsiteX21" fmla="*/ 648812 w 1054064"/>
              <a:gd name="connsiteY21" fmla="*/ 4169 h 293674"/>
              <a:gd name="connsiteX22" fmla="*/ 617045 w 1054064"/>
              <a:gd name="connsiteY22" fmla="*/ 24457 h 293674"/>
              <a:gd name="connsiteX23" fmla="*/ 613308 w 1054064"/>
              <a:gd name="connsiteY23" fmla="*/ 31932 h 293674"/>
              <a:gd name="connsiteX24" fmla="*/ 599960 w 1054064"/>
              <a:gd name="connsiteY24" fmla="*/ 81584 h 293674"/>
              <a:gd name="connsiteX25" fmla="*/ 586613 w 1054064"/>
              <a:gd name="connsiteY25" fmla="*/ 32332 h 293674"/>
              <a:gd name="connsiteX26" fmla="*/ 582742 w 1054064"/>
              <a:gd name="connsiteY26" fmla="*/ 24858 h 293674"/>
              <a:gd name="connsiteX27" fmla="*/ 550975 w 1054064"/>
              <a:gd name="connsiteY27" fmla="*/ 4703 h 293674"/>
              <a:gd name="connsiteX28" fmla="*/ 526817 w 1054064"/>
              <a:gd name="connsiteY28" fmla="*/ 32 h 293674"/>
              <a:gd name="connsiteX29" fmla="*/ 501990 w 1054064"/>
              <a:gd name="connsiteY29" fmla="*/ 4169 h 293674"/>
              <a:gd name="connsiteX30" fmla="*/ 470357 w 1054064"/>
              <a:gd name="connsiteY30" fmla="*/ 24457 h 293674"/>
              <a:gd name="connsiteX31" fmla="*/ 466486 w 1054064"/>
              <a:gd name="connsiteY31" fmla="*/ 31932 h 293674"/>
              <a:gd name="connsiteX32" fmla="*/ 453406 w 1054064"/>
              <a:gd name="connsiteY32" fmla="*/ 80116 h 293674"/>
              <a:gd name="connsiteX33" fmla="*/ 440058 w 1054064"/>
              <a:gd name="connsiteY33" fmla="*/ 31799 h 293674"/>
              <a:gd name="connsiteX34" fmla="*/ 436054 w 1054064"/>
              <a:gd name="connsiteY34" fmla="*/ 24324 h 293674"/>
              <a:gd name="connsiteX35" fmla="*/ 404421 w 1054064"/>
              <a:gd name="connsiteY35" fmla="*/ 4169 h 293674"/>
              <a:gd name="connsiteX36" fmla="*/ 379995 w 1054064"/>
              <a:gd name="connsiteY36" fmla="*/ 32 h 293674"/>
              <a:gd name="connsiteX37" fmla="*/ 355169 w 1054064"/>
              <a:gd name="connsiteY37" fmla="*/ 4169 h 293674"/>
              <a:gd name="connsiteX38" fmla="*/ 323402 w 1054064"/>
              <a:gd name="connsiteY38" fmla="*/ 24457 h 293674"/>
              <a:gd name="connsiteX39" fmla="*/ 319665 w 1054064"/>
              <a:gd name="connsiteY39" fmla="*/ 31932 h 293674"/>
              <a:gd name="connsiteX40" fmla="*/ 306317 w 1054064"/>
              <a:gd name="connsiteY40" fmla="*/ 81584 h 293674"/>
              <a:gd name="connsiteX41" fmla="*/ 292970 w 1054064"/>
              <a:gd name="connsiteY41" fmla="*/ 32332 h 293674"/>
              <a:gd name="connsiteX42" fmla="*/ 289099 w 1054064"/>
              <a:gd name="connsiteY42" fmla="*/ 24858 h 293674"/>
              <a:gd name="connsiteX43" fmla="*/ 257332 w 1054064"/>
              <a:gd name="connsiteY43" fmla="*/ 4703 h 293674"/>
              <a:gd name="connsiteX44" fmla="*/ 233173 w 1054064"/>
              <a:gd name="connsiteY44" fmla="*/ 32 h 293674"/>
              <a:gd name="connsiteX45" fmla="*/ 208347 w 1054064"/>
              <a:gd name="connsiteY45" fmla="*/ 4169 h 293674"/>
              <a:gd name="connsiteX46" fmla="*/ 176714 w 1054064"/>
              <a:gd name="connsiteY46" fmla="*/ 24457 h 293674"/>
              <a:gd name="connsiteX47" fmla="*/ 172843 w 1054064"/>
              <a:gd name="connsiteY47" fmla="*/ 31932 h 293674"/>
              <a:gd name="connsiteX48" fmla="*/ 159763 w 1054064"/>
              <a:gd name="connsiteY48" fmla="*/ 80116 h 293674"/>
              <a:gd name="connsiteX49" fmla="*/ 146415 w 1054064"/>
              <a:gd name="connsiteY49" fmla="*/ 31799 h 293674"/>
              <a:gd name="connsiteX50" fmla="*/ 142411 w 1054064"/>
              <a:gd name="connsiteY50" fmla="*/ 24324 h 293674"/>
              <a:gd name="connsiteX51" fmla="*/ 110778 w 1054064"/>
              <a:gd name="connsiteY51" fmla="*/ 4169 h 293674"/>
              <a:gd name="connsiteX52" fmla="*/ 86352 w 1054064"/>
              <a:gd name="connsiteY52" fmla="*/ 32 h 293674"/>
              <a:gd name="connsiteX53" fmla="*/ 61526 w 1054064"/>
              <a:gd name="connsiteY53" fmla="*/ 4169 h 293674"/>
              <a:gd name="connsiteX54" fmla="*/ 29759 w 1054064"/>
              <a:gd name="connsiteY54" fmla="*/ 24457 h 293674"/>
              <a:gd name="connsiteX55" fmla="*/ 26021 w 1054064"/>
              <a:gd name="connsiteY55" fmla="*/ 31932 h 293674"/>
              <a:gd name="connsiteX56" fmla="*/ 261 w 1054064"/>
              <a:gd name="connsiteY56" fmla="*/ 128968 h 293674"/>
              <a:gd name="connsiteX57" fmla="*/ 10737 w 1054064"/>
              <a:gd name="connsiteY57" fmla="*/ 144670 h 293674"/>
              <a:gd name="connsiteX58" fmla="*/ 26021 w 1054064"/>
              <a:gd name="connsiteY58" fmla="*/ 135775 h 293674"/>
              <a:gd name="connsiteX59" fmla="*/ 46309 w 1054064"/>
              <a:gd name="connsiteY59" fmla="*/ 59294 h 293674"/>
              <a:gd name="connsiteX60" fmla="*/ 46309 w 1054064"/>
              <a:gd name="connsiteY60" fmla="*/ 101205 h 293674"/>
              <a:gd name="connsiteX61" fmla="*/ 23352 w 1054064"/>
              <a:gd name="connsiteY61" fmla="*/ 186896 h 293674"/>
              <a:gd name="connsiteX62" fmla="*/ 46309 w 1054064"/>
              <a:gd name="connsiteY62" fmla="*/ 186896 h 293674"/>
              <a:gd name="connsiteX63" fmla="*/ 46309 w 1054064"/>
              <a:gd name="connsiteY63" fmla="*/ 293675 h 293674"/>
              <a:gd name="connsiteX64" fmla="*/ 73004 w 1054064"/>
              <a:gd name="connsiteY64" fmla="*/ 293675 h 293674"/>
              <a:gd name="connsiteX65" fmla="*/ 73004 w 1054064"/>
              <a:gd name="connsiteY65" fmla="*/ 186896 h 293674"/>
              <a:gd name="connsiteX66" fmla="*/ 99699 w 1054064"/>
              <a:gd name="connsiteY66" fmla="*/ 186896 h 293674"/>
              <a:gd name="connsiteX67" fmla="*/ 99699 w 1054064"/>
              <a:gd name="connsiteY67" fmla="*/ 293675 h 293674"/>
              <a:gd name="connsiteX68" fmla="*/ 126394 w 1054064"/>
              <a:gd name="connsiteY68" fmla="*/ 293675 h 293674"/>
              <a:gd name="connsiteX69" fmla="*/ 126394 w 1054064"/>
              <a:gd name="connsiteY69" fmla="*/ 186896 h 293674"/>
              <a:gd name="connsiteX70" fmla="*/ 149352 w 1054064"/>
              <a:gd name="connsiteY70" fmla="*/ 186896 h 293674"/>
              <a:gd name="connsiteX71" fmla="*/ 126394 w 1054064"/>
              <a:gd name="connsiteY71" fmla="*/ 101205 h 293674"/>
              <a:gd name="connsiteX72" fmla="*/ 126394 w 1054064"/>
              <a:gd name="connsiteY72" fmla="*/ 58360 h 293674"/>
              <a:gd name="connsiteX73" fmla="*/ 146816 w 1054064"/>
              <a:gd name="connsiteY73" fmla="*/ 135775 h 293674"/>
              <a:gd name="connsiteX74" fmla="*/ 163007 w 1054064"/>
              <a:gd name="connsiteY74" fmla="*/ 145477 h 293674"/>
              <a:gd name="connsiteX75" fmla="*/ 172710 w 1054064"/>
              <a:gd name="connsiteY75" fmla="*/ 135775 h 293674"/>
              <a:gd name="connsiteX76" fmla="*/ 193131 w 1054064"/>
              <a:gd name="connsiteY76" fmla="*/ 58360 h 293674"/>
              <a:gd name="connsiteX77" fmla="*/ 193131 w 1054064"/>
              <a:gd name="connsiteY77" fmla="*/ 293675 h 293674"/>
              <a:gd name="connsiteX78" fmla="*/ 219826 w 1054064"/>
              <a:gd name="connsiteY78" fmla="*/ 293675 h 293674"/>
              <a:gd name="connsiteX79" fmla="*/ 219826 w 1054064"/>
              <a:gd name="connsiteY79" fmla="*/ 146853 h 293674"/>
              <a:gd name="connsiteX80" fmla="*/ 246521 w 1054064"/>
              <a:gd name="connsiteY80" fmla="*/ 146853 h 293674"/>
              <a:gd name="connsiteX81" fmla="*/ 246521 w 1054064"/>
              <a:gd name="connsiteY81" fmla="*/ 293675 h 293674"/>
              <a:gd name="connsiteX82" fmla="*/ 273216 w 1054064"/>
              <a:gd name="connsiteY82" fmla="*/ 293675 h 293674"/>
              <a:gd name="connsiteX83" fmla="*/ 273216 w 1054064"/>
              <a:gd name="connsiteY83" fmla="*/ 59161 h 293674"/>
              <a:gd name="connsiteX84" fmla="*/ 293504 w 1054064"/>
              <a:gd name="connsiteY84" fmla="*/ 135775 h 293674"/>
              <a:gd name="connsiteX85" fmla="*/ 306851 w 1054064"/>
              <a:gd name="connsiteY85" fmla="*/ 149122 h 293674"/>
              <a:gd name="connsiteX86" fmla="*/ 320198 w 1054064"/>
              <a:gd name="connsiteY86" fmla="*/ 135775 h 293674"/>
              <a:gd name="connsiteX87" fmla="*/ 339953 w 1054064"/>
              <a:gd name="connsiteY87" fmla="*/ 59161 h 293674"/>
              <a:gd name="connsiteX88" fmla="*/ 339953 w 1054064"/>
              <a:gd name="connsiteY88" fmla="*/ 101205 h 293674"/>
              <a:gd name="connsiteX89" fmla="*/ 316995 w 1054064"/>
              <a:gd name="connsiteY89" fmla="*/ 186896 h 293674"/>
              <a:gd name="connsiteX90" fmla="*/ 339953 w 1054064"/>
              <a:gd name="connsiteY90" fmla="*/ 186896 h 293674"/>
              <a:gd name="connsiteX91" fmla="*/ 339953 w 1054064"/>
              <a:gd name="connsiteY91" fmla="*/ 293675 h 293674"/>
              <a:gd name="connsiteX92" fmla="*/ 366647 w 1054064"/>
              <a:gd name="connsiteY92" fmla="*/ 293675 h 293674"/>
              <a:gd name="connsiteX93" fmla="*/ 366647 w 1054064"/>
              <a:gd name="connsiteY93" fmla="*/ 186896 h 293674"/>
              <a:gd name="connsiteX94" fmla="*/ 393342 w 1054064"/>
              <a:gd name="connsiteY94" fmla="*/ 186896 h 293674"/>
              <a:gd name="connsiteX95" fmla="*/ 393342 w 1054064"/>
              <a:gd name="connsiteY95" fmla="*/ 293675 h 293674"/>
              <a:gd name="connsiteX96" fmla="*/ 420037 w 1054064"/>
              <a:gd name="connsiteY96" fmla="*/ 293675 h 293674"/>
              <a:gd name="connsiteX97" fmla="*/ 420037 w 1054064"/>
              <a:gd name="connsiteY97" fmla="*/ 186896 h 293674"/>
              <a:gd name="connsiteX98" fmla="*/ 442995 w 1054064"/>
              <a:gd name="connsiteY98" fmla="*/ 186896 h 293674"/>
              <a:gd name="connsiteX99" fmla="*/ 420037 w 1054064"/>
              <a:gd name="connsiteY99" fmla="*/ 101205 h 293674"/>
              <a:gd name="connsiteX100" fmla="*/ 420037 w 1054064"/>
              <a:gd name="connsiteY100" fmla="*/ 58360 h 293674"/>
              <a:gd name="connsiteX101" fmla="*/ 440459 w 1054064"/>
              <a:gd name="connsiteY101" fmla="*/ 135775 h 293674"/>
              <a:gd name="connsiteX102" fmla="*/ 456650 w 1054064"/>
              <a:gd name="connsiteY102" fmla="*/ 145477 h 293674"/>
              <a:gd name="connsiteX103" fmla="*/ 466353 w 1054064"/>
              <a:gd name="connsiteY103" fmla="*/ 135775 h 293674"/>
              <a:gd name="connsiteX104" fmla="*/ 486774 w 1054064"/>
              <a:gd name="connsiteY104" fmla="*/ 58360 h 293674"/>
              <a:gd name="connsiteX105" fmla="*/ 486774 w 1054064"/>
              <a:gd name="connsiteY105" fmla="*/ 293675 h 293674"/>
              <a:gd name="connsiteX106" fmla="*/ 513469 w 1054064"/>
              <a:gd name="connsiteY106" fmla="*/ 293675 h 293674"/>
              <a:gd name="connsiteX107" fmla="*/ 513469 w 1054064"/>
              <a:gd name="connsiteY107" fmla="*/ 146853 h 293674"/>
              <a:gd name="connsiteX108" fmla="*/ 540164 w 1054064"/>
              <a:gd name="connsiteY108" fmla="*/ 146853 h 293674"/>
              <a:gd name="connsiteX109" fmla="*/ 540164 w 1054064"/>
              <a:gd name="connsiteY109" fmla="*/ 293675 h 293674"/>
              <a:gd name="connsiteX110" fmla="*/ 566859 w 1054064"/>
              <a:gd name="connsiteY110" fmla="*/ 293675 h 293674"/>
              <a:gd name="connsiteX111" fmla="*/ 566859 w 1054064"/>
              <a:gd name="connsiteY111" fmla="*/ 59161 h 293674"/>
              <a:gd name="connsiteX112" fmla="*/ 587147 w 1054064"/>
              <a:gd name="connsiteY112" fmla="*/ 135775 h 293674"/>
              <a:gd name="connsiteX113" fmla="*/ 600494 w 1054064"/>
              <a:gd name="connsiteY113" fmla="*/ 149122 h 293674"/>
              <a:gd name="connsiteX114" fmla="*/ 613842 w 1054064"/>
              <a:gd name="connsiteY114" fmla="*/ 135775 h 293674"/>
              <a:gd name="connsiteX115" fmla="*/ 633596 w 1054064"/>
              <a:gd name="connsiteY115" fmla="*/ 59161 h 293674"/>
              <a:gd name="connsiteX116" fmla="*/ 633596 w 1054064"/>
              <a:gd name="connsiteY116" fmla="*/ 101205 h 293674"/>
              <a:gd name="connsiteX117" fmla="*/ 610638 w 1054064"/>
              <a:gd name="connsiteY117" fmla="*/ 186896 h 293674"/>
              <a:gd name="connsiteX118" fmla="*/ 633596 w 1054064"/>
              <a:gd name="connsiteY118" fmla="*/ 186896 h 293674"/>
              <a:gd name="connsiteX119" fmla="*/ 633596 w 1054064"/>
              <a:gd name="connsiteY119" fmla="*/ 293675 h 293674"/>
              <a:gd name="connsiteX120" fmla="*/ 660291 w 1054064"/>
              <a:gd name="connsiteY120" fmla="*/ 293675 h 293674"/>
              <a:gd name="connsiteX121" fmla="*/ 660291 w 1054064"/>
              <a:gd name="connsiteY121" fmla="*/ 186896 h 293674"/>
              <a:gd name="connsiteX122" fmla="*/ 686986 w 1054064"/>
              <a:gd name="connsiteY122" fmla="*/ 186896 h 293674"/>
              <a:gd name="connsiteX123" fmla="*/ 686986 w 1054064"/>
              <a:gd name="connsiteY123" fmla="*/ 293675 h 293674"/>
              <a:gd name="connsiteX124" fmla="*/ 713680 w 1054064"/>
              <a:gd name="connsiteY124" fmla="*/ 293675 h 293674"/>
              <a:gd name="connsiteX125" fmla="*/ 713680 w 1054064"/>
              <a:gd name="connsiteY125" fmla="*/ 186896 h 293674"/>
              <a:gd name="connsiteX126" fmla="*/ 736638 w 1054064"/>
              <a:gd name="connsiteY126" fmla="*/ 186896 h 293674"/>
              <a:gd name="connsiteX127" fmla="*/ 713680 w 1054064"/>
              <a:gd name="connsiteY127" fmla="*/ 101205 h 293674"/>
              <a:gd name="connsiteX128" fmla="*/ 713680 w 1054064"/>
              <a:gd name="connsiteY128" fmla="*/ 58360 h 293674"/>
              <a:gd name="connsiteX129" fmla="*/ 734102 w 1054064"/>
              <a:gd name="connsiteY129" fmla="*/ 135775 h 293674"/>
              <a:gd name="connsiteX130" fmla="*/ 750294 w 1054064"/>
              <a:gd name="connsiteY130" fmla="*/ 145477 h 293674"/>
              <a:gd name="connsiteX131" fmla="*/ 759996 w 1054064"/>
              <a:gd name="connsiteY131" fmla="*/ 135775 h 293674"/>
              <a:gd name="connsiteX132" fmla="*/ 780417 w 1054064"/>
              <a:gd name="connsiteY132" fmla="*/ 58360 h 293674"/>
              <a:gd name="connsiteX133" fmla="*/ 780417 w 1054064"/>
              <a:gd name="connsiteY133" fmla="*/ 293675 h 293674"/>
              <a:gd name="connsiteX134" fmla="*/ 807112 w 1054064"/>
              <a:gd name="connsiteY134" fmla="*/ 293675 h 293674"/>
              <a:gd name="connsiteX135" fmla="*/ 807112 w 1054064"/>
              <a:gd name="connsiteY135" fmla="*/ 146853 h 293674"/>
              <a:gd name="connsiteX136" fmla="*/ 833807 w 1054064"/>
              <a:gd name="connsiteY136" fmla="*/ 146853 h 293674"/>
              <a:gd name="connsiteX137" fmla="*/ 833807 w 1054064"/>
              <a:gd name="connsiteY137" fmla="*/ 293675 h 293674"/>
              <a:gd name="connsiteX138" fmla="*/ 860502 w 1054064"/>
              <a:gd name="connsiteY138" fmla="*/ 293675 h 293674"/>
              <a:gd name="connsiteX139" fmla="*/ 860502 w 1054064"/>
              <a:gd name="connsiteY139" fmla="*/ 59161 h 293674"/>
              <a:gd name="connsiteX140" fmla="*/ 880790 w 1054064"/>
              <a:gd name="connsiteY140" fmla="*/ 135775 h 293674"/>
              <a:gd name="connsiteX141" fmla="*/ 894137 w 1054064"/>
              <a:gd name="connsiteY141" fmla="*/ 149122 h 293674"/>
              <a:gd name="connsiteX142" fmla="*/ 907485 w 1054064"/>
              <a:gd name="connsiteY142" fmla="*/ 135775 h 293674"/>
              <a:gd name="connsiteX143" fmla="*/ 927239 w 1054064"/>
              <a:gd name="connsiteY143" fmla="*/ 59161 h 293674"/>
              <a:gd name="connsiteX144" fmla="*/ 927239 w 1054064"/>
              <a:gd name="connsiteY144" fmla="*/ 101205 h 293674"/>
              <a:gd name="connsiteX145" fmla="*/ 904281 w 1054064"/>
              <a:gd name="connsiteY145" fmla="*/ 186896 h 293674"/>
              <a:gd name="connsiteX146" fmla="*/ 927239 w 1054064"/>
              <a:gd name="connsiteY146" fmla="*/ 186896 h 293674"/>
              <a:gd name="connsiteX147" fmla="*/ 927239 w 1054064"/>
              <a:gd name="connsiteY147" fmla="*/ 293675 h 293674"/>
              <a:gd name="connsiteX148" fmla="*/ 953934 w 1054064"/>
              <a:gd name="connsiteY148" fmla="*/ 293675 h 293674"/>
              <a:gd name="connsiteX149" fmla="*/ 953934 w 1054064"/>
              <a:gd name="connsiteY149" fmla="*/ 186896 h 293674"/>
              <a:gd name="connsiteX150" fmla="*/ 980629 w 1054064"/>
              <a:gd name="connsiteY150" fmla="*/ 186896 h 293674"/>
              <a:gd name="connsiteX151" fmla="*/ 980629 w 1054064"/>
              <a:gd name="connsiteY151" fmla="*/ 293675 h 293674"/>
              <a:gd name="connsiteX152" fmla="*/ 1007324 w 1054064"/>
              <a:gd name="connsiteY152" fmla="*/ 293675 h 293674"/>
              <a:gd name="connsiteX153" fmla="*/ 1007324 w 1054064"/>
              <a:gd name="connsiteY153" fmla="*/ 186896 h 293674"/>
              <a:gd name="connsiteX154" fmla="*/ 1030281 w 1054064"/>
              <a:gd name="connsiteY154" fmla="*/ 186896 h 293674"/>
              <a:gd name="connsiteX155" fmla="*/ 1007324 w 1054064"/>
              <a:gd name="connsiteY155" fmla="*/ 101205 h 293674"/>
              <a:gd name="connsiteX156" fmla="*/ 1007324 w 1054064"/>
              <a:gd name="connsiteY156" fmla="*/ 58360 h 293674"/>
              <a:gd name="connsiteX157" fmla="*/ 1027745 w 1054064"/>
              <a:gd name="connsiteY157" fmla="*/ 135775 h 293674"/>
              <a:gd name="connsiteX158" fmla="*/ 1041092 w 1054064"/>
              <a:gd name="connsiteY158" fmla="*/ 145652 h 293674"/>
              <a:gd name="connsiteX159" fmla="*/ 1054060 w 1054064"/>
              <a:gd name="connsiteY159" fmla="*/ 131934 h 293674"/>
              <a:gd name="connsiteX160" fmla="*/ 1053639 w 1054064"/>
              <a:gd name="connsiteY160"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054064" h="293674">
                <a:moveTo>
                  <a:pt x="1053639" y="128968"/>
                </a:moveTo>
                <a:lnTo>
                  <a:pt x="1027879" y="31799"/>
                </a:lnTo>
                <a:cubicBezTo>
                  <a:pt x="1027088" y="29052"/>
                  <a:pt x="1025724" y="26504"/>
                  <a:pt x="1023874" y="24324"/>
                </a:cubicBezTo>
                <a:cubicBezTo>
                  <a:pt x="1015093" y="15173"/>
                  <a:pt x="1004246" y="8260"/>
                  <a:pt x="992241" y="4169"/>
                </a:cubicBezTo>
                <a:cubicBezTo>
                  <a:pt x="984271" y="1172"/>
                  <a:pt x="975792" y="-234"/>
                  <a:pt x="967281" y="32"/>
                </a:cubicBezTo>
                <a:cubicBezTo>
                  <a:pt x="958832" y="16"/>
                  <a:pt x="950441" y="1414"/>
                  <a:pt x="942455" y="4169"/>
                </a:cubicBezTo>
                <a:cubicBezTo>
                  <a:pt x="930356" y="8211"/>
                  <a:pt x="919444" y="15181"/>
                  <a:pt x="910688" y="24457"/>
                </a:cubicBezTo>
                <a:cubicBezTo>
                  <a:pt x="909025" y="26717"/>
                  <a:pt x="907760" y="29245"/>
                  <a:pt x="906951" y="31932"/>
                </a:cubicBezTo>
                <a:lnTo>
                  <a:pt x="893604" y="81584"/>
                </a:lnTo>
                <a:lnTo>
                  <a:pt x="880256" y="32332"/>
                </a:lnTo>
                <a:cubicBezTo>
                  <a:pt x="879542" y="29583"/>
                  <a:pt x="878219" y="27028"/>
                  <a:pt x="876385" y="24858"/>
                </a:cubicBezTo>
                <a:cubicBezTo>
                  <a:pt x="867547" y="15712"/>
                  <a:pt x="856658" y="8804"/>
                  <a:pt x="844618" y="4703"/>
                </a:cubicBezTo>
                <a:cubicBezTo>
                  <a:pt x="836942" y="1603"/>
                  <a:pt x="828739" y="17"/>
                  <a:pt x="820460" y="32"/>
                </a:cubicBezTo>
                <a:cubicBezTo>
                  <a:pt x="812013" y="38"/>
                  <a:pt x="803626" y="1436"/>
                  <a:pt x="795633" y="4169"/>
                </a:cubicBezTo>
                <a:cubicBezTo>
                  <a:pt x="783558" y="8180"/>
                  <a:pt x="772683" y="15156"/>
                  <a:pt x="764000" y="24457"/>
                </a:cubicBezTo>
                <a:cubicBezTo>
                  <a:pt x="762244" y="26678"/>
                  <a:pt x="760930" y="29216"/>
                  <a:pt x="760129" y="31932"/>
                </a:cubicBezTo>
                <a:lnTo>
                  <a:pt x="747049" y="80116"/>
                </a:lnTo>
                <a:lnTo>
                  <a:pt x="733701" y="31799"/>
                </a:lnTo>
                <a:cubicBezTo>
                  <a:pt x="732911" y="29052"/>
                  <a:pt x="731547" y="26504"/>
                  <a:pt x="729697" y="24324"/>
                </a:cubicBezTo>
                <a:cubicBezTo>
                  <a:pt x="720916" y="15173"/>
                  <a:pt x="710069" y="8260"/>
                  <a:pt x="698064" y="4169"/>
                </a:cubicBezTo>
                <a:cubicBezTo>
                  <a:pt x="690261" y="1240"/>
                  <a:pt x="681970" y="-165"/>
                  <a:pt x="673638" y="32"/>
                </a:cubicBezTo>
                <a:cubicBezTo>
                  <a:pt x="665189" y="16"/>
                  <a:pt x="656798" y="1414"/>
                  <a:pt x="648812" y="4169"/>
                </a:cubicBezTo>
                <a:cubicBezTo>
                  <a:pt x="636712" y="8211"/>
                  <a:pt x="625801" y="15181"/>
                  <a:pt x="617045" y="24457"/>
                </a:cubicBezTo>
                <a:cubicBezTo>
                  <a:pt x="615382" y="26717"/>
                  <a:pt x="614117" y="29245"/>
                  <a:pt x="613308" y="31932"/>
                </a:cubicBezTo>
                <a:lnTo>
                  <a:pt x="599960" y="81584"/>
                </a:lnTo>
                <a:lnTo>
                  <a:pt x="586613" y="32332"/>
                </a:lnTo>
                <a:cubicBezTo>
                  <a:pt x="585899" y="29583"/>
                  <a:pt x="584576" y="27028"/>
                  <a:pt x="582742" y="24858"/>
                </a:cubicBezTo>
                <a:cubicBezTo>
                  <a:pt x="573904" y="15712"/>
                  <a:pt x="563015" y="8804"/>
                  <a:pt x="550975" y="4703"/>
                </a:cubicBezTo>
                <a:cubicBezTo>
                  <a:pt x="543299" y="1603"/>
                  <a:pt x="535096" y="17"/>
                  <a:pt x="526817" y="32"/>
                </a:cubicBezTo>
                <a:cubicBezTo>
                  <a:pt x="518370" y="38"/>
                  <a:pt x="509983" y="1436"/>
                  <a:pt x="501990" y="4169"/>
                </a:cubicBezTo>
                <a:cubicBezTo>
                  <a:pt x="489915" y="8180"/>
                  <a:pt x="479039" y="15156"/>
                  <a:pt x="470357" y="24457"/>
                </a:cubicBezTo>
                <a:cubicBezTo>
                  <a:pt x="468600" y="26678"/>
                  <a:pt x="467287" y="29216"/>
                  <a:pt x="466486" y="31932"/>
                </a:cubicBezTo>
                <a:lnTo>
                  <a:pt x="453406" y="80116"/>
                </a:lnTo>
                <a:lnTo>
                  <a:pt x="440058" y="31799"/>
                </a:lnTo>
                <a:cubicBezTo>
                  <a:pt x="439268" y="29052"/>
                  <a:pt x="437904" y="26504"/>
                  <a:pt x="436054" y="24324"/>
                </a:cubicBezTo>
                <a:cubicBezTo>
                  <a:pt x="427273" y="15173"/>
                  <a:pt x="416425" y="8260"/>
                  <a:pt x="404421" y="4169"/>
                </a:cubicBezTo>
                <a:cubicBezTo>
                  <a:pt x="396619" y="1240"/>
                  <a:pt x="388326" y="-165"/>
                  <a:pt x="379995" y="32"/>
                </a:cubicBezTo>
                <a:cubicBezTo>
                  <a:pt x="371546" y="16"/>
                  <a:pt x="363154" y="1414"/>
                  <a:pt x="355169" y="4169"/>
                </a:cubicBezTo>
                <a:cubicBezTo>
                  <a:pt x="343071" y="8211"/>
                  <a:pt x="332158" y="15181"/>
                  <a:pt x="323402" y="24457"/>
                </a:cubicBezTo>
                <a:cubicBezTo>
                  <a:pt x="321739" y="26717"/>
                  <a:pt x="320475" y="29245"/>
                  <a:pt x="319665" y="31932"/>
                </a:cubicBezTo>
                <a:lnTo>
                  <a:pt x="306317" y="81584"/>
                </a:lnTo>
                <a:lnTo>
                  <a:pt x="292970" y="32332"/>
                </a:lnTo>
                <a:cubicBezTo>
                  <a:pt x="292256" y="29583"/>
                  <a:pt x="290933" y="27028"/>
                  <a:pt x="289099" y="24858"/>
                </a:cubicBezTo>
                <a:cubicBezTo>
                  <a:pt x="280260" y="15712"/>
                  <a:pt x="269372" y="8804"/>
                  <a:pt x="257332" y="4703"/>
                </a:cubicBezTo>
                <a:cubicBezTo>
                  <a:pt x="249656" y="1603"/>
                  <a:pt x="241453" y="17"/>
                  <a:pt x="233173" y="32"/>
                </a:cubicBezTo>
                <a:cubicBezTo>
                  <a:pt x="224727" y="38"/>
                  <a:pt x="216340" y="1436"/>
                  <a:pt x="208347" y="4169"/>
                </a:cubicBezTo>
                <a:cubicBezTo>
                  <a:pt x="196272" y="8180"/>
                  <a:pt x="185396" y="15156"/>
                  <a:pt x="176714" y="24457"/>
                </a:cubicBezTo>
                <a:cubicBezTo>
                  <a:pt x="174957" y="26678"/>
                  <a:pt x="173644" y="29216"/>
                  <a:pt x="172843" y="31932"/>
                </a:cubicBezTo>
                <a:lnTo>
                  <a:pt x="159763" y="80116"/>
                </a:lnTo>
                <a:lnTo>
                  <a:pt x="146415" y="31799"/>
                </a:lnTo>
                <a:cubicBezTo>
                  <a:pt x="145625" y="29052"/>
                  <a:pt x="144261" y="26504"/>
                  <a:pt x="142411" y="24324"/>
                </a:cubicBezTo>
                <a:cubicBezTo>
                  <a:pt x="133630" y="15173"/>
                  <a:pt x="122782" y="8260"/>
                  <a:pt x="110778" y="4169"/>
                </a:cubicBezTo>
                <a:cubicBezTo>
                  <a:pt x="102975" y="1240"/>
                  <a:pt x="94683" y="-165"/>
                  <a:pt x="86352" y="32"/>
                </a:cubicBezTo>
                <a:cubicBezTo>
                  <a:pt x="77903" y="16"/>
                  <a:pt x="69513" y="1414"/>
                  <a:pt x="61526" y="4169"/>
                </a:cubicBezTo>
                <a:cubicBezTo>
                  <a:pt x="49427" y="8211"/>
                  <a:pt x="38515" y="15181"/>
                  <a:pt x="29759" y="24457"/>
                </a:cubicBezTo>
                <a:cubicBezTo>
                  <a:pt x="28096" y="26717"/>
                  <a:pt x="26832" y="29245"/>
                  <a:pt x="26021" y="31932"/>
                </a:cubicBezTo>
                <a:lnTo>
                  <a:pt x="261" y="128968"/>
                </a:lnTo>
                <a:cubicBezTo>
                  <a:pt x="-1182" y="136197"/>
                  <a:pt x="3508" y="143227"/>
                  <a:pt x="10737" y="144670"/>
                </a:cubicBezTo>
                <a:cubicBezTo>
                  <a:pt x="17347" y="145990"/>
                  <a:pt x="23903" y="142174"/>
                  <a:pt x="26021" y="135775"/>
                </a:cubicBezTo>
                <a:lnTo>
                  <a:pt x="46309" y="59294"/>
                </a:lnTo>
                <a:lnTo>
                  <a:pt x="46309" y="101205"/>
                </a:lnTo>
                <a:lnTo>
                  <a:pt x="23352" y="186896"/>
                </a:lnTo>
                <a:lnTo>
                  <a:pt x="46309" y="186896"/>
                </a:lnTo>
                <a:lnTo>
                  <a:pt x="46309" y="293675"/>
                </a:lnTo>
                <a:lnTo>
                  <a:pt x="73004" y="293675"/>
                </a:lnTo>
                <a:lnTo>
                  <a:pt x="73004" y="186896"/>
                </a:lnTo>
                <a:lnTo>
                  <a:pt x="99699" y="186896"/>
                </a:lnTo>
                <a:lnTo>
                  <a:pt x="99699" y="293675"/>
                </a:lnTo>
                <a:lnTo>
                  <a:pt x="126394" y="293675"/>
                </a:lnTo>
                <a:lnTo>
                  <a:pt x="126394" y="186896"/>
                </a:lnTo>
                <a:lnTo>
                  <a:pt x="149352" y="186896"/>
                </a:lnTo>
                <a:lnTo>
                  <a:pt x="126394" y="101205"/>
                </a:lnTo>
                <a:lnTo>
                  <a:pt x="126394" y="58360"/>
                </a:lnTo>
                <a:lnTo>
                  <a:pt x="146816" y="135775"/>
                </a:lnTo>
                <a:cubicBezTo>
                  <a:pt x="148608" y="142925"/>
                  <a:pt x="155857" y="147270"/>
                  <a:pt x="163007" y="145477"/>
                </a:cubicBezTo>
                <a:cubicBezTo>
                  <a:pt x="167783" y="144280"/>
                  <a:pt x="171512" y="140551"/>
                  <a:pt x="172710" y="135775"/>
                </a:cubicBezTo>
                <a:lnTo>
                  <a:pt x="193131" y="58360"/>
                </a:lnTo>
                <a:lnTo>
                  <a:pt x="193131" y="293675"/>
                </a:lnTo>
                <a:lnTo>
                  <a:pt x="219826" y="293675"/>
                </a:lnTo>
                <a:lnTo>
                  <a:pt x="219826" y="146853"/>
                </a:lnTo>
                <a:lnTo>
                  <a:pt x="246521" y="146853"/>
                </a:lnTo>
                <a:lnTo>
                  <a:pt x="246521" y="293675"/>
                </a:lnTo>
                <a:lnTo>
                  <a:pt x="273216" y="293675"/>
                </a:lnTo>
                <a:lnTo>
                  <a:pt x="273216" y="59161"/>
                </a:lnTo>
                <a:lnTo>
                  <a:pt x="293504" y="135775"/>
                </a:lnTo>
                <a:cubicBezTo>
                  <a:pt x="293504" y="143147"/>
                  <a:pt x="299479" y="149122"/>
                  <a:pt x="306851" y="149122"/>
                </a:cubicBezTo>
                <a:cubicBezTo>
                  <a:pt x="314223" y="149122"/>
                  <a:pt x="320198" y="143147"/>
                  <a:pt x="320198" y="135775"/>
                </a:cubicBezTo>
                <a:lnTo>
                  <a:pt x="339953" y="59161"/>
                </a:lnTo>
                <a:lnTo>
                  <a:pt x="339953" y="101205"/>
                </a:lnTo>
                <a:lnTo>
                  <a:pt x="316995" y="186896"/>
                </a:lnTo>
                <a:lnTo>
                  <a:pt x="339953" y="186896"/>
                </a:lnTo>
                <a:lnTo>
                  <a:pt x="339953" y="293675"/>
                </a:lnTo>
                <a:lnTo>
                  <a:pt x="366647" y="293675"/>
                </a:lnTo>
                <a:lnTo>
                  <a:pt x="366647" y="186896"/>
                </a:lnTo>
                <a:lnTo>
                  <a:pt x="393342" y="186896"/>
                </a:lnTo>
                <a:lnTo>
                  <a:pt x="393342" y="293675"/>
                </a:lnTo>
                <a:lnTo>
                  <a:pt x="420037" y="293675"/>
                </a:lnTo>
                <a:lnTo>
                  <a:pt x="420037" y="186896"/>
                </a:lnTo>
                <a:lnTo>
                  <a:pt x="442995" y="186896"/>
                </a:lnTo>
                <a:lnTo>
                  <a:pt x="420037" y="101205"/>
                </a:lnTo>
                <a:lnTo>
                  <a:pt x="420037" y="58360"/>
                </a:lnTo>
                <a:lnTo>
                  <a:pt x="440459" y="135775"/>
                </a:lnTo>
                <a:cubicBezTo>
                  <a:pt x="442251" y="142925"/>
                  <a:pt x="449500" y="147270"/>
                  <a:pt x="456650" y="145477"/>
                </a:cubicBezTo>
                <a:cubicBezTo>
                  <a:pt x="461426" y="144280"/>
                  <a:pt x="465155" y="140551"/>
                  <a:pt x="466353" y="135775"/>
                </a:cubicBezTo>
                <a:lnTo>
                  <a:pt x="486774" y="58360"/>
                </a:lnTo>
                <a:lnTo>
                  <a:pt x="486774" y="293675"/>
                </a:lnTo>
                <a:lnTo>
                  <a:pt x="513469" y="293675"/>
                </a:lnTo>
                <a:lnTo>
                  <a:pt x="513469" y="146853"/>
                </a:lnTo>
                <a:lnTo>
                  <a:pt x="540164" y="146853"/>
                </a:lnTo>
                <a:lnTo>
                  <a:pt x="540164" y="293675"/>
                </a:lnTo>
                <a:lnTo>
                  <a:pt x="566859" y="293675"/>
                </a:lnTo>
                <a:lnTo>
                  <a:pt x="566859" y="59161"/>
                </a:lnTo>
                <a:lnTo>
                  <a:pt x="587147" y="135775"/>
                </a:lnTo>
                <a:cubicBezTo>
                  <a:pt x="587147" y="143147"/>
                  <a:pt x="593122" y="149122"/>
                  <a:pt x="600494" y="149122"/>
                </a:cubicBezTo>
                <a:cubicBezTo>
                  <a:pt x="607866" y="149122"/>
                  <a:pt x="613842" y="143147"/>
                  <a:pt x="613842" y="135775"/>
                </a:cubicBezTo>
                <a:lnTo>
                  <a:pt x="633596" y="59161"/>
                </a:lnTo>
                <a:lnTo>
                  <a:pt x="633596" y="101205"/>
                </a:lnTo>
                <a:lnTo>
                  <a:pt x="610638" y="186896"/>
                </a:lnTo>
                <a:lnTo>
                  <a:pt x="633596" y="186896"/>
                </a:lnTo>
                <a:lnTo>
                  <a:pt x="633596" y="293675"/>
                </a:lnTo>
                <a:lnTo>
                  <a:pt x="660291" y="293675"/>
                </a:lnTo>
                <a:lnTo>
                  <a:pt x="660291" y="186896"/>
                </a:lnTo>
                <a:lnTo>
                  <a:pt x="686986" y="186896"/>
                </a:lnTo>
                <a:lnTo>
                  <a:pt x="686986" y="293675"/>
                </a:lnTo>
                <a:lnTo>
                  <a:pt x="713680" y="293675"/>
                </a:lnTo>
                <a:lnTo>
                  <a:pt x="713680" y="186896"/>
                </a:lnTo>
                <a:lnTo>
                  <a:pt x="736638" y="186896"/>
                </a:lnTo>
                <a:lnTo>
                  <a:pt x="713680" y="101205"/>
                </a:lnTo>
                <a:lnTo>
                  <a:pt x="713680" y="58360"/>
                </a:lnTo>
                <a:lnTo>
                  <a:pt x="734102" y="135775"/>
                </a:lnTo>
                <a:cubicBezTo>
                  <a:pt x="735894" y="142925"/>
                  <a:pt x="743143" y="147270"/>
                  <a:pt x="750294" y="145477"/>
                </a:cubicBezTo>
                <a:cubicBezTo>
                  <a:pt x="755069" y="144280"/>
                  <a:pt x="758799" y="140551"/>
                  <a:pt x="759996" y="135775"/>
                </a:cubicBezTo>
                <a:lnTo>
                  <a:pt x="780417" y="58360"/>
                </a:lnTo>
                <a:lnTo>
                  <a:pt x="780417" y="293675"/>
                </a:lnTo>
                <a:lnTo>
                  <a:pt x="807112" y="293675"/>
                </a:lnTo>
                <a:lnTo>
                  <a:pt x="807112" y="146853"/>
                </a:lnTo>
                <a:lnTo>
                  <a:pt x="833807" y="146853"/>
                </a:lnTo>
                <a:lnTo>
                  <a:pt x="833807" y="293675"/>
                </a:lnTo>
                <a:lnTo>
                  <a:pt x="860502" y="293675"/>
                </a:lnTo>
                <a:lnTo>
                  <a:pt x="860502" y="59161"/>
                </a:lnTo>
                <a:lnTo>
                  <a:pt x="880790" y="135775"/>
                </a:lnTo>
                <a:cubicBezTo>
                  <a:pt x="880790" y="143147"/>
                  <a:pt x="886766" y="149122"/>
                  <a:pt x="894137" y="149122"/>
                </a:cubicBezTo>
                <a:cubicBezTo>
                  <a:pt x="901509" y="149122"/>
                  <a:pt x="907485" y="143147"/>
                  <a:pt x="907485" y="135775"/>
                </a:cubicBezTo>
                <a:lnTo>
                  <a:pt x="927239" y="59161"/>
                </a:lnTo>
                <a:lnTo>
                  <a:pt x="927239" y="101205"/>
                </a:lnTo>
                <a:lnTo>
                  <a:pt x="904281" y="186896"/>
                </a:lnTo>
                <a:lnTo>
                  <a:pt x="927239" y="186896"/>
                </a:lnTo>
                <a:lnTo>
                  <a:pt x="927239" y="293675"/>
                </a:lnTo>
                <a:lnTo>
                  <a:pt x="953934" y="293675"/>
                </a:lnTo>
                <a:lnTo>
                  <a:pt x="953934" y="186896"/>
                </a:lnTo>
                <a:lnTo>
                  <a:pt x="980629" y="186896"/>
                </a:lnTo>
                <a:lnTo>
                  <a:pt x="980629" y="293675"/>
                </a:lnTo>
                <a:lnTo>
                  <a:pt x="1007324" y="293675"/>
                </a:lnTo>
                <a:lnTo>
                  <a:pt x="1007324" y="186896"/>
                </a:lnTo>
                <a:lnTo>
                  <a:pt x="1030281" y="186896"/>
                </a:lnTo>
                <a:lnTo>
                  <a:pt x="1007324" y="101205"/>
                </a:lnTo>
                <a:lnTo>
                  <a:pt x="1007324" y="58360"/>
                </a:lnTo>
                <a:lnTo>
                  <a:pt x="1027745" y="135775"/>
                </a:lnTo>
                <a:cubicBezTo>
                  <a:pt x="1029356" y="141771"/>
                  <a:pt x="1034887" y="145864"/>
                  <a:pt x="1041092" y="145652"/>
                </a:cubicBezTo>
                <a:cubicBezTo>
                  <a:pt x="1048462" y="145445"/>
                  <a:pt x="1054266" y="139303"/>
                  <a:pt x="1054060" y="131934"/>
                </a:cubicBezTo>
                <a:cubicBezTo>
                  <a:pt x="1054030" y="130932"/>
                  <a:pt x="1053890" y="129938"/>
                  <a:pt x="1053639" y="128968"/>
                </a:cubicBezTo>
                <a:close/>
              </a:path>
            </a:pathLst>
          </a:custGeom>
          <a:solidFill>
            <a:schemeClr val="tx1"/>
          </a:solidFill>
          <a:ln w="13295" cap="flat">
            <a:noFill/>
            <a:prstDash val="solid"/>
            <a:miter/>
          </a:ln>
        </p:spPr>
        <p:txBody>
          <a:bodyPr rtlCol="0" anchor="ctr"/>
          <a:lstStyle/>
          <a:p>
            <a:endParaRPr lang="ja-JP" altLang="en-US"/>
          </a:p>
        </p:txBody>
      </p:sp>
      <p:sp>
        <p:nvSpPr>
          <p:cNvPr id="118" name="フリーフォーム: 図形 117">
            <a:extLst>
              <a:ext uri="{FF2B5EF4-FFF2-40B4-BE49-F238E27FC236}">
                <a16:creationId xmlns:a16="http://schemas.microsoft.com/office/drawing/2014/main" id="{FED30EE9-E0D2-6819-957C-F7AD56EE9346}"/>
              </a:ext>
            </a:extLst>
          </p:cNvPr>
          <p:cNvSpPr/>
          <p:nvPr/>
        </p:nvSpPr>
        <p:spPr>
          <a:xfrm>
            <a:off x="7508465" y="463819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19" name="フリーフォーム: 図形 118">
            <a:extLst>
              <a:ext uri="{FF2B5EF4-FFF2-40B4-BE49-F238E27FC236}">
                <a16:creationId xmlns:a16="http://schemas.microsoft.com/office/drawing/2014/main" id="{18384CBF-ECAE-132E-9D88-C97C0503AEFA}"/>
              </a:ext>
            </a:extLst>
          </p:cNvPr>
          <p:cNvSpPr/>
          <p:nvPr/>
        </p:nvSpPr>
        <p:spPr>
          <a:xfrm>
            <a:off x="7214821" y="463819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0" name="フリーフォーム: 図形 119">
            <a:extLst>
              <a:ext uri="{FF2B5EF4-FFF2-40B4-BE49-F238E27FC236}">
                <a16:creationId xmlns:a16="http://schemas.microsoft.com/office/drawing/2014/main" id="{C51EBCD2-6595-389F-A9DE-3E56C193D1D3}"/>
              </a:ext>
            </a:extLst>
          </p:cNvPr>
          <p:cNvSpPr/>
          <p:nvPr/>
        </p:nvSpPr>
        <p:spPr>
          <a:xfrm>
            <a:off x="7361643" y="463819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1" name="フリーフォーム: 図形 120">
            <a:extLst>
              <a:ext uri="{FF2B5EF4-FFF2-40B4-BE49-F238E27FC236}">
                <a16:creationId xmlns:a16="http://schemas.microsoft.com/office/drawing/2014/main" id="{77FB06C7-88A9-02E7-8EA8-C374E5CA6AF0}"/>
              </a:ext>
            </a:extLst>
          </p:cNvPr>
          <p:cNvSpPr/>
          <p:nvPr/>
        </p:nvSpPr>
        <p:spPr>
          <a:xfrm>
            <a:off x="6921178" y="463819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2" name="フリーフォーム: 図形 121">
            <a:extLst>
              <a:ext uri="{FF2B5EF4-FFF2-40B4-BE49-F238E27FC236}">
                <a16:creationId xmlns:a16="http://schemas.microsoft.com/office/drawing/2014/main" id="{0D741E9C-19F1-5837-6697-719B1719173B}"/>
              </a:ext>
            </a:extLst>
          </p:cNvPr>
          <p:cNvSpPr/>
          <p:nvPr/>
        </p:nvSpPr>
        <p:spPr>
          <a:xfrm>
            <a:off x="7068000" y="463819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3" name="フリーフォーム: 図形 122">
            <a:extLst>
              <a:ext uri="{FF2B5EF4-FFF2-40B4-BE49-F238E27FC236}">
                <a16:creationId xmlns:a16="http://schemas.microsoft.com/office/drawing/2014/main" id="{0F19B3F6-18D8-B540-980A-172ACB6C7D3E}"/>
              </a:ext>
            </a:extLst>
          </p:cNvPr>
          <p:cNvSpPr/>
          <p:nvPr/>
        </p:nvSpPr>
        <p:spPr>
          <a:xfrm>
            <a:off x="6867883" y="4718249"/>
            <a:ext cx="760625" cy="293672"/>
          </a:xfrm>
          <a:custGeom>
            <a:avLst/>
            <a:gdLst>
              <a:gd name="connsiteX0" fmla="*/ 760041 w 760625"/>
              <a:gd name="connsiteY0" fmla="*/ 128965 h 293672"/>
              <a:gd name="connsiteX1" fmla="*/ 734281 w 760625"/>
              <a:gd name="connsiteY1" fmla="*/ 31796 h 293672"/>
              <a:gd name="connsiteX2" fmla="*/ 730410 w 760625"/>
              <a:gd name="connsiteY2" fmla="*/ 24322 h 293672"/>
              <a:gd name="connsiteX3" fmla="*/ 698643 w 760625"/>
              <a:gd name="connsiteY3" fmla="*/ 4167 h 293672"/>
              <a:gd name="connsiteX4" fmla="*/ 673950 w 760625"/>
              <a:gd name="connsiteY4" fmla="*/ 29 h 293672"/>
              <a:gd name="connsiteX5" fmla="*/ 649124 w 760625"/>
              <a:gd name="connsiteY5" fmla="*/ 4167 h 293672"/>
              <a:gd name="connsiteX6" fmla="*/ 617491 w 760625"/>
              <a:gd name="connsiteY6" fmla="*/ 24455 h 293672"/>
              <a:gd name="connsiteX7" fmla="*/ 613620 w 760625"/>
              <a:gd name="connsiteY7" fmla="*/ 31930 h 293672"/>
              <a:gd name="connsiteX8" fmla="*/ 600540 w 760625"/>
              <a:gd name="connsiteY8" fmla="*/ 80114 h 293672"/>
              <a:gd name="connsiteX9" fmla="*/ 587192 w 760625"/>
              <a:gd name="connsiteY9" fmla="*/ 31796 h 293672"/>
              <a:gd name="connsiteX10" fmla="*/ 583188 w 760625"/>
              <a:gd name="connsiteY10" fmla="*/ 24322 h 293672"/>
              <a:gd name="connsiteX11" fmla="*/ 551555 w 760625"/>
              <a:gd name="connsiteY11" fmla="*/ 4167 h 293672"/>
              <a:gd name="connsiteX12" fmla="*/ 527129 w 760625"/>
              <a:gd name="connsiteY12" fmla="*/ 29 h 293672"/>
              <a:gd name="connsiteX13" fmla="*/ 502303 w 760625"/>
              <a:gd name="connsiteY13" fmla="*/ 4167 h 293672"/>
              <a:gd name="connsiteX14" fmla="*/ 470536 w 760625"/>
              <a:gd name="connsiteY14" fmla="*/ 24455 h 293672"/>
              <a:gd name="connsiteX15" fmla="*/ 466798 w 760625"/>
              <a:gd name="connsiteY15" fmla="*/ 31930 h 293672"/>
              <a:gd name="connsiteX16" fmla="*/ 453451 w 760625"/>
              <a:gd name="connsiteY16" fmla="*/ 81582 h 293672"/>
              <a:gd name="connsiteX17" fmla="*/ 440104 w 760625"/>
              <a:gd name="connsiteY17" fmla="*/ 32330 h 293672"/>
              <a:gd name="connsiteX18" fmla="*/ 436233 w 760625"/>
              <a:gd name="connsiteY18" fmla="*/ 24856 h 293672"/>
              <a:gd name="connsiteX19" fmla="*/ 404466 w 760625"/>
              <a:gd name="connsiteY19" fmla="*/ 4701 h 293672"/>
              <a:gd name="connsiteX20" fmla="*/ 380307 w 760625"/>
              <a:gd name="connsiteY20" fmla="*/ 29 h 293672"/>
              <a:gd name="connsiteX21" fmla="*/ 355481 w 760625"/>
              <a:gd name="connsiteY21" fmla="*/ 4167 h 293672"/>
              <a:gd name="connsiteX22" fmla="*/ 323848 w 760625"/>
              <a:gd name="connsiteY22" fmla="*/ 24455 h 293672"/>
              <a:gd name="connsiteX23" fmla="*/ 319977 w 760625"/>
              <a:gd name="connsiteY23" fmla="*/ 31930 h 293672"/>
              <a:gd name="connsiteX24" fmla="*/ 306896 w 760625"/>
              <a:gd name="connsiteY24" fmla="*/ 80114 h 293672"/>
              <a:gd name="connsiteX25" fmla="*/ 293549 w 760625"/>
              <a:gd name="connsiteY25" fmla="*/ 31796 h 293672"/>
              <a:gd name="connsiteX26" fmla="*/ 289545 w 760625"/>
              <a:gd name="connsiteY26" fmla="*/ 24322 h 293672"/>
              <a:gd name="connsiteX27" fmla="*/ 257911 w 760625"/>
              <a:gd name="connsiteY27" fmla="*/ 4167 h 293672"/>
              <a:gd name="connsiteX28" fmla="*/ 233486 w 760625"/>
              <a:gd name="connsiteY28" fmla="*/ 29 h 293672"/>
              <a:gd name="connsiteX29" fmla="*/ 208659 w 760625"/>
              <a:gd name="connsiteY29" fmla="*/ 4167 h 293672"/>
              <a:gd name="connsiteX30" fmla="*/ 176893 w 760625"/>
              <a:gd name="connsiteY30" fmla="*/ 24455 h 293672"/>
              <a:gd name="connsiteX31" fmla="*/ 173155 w 760625"/>
              <a:gd name="connsiteY31" fmla="*/ 31930 h 293672"/>
              <a:gd name="connsiteX32" fmla="*/ 159808 w 760625"/>
              <a:gd name="connsiteY32" fmla="*/ 81582 h 293672"/>
              <a:gd name="connsiteX33" fmla="*/ 146460 w 760625"/>
              <a:gd name="connsiteY33" fmla="*/ 32330 h 293672"/>
              <a:gd name="connsiteX34" fmla="*/ 142590 w 760625"/>
              <a:gd name="connsiteY34" fmla="*/ 24856 h 293672"/>
              <a:gd name="connsiteX35" fmla="*/ 110823 w 760625"/>
              <a:gd name="connsiteY35" fmla="*/ 4701 h 293672"/>
              <a:gd name="connsiteX36" fmla="*/ 86664 w 760625"/>
              <a:gd name="connsiteY36" fmla="*/ 29 h 293672"/>
              <a:gd name="connsiteX37" fmla="*/ 61838 w 760625"/>
              <a:gd name="connsiteY37" fmla="*/ 4167 h 293672"/>
              <a:gd name="connsiteX38" fmla="*/ 30204 w 760625"/>
              <a:gd name="connsiteY38" fmla="*/ 24455 h 293672"/>
              <a:gd name="connsiteX39" fmla="*/ 26334 w 760625"/>
              <a:gd name="connsiteY39" fmla="*/ 31930 h 293672"/>
              <a:gd name="connsiteX40" fmla="*/ 440 w 760625"/>
              <a:gd name="connsiteY40" fmla="*/ 129499 h 293672"/>
              <a:gd name="connsiteX41" fmla="*/ 9916 w 760625"/>
              <a:gd name="connsiteY41" fmla="*/ 145783 h 293672"/>
              <a:gd name="connsiteX42" fmla="*/ 13387 w 760625"/>
              <a:gd name="connsiteY42" fmla="*/ 145783 h 293672"/>
              <a:gd name="connsiteX43" fmla="*/ 26734 w 760625"/>
              <a:gd name="connsiteY43" fmla="*/ 135906 h 293672"/>
              <a:gd name="connsiteX44" fmla="*/ 46622 w 760625"/>
              <a:gd name="connsiteY44" fmla="*/ 58358 h 293672"/>
              <a:gd name="connsiteX45" fmla="*/ 46622 w 760625"/>
              <a:gd name="connsiteY45" fmla="*/ 293673 h 293672"/>
              <a:gd name="connsiteX46" fmla="*/ 73317 w 760625"/>
              <a:gd name="connsiteY46" fmla="*/ 293673 h 293672"/>
              <a:gd name="connsiteX47" fmla="*/ 73317 w 760625"/>
              <a:gd name="connsiteY47" fmla="*/ 146851 h 293672"/>
              <a:gd name="connsiteX48" fmla="*/ 100011 w 760625"/>
              <a:gd name="connsiteY48" fmla="*/ 146851 h 293672"/>
              <a:gd name="connsiteX49" fmla="*/ 100011 w 760625"/>
              <a:gd name="connsiteY49" fmla="*/ 293673 h 293672"/>
              <a:gd name="connsiteX50" fmla="*/ 126706 w 760625"/>
              <a:gd name="connsiteY50" fmla="*/ 293673 h 293672"/>
              <a:gd name="connsiteX51" fmla="*/ 126706 w 760625"/>
              <a:gd name="connsiteY51" fmla="*/ 59158 h 293672"/>
              <a:gd name="connsiteX52" fmla="*/ 146994 w 760625"/>
              <a:gd name="connsiteY52" fmla="*/ 135773 h 293672"/>
              <a:gd name="connsiteX53" fmla="*/ 160342 w 760625"/>
              <a:gd name="connsiteY53" fmla="*/ 149120 h 293672"/>
              <a:gd name="connsiteX54" fmla="*/ 173689 w 760625"/>
              <a:gd name="connsiteY54" fmla="*/ 135773 h 293672"/>
              <a:gd name="connsiteX55" fmla="*/ 193443 w 760625"/>
              <a:gd name="connsiteY55" fmla="*/ 59158 h 293672"/>
              <a:gd name="connsiteX56" fmla="*/ 193443 w 760625"/>
              <a:gd name="connsiteY56" fmla="*/ 101203 h 293672"/>
              <a:gd name="connsiteX57" fmla="*/ 170486 w 760625"/>
              <a:gd name="connsiteY57" fmla="*/ 186893 h 293672"/>
              <a:gd name="connsiteX58" fmla="*/ 193443 w 760625"/>
              <a:gd name="connsiteY58" fmla="*/ 186893 h 293672"/>
              <a:gd name="connsiteX59" fmla="*/ 193443 w 760625"/>
              <a:gd name="connsiteY59" fmla="*/ 293673 h 293672"/>
              <a:gd name="connsiteX60" fmla="*/ 220138 w 760625"/>
              <a:gd name="connsiteY60" fmla="*/ 293673 h 293672"/>
              <a:gd name="connsiteX61" fmla="*/ 220138 w 760625"/>
              <a:gd name="connsiteY61" fmla="*/ 186893 h 293672"/>
              <a:gd name="connsiteX62" fmla="*/ 246833 w 760625"/>
              <a:gd name="connsiteY62" fmla="*/ 186893 h 293672"/>
              <a:gd name="connsiteX63" fmla="*/ 246833 w 760625"/>
              <a:gd name="connsiteY63" fmla="*/ 293673 h 293672"/>
              <a:gd name="connsiteX64" fmla="*/ 273528 w 760625"/>
              <a:gd name="connsiteY64" fmla="*/ 293673 h 293672"/>
              <a:gd name="connsiteX65" fmla="*/ 273528 w 760625"/>
              <a:gd name="connsiteY65" fmla="*/ 186893 h 293672"/>
              <a:gd name="connsiteX66" fmla="*/ 296485 w 760625"/>
              <a:gd name="connsiteY66" fmla="*/ 186893 h 293672"/>
              <a:gd name="connsiteX67" fmla="*/ 273528 w 760625"/>
              <a:gd name="connsiteY67" fmla="*/ 101203 h 293672"/>
              <a:gd name="connsiteX68" fmla="*/ 273528 w 760625"/>
              <a:gd name="connsiteY68" fmla="*/ 58358 h 293672"/>
              <a:gd name="connsiteX69" fmla="*/ 293949 w 760625"/>
              <a:gd name="connsiteY69" fmla="*/ 135773 h 293672"/>
              <a:gd name="connsiteX70" fmla="*/ 310141 w 760625"/>
              <a:gd name="connsiteY70" fmla="*/ 145475 h 293672"/>
              <a:gd name="connsiteX71" fmla="*/ 319843 w 760625"/>
              <a:gd name="connsiteY71" fmla="*/ 135773 h 293672"/>
              <a:gd name="connsiteX72" fmla="*/ 340265 w 760625"/>
              <a:gd name="connsiteY72" fmla="*/ 58358 h 293672"/>
              <a:gd name="connsiteX73" fmla="*/ 340265 w 760625"/>
              <a:gd name="connsiteY73" fmla="*/ 293673 h 293672"/>
              <a:gd name="connsiteX74" fmla="*/ 366960 w 760625"/>
              <a:gd name="connsiteY74" fmla="*/ 293673 h 293672"/>
              <a:gd name="connsiteX75" fmla="*/ 366960 w 760625"/>
              <a:gd name="connsiteY75" fmla="*/ 146851 h 293672"/>
              <a:gd name="connsiteX76" fmla="*/ 393655 w 760625"/>
              <a:gd name="connsiteY76" fmla="*/ 146851 h 293672"/>
              <a:gd name="connsiteX77" fmla="*/ 393655 w 760625"/>
              <a:gd name="connsiteY77" fmla="*/ 293673 h 293672"/>
              <a:gd name="connsiteX78" fmla="*/ 420349 w 760625"/>
              <a:gd name="connsiteY78" fmla="*/ 293673 h 293672"/>
              <a:gd name="connsiteX79" fmla="*/ 420349 w 760625"/>
              <a:gd name="connsiteY79" fmla="*/ 59158 h 293672"/>
              <a:gd name="connsiteX80" fmla="*/ 440638 w 760625"/>
              <a:gd name="connsiteY80" fmla="*/ 135773 h 293672"/>
              <a:gd name="connsiteX81" fmla="*/ 453985 w 760625"/>
              <a:gd name="connsiteY81" fmla="*/ 149120 h 293672"/>
              <a:gd name="connsiteX82" fmla="*/ 467332 w 760625"/>
              <a:gd name="connsiteY82" fmla="*/ 135773 h 293672"/>
              <a:gd name="connsiteX83" fmla="*/ 487087 w 760625"/>
              <a:gd name="connsiteY83" fmla="*/ 59158 h 293672"/>
              <a:gd name="connsiteX84" fmla="*/ 487087 w 760625"/>
              <a:gd name="connsiteY84" fmla="*/ 101203 h 293672"/>
              <a:gd name="connsiteX85" fmla="*/ 464129 w 760625"/>
              <a:gd name="connsiteY85" fmla="*/ 186893 h 293672"/>
              <a:gd name="connsiteX86" fmla="*/ 487087 w 760625"/>
              <a:gd name="connsiteY86" fmla="*/ 186893 h 293672"/>
              <a:gd name="connsiteX87" fmla="*/ 487087 w 760625"/>
              <a:gd name="connsiteY87" fmla="*/ 293673 h 293672"/>
              <a:gd name="connsiteX88" fmla="*/ 513781 w 760625"/>
              <a:gd name="connsiteY88" fmla="*/ 293673 h 293672"/>
              <a:gd name="connsiteX89" fmla="*/ 513781 w 760625"/>
              <a:gd name="connsiteY89" fmla="*/ 186893 h 293672"/>
              <a:gd name="connsiteX90" fmla="*/ 540476 w 760625"/>
              <a:gd name="connsiteY90" fmla="*/ 186893 h 293672"/>
              <a:gd name="connsiteX91" fmla="*/ 540476 w 760625"/>
              <a:gd name="connsiteY91" fmla="*/ 293673 h 293672"/>
              <a:gd name="connsiteX92" fmla="*/ 567171 w 760625"/>
              <a:gd name="connsiteY92" fmla="*/ 293673 h 293672"/>
              <a:gd name="connsiteX93" fmla="*/ 567171 w 760625"/>
              <a:gd name="connsiteY93" fmla="*/ 186893 h 293672"/>
              <a:gd name="connsiteX94" fmla="*/ 590129 w 760625"/>
              <a:gd name="connsiteY94" fmla="*/ 186893 h 293672"/>
              <a:gd name="connsiteX95" fmla="*/ 567171 w 760625"/>
              <a:gd name="connsiteY95" fmla="*/ 101203 h 293672"/>
              <a:gd name="connsiteX96" fmla="*/ 567171 w 760625"/>
              <a:gd name="connsiteY96" fmla="*/ 58358 h 293672"/>
              <a:gd name="connsiteX97" fmla="*/ 587593 w 760625"/>
              <a:gd name="connsiteY97" fmla="*/ 135773 h 293672"/>
              <a:gd name="connsiteX98" fmla="*/ 603784 w 760625"/>
              <a:gd name="connsiteY98" fmla="*/ 145475 h 293672"/>
              <a:gd name="connsiteX99" fmla="*/ 613487 w 760625"/>
              <a:gd name="connsiteY99" fmla="*/ 135773 h 293672"/>
              <a:gd name="connsiteX100" fmla="*/ 633908 w 760625"/>
              <a:gd name="connsiteY100" fmla="*/ 58358 h 293672"/>
              <a:gd name="connsiteX101" fmla="*/ 633908 w 760625"/>
              <a:gd name="connsiteY101" fmla="*/ 293673 h 293672"/>
              <a:gd name="connsiteX102" fmla="*/ 660603 w 760625"/>
              <a:gd name="connsiteY102" fmla="*/ 293673 h 293672"/>
              <a:gd name="connsiteX103" fmla="*/ 660603 w 760625"/>
              <a:gd name="connsiteY103" fmla="*/ 146851 h 293672"/>
              <a:gd name="connsiteX104" fmla="*/ 687298 w 760625"/>
              <a:gd name="connsiteY104" fmla="*/ 146851 h 293672"/>
              <a:gd name="connsiteX105" fmla="*/ 687298 w 760625"/>
              <a:gd name="connsiteY105" fmla="*/ 293673 h 293672"/>
              <a:gd name="connsiteX106" fmla="*/ 713993 w 760625"/>
              <a:gd name="connsiteY106" fmla="*/ 293673 h 293672"/>
              <a:gd name="connsiteX107" fmla="*/ 713993 w 760625"/>
              <a:gd name="connsiteY107" fmla="*/ 59158 h 293672"/>
              <a:gd name="connsiteX108" fmla="*/ 734281 w 760625"/>
              <a:gd name="connsiteY108" fmla="*/ 135773 h 293672"/>
              <a:gd name="connsiteX109" fmla="*/ 747628 w 760625"/>
              <a:gd name="connsiteY109" fmla="*/ 145650 h 293672"/>
              <a:gd name="connsiteX110" fmla="*/ 751098 w 760625"/>
              <a:gd name="connsiteY110" fmla="*/ 145650 h 293672"/>
              <a:gd name="connsiteX111" fmla="*/ 760063 w 760625"/>
              <a:gd name="connsiteY111" fmla="*/ 129039 h 293672"/>
              <a:gd name="connsiteX112" fmla="*/ 760041 w 760625"/>
              <a:gd name="connsiteY112" fmla="*/ 128965 h 29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760625" h="293672">
                <a:moveTo>
                  <a:pt x="760041" y="128965"/>
                </a:moveTo>
                <a:lnTo>
                  <a:pt x="734281" y="31796"/>
                </a:lnTo>
                <a:cubicBezTo>
                  <a:pt x="733567" y="29047"/>
                  <a:pt x="732244" y="26492"/>
                  <a:pt x="730410" y="24322"/>
                </a:cubicBezTo>
                <a:cubicBezTo>
                  <a:pt x="721571" y="15176"/>
                  <a:pt x="710682" y="8267"/>
                  <a:pt x="698643" y="4167"/>
                </a:cubicBezTo>
                <a:cubicBezTo>
                  <a:pt x="690764" y="1181"/>
                  <a:pt x="682373" y="-226"/>
                  <a:pt x="673950" y="29"/>
                </a:cubicBezTo>
                <a:cubicBezTo>
                  <a:pt x="665504" y="36"/>
                  <a:pt x="657117" y="1434"/>
                  <a:pt x="649124" y="4167"/>
                </a:cubicBezTo>
                <a:cubicBezTo>
                  <a:pt x="637049" y="8178"/>
                  <a:pt x="626173" y="15153"/>
                  <a:pt x="617491" y="24455"/>
                </a:cubicBezTo>
                <a:cubicBezTo>
                  <a:pt x="615734" y="26676"/>
                  <a:pt x="614421" y="29214"/>
                  <a:pt x="613620" y="31930"/>
                </a:cubicBezTo>
                <a:lnTo>
                  <a:pt x="600540" y="80114"/>
                </a:lnTo>
                <a:lnTo>
                  <a:pt x="587192" y="31796"/>
                </a:lnTo>
                <a:cubicBezTo>
                  <a:pt x="586402" y="29049"/>
                  <a:pt x="585038" y="26501"/>
                  <a:pt x="583188" y="24322"/>
                </a:cubicBezTo>
                <a:cubicBezTo>
                  <a:pt x="574407" y="15169"/>
                  <a:pt x="563559" y="8258"/>
                  <a:pt x="551555" y="4167"/>
                </a:cubicBezTo>
                <a:cubicBezTo>
                  <a:pt x="543752" y="1237"/>
                  <a:pt x="535460" y="-167"/>
                  <a:pt x="527129" y="29"/>
                </a:cubicBezTo>
                <a:cubicBezTo>
                  <a:pt x="518680" y="13"/>
                  <a:pt x="510288" y="1412"/>
                  <a:pt x="502303" y="4167"/>
                </a:cubicBezTo>
                <a:cubicBezTo>
                  <a:pt x="490203" y="8209"/>
                  <a:pt x="479292" y="15179"/>
                  <a:pt x="470536" y="24455"/>
                </a:cubicBezTo>
                <a:cubicBezTo>
                  <a:pt x="468873" y="26715"/>
                  <a:pt x="467607" y="29243"/>
                  <a:pt x="466798" y="31930"/>
                </a:cubicBezTo>
                <a:lnTo>
                  <a:pt x="453451" y="81582"/>
                </a:lnTo>
                <a:lnTo>
                  <a:pt x="440104" y="32330"/>
                </a:lnTo>
                <a:cubicBezTo>
                  <a:pt x="439390" y="29581"/>
                  <a:pt x="438067" y="27026"/>
                  <a:pt x="436233" y="24856"/>
                </a:cubicBezTo>
                <a:cubicBezTo>
                  <a:pt x="427394" y="15710"/>
                  <a:pt x="416505" y="8801"/>
                  <a:pt x="404466" y="4701"/>
                </a:cubicBezTo>
                <a:cubicBezTo>
                  <a:pt x="396790" y="1600"/>
                  <a:pt x="388587" y="15"/>
                  <a:pt x="380307" y="29"/>
                </a:cubicBezTo>
                <a:cubicBezTo>
                  <a:pt x="371861" y="36"/>
                  <a:pt x="363473" y="1434"/>
                  <a:pt x="355481" y="4167"/>
                </a:cubicBezTo>
                <a:cubicBezTo>
                  <a:pt x="343406" y="8178"/>
                  <a:pt x="332530" y="15153"/>
                  <a:pt x="323848" y="24455"/>
                </a:cubicBezTo>
                <a:cubicBezTo>
                  <a:pt x="322091" y="26676"/>
                  <a:pt x="320778" y="29214"/>
                  <a:pt x="319977" y="31930"/>
                </a:cubicBezTo>
                <a:lnTo>
                  <a:pt x="306896" y="80114"/>
                </a:lnTo>
                <a:lnTo>
                  <a:pt x="293549" y="31796"/>
                </a:lnTo>
                <a:cubicBezTo>
                  <a:pt x="292759" y="29049"/>
                  <a:pt x="291395" y="26501"/>
                  <a:pt x="289545" y="24322"/>
                </a:cubicBezTo>
                <a:cubicBezTo>
                  <a:pt x="280763" y="15169"/>
                  <a:pt x="269916" y="8258"/>
                  <a:pt x="257911" y="4167"/>
                </a:cubicBezTo>
                <a:cubicBezTo>
                  <a:pt x="250110" y="1237"/>
                  <a:pt x="241817" y="-167"/>
                  <a:pt x="233486" y="29"/>
                </a:cubicBezTo>
                <a:cubicBezTo>
                  <a:pt x="225037" y="13"/>
                  <a:pt x="216645" y="1412"/>
                  <a:pt x="208659" y="4167"/>
                </a:cubicBezTo>
                <a:cubicBezTo>
                  <a:pt x="196561" y="8209"/>
                  <a:pt x="185648" y="15179"/>
                  <a:pt x="176893" y="24455"/>
                </a:cubicBezTo>
                <a:cubicBezTo>
                  <a:pt x="175229" y="26715"/>
                  <a:pt x="173965" y="29243"/>
                  <a:pt x="173155" y="31930"/>
                </a:cubicBezTo>
                <a:lnTo>
                  <a:pt x="159808" y="81582"/>
                </a:lnTo>
                <a:lnTo>
                  <a:pt x="146460" y="32330"/>
                </a:lnTo>
                <a:cubicBezTo>
                  <a:pt x="145746" y="29581"/>
                  <a:pt x="144424" y="27026"/>
                  <a:pt x="142590" y="24856"/>
                </a:cubicBezTo>
                <a:cubicBezTo>
                  <a:pt x="133751" y="15710"/>
                  <a:pt x="122862" y="8801"/>
                  <a:pt x="110823" y="4701"/>
                </a:cubicBezTo>
                <a:cubicBezTo>
                  <a:pt x="103147" y="1600"/>
                  <a:pt x="94943" y="15"/>
                  <a:pt x="86664" y="29"/>
                </a:cubicBezTo>
                <a:cubicBezTo>
                  <a:pt x="78218" y="36"/>
                  <a:pt x="69830" y="1434"/>
                  <a:pt x="61838" y="4167"/>
                </a:cubicBezTo>
                <a:cubicBezTo>
                  <a:pt x="49762" y="8178"/>
                  <a:pt x="38887" y="15153"/>
                  <a:pt x="30204" y="24455"/>
                </a:cubicBezTo>
                <a:cubicBezTo>
                  <a:pt x="28448" y="26676"/>
                  <a:pt x="27135" y="29214"/>
                  <a:pt x="26334" y="31930"/>
                </a:cubicBezTo>
                <a:lnTo>
                  <a:pt x="440" y="129499"/>
                </a:lnTo>
                <a:cubicBezTo>
                  <a:pt x="-1425" y="136611"/>
                  <a:pt x="2812" y="143892"/>
                  <a:pt x="9916" y="145783"/>
                </a:cubicBezTo>
                <a:lnTo>
                  <a:pt x="13387" y="145783"/>
                </a:lnTo>
                <a:cubicBezTo>
                  <a:pt x="19592" y="145995"/>
                  <a:pt x="25123" y="141902"/>
                  <a:pt x="26734" y="135906"/>
                </a:cubicBezTo>
                <a:lnTo>
                  <a:pt x="46622" y="58358"/>
                </a:lnTo>
                <a:lnTo>
                  <a:pt x="46622" y="293673"/>
                </a:lnTo>
                <a:lnTo>
                  <a:pt x="73317" y="293673"/>
                </a:lnTo>
                <a:lnTo>
                  <a:pt x="73317" y="146851"/>
                </a:lnTo>
                <a:lnTo>
                  <a:pt x="100011" y="146851"/>
                </a:lnTo>
                <a:lnTo>
                  <a:pt x="100011" y="293673"/>
                </a:lnTo>
                <a:lnTo>
                  <a:pt x="126706" y="293673"/>
                </a:lnTo>
                <a:lnTo>
                  <a:pt x="126706" y="59158"/>
                </a:lnTo>
                <a:lnTo>
                  <a:pt x="146994" y="135773"/>
                </a:lnTo>
                <a:cubicBezTo>
                  <a:pt x="146994" y="143144"/>
                  <a:pt x="152970" y="149120"/>
                  <a:pt x="160342" y="149120"/>
                </a:cubicBezTo>
                <a:cubicBezTo>
                  <a:pt x="167714" y="149120"/>
                  <a:pt x="173689" y="143144"/>
                  <a:pt x="173689" y="135773"/>
                </a:cubicBezTo>
                <a:lnTo>
                  <a:pt x="193443" y="59158"/>
                </a:lnTo>
                <a:lnTo>
                  <a:pt x="193443" y="101203"/>
                </a:lnTo>
                <a:lnTo>
                  <a:pt x="170486" y="186893"/>
                </a:lnTo>
                <a:lnTo>
                  <a:pt x="193443" y="186893"/>
                </a:lnTo>
                <a:lnTo>
                  <a:pt x="193443" y="293673"/>
                </a:lnTo>
                <a:lnTo>
                  <a:pt x="220138" y="293673"/>
                </a:lnTo>
                <a:lnTo>
                  <a:pt x="220138" y="186893"/>
                </a:lnTo>
                <a:lnTo>
                  <a:pt x="246833" y="186893"/>
                </a:lnTo>
                <a:lnTo>
                  <a:pt x="246833" y="293673"/>
                </a:lnTo>
                <a:lnTo>
                  <a:pt x="273528" y="293673"/>
                </a:lnTo>
                <a:lnTo>
                  <a:pt x="273528" y="186893"/>
                </a:lnTo>
                <a:lnTo>
                  <a:pt x="296485" y="186893"/>
                </a:lnTo>
                <a:lnTo>
                  <a:pt x="273528" y="101203"/>
                </a:lnTo>
                <a:lnTo>
                  <a:pt x="273528" y="58358"/>
                </a:lnTo>
                <a:lnTo>
                  <a:pt x="293949" y="135773"/>
                </a:lnTo>
                <a:cubicBezTo>
                  <a:pt x="295742" y="142923"/>
                  <a:pt x="302991" y="147267"/>
                  <a:pt x="310141" y="145475"/>
                </a:cubicBezTo>
                <a:cubicBezTo>
                  <a:pt x="314917" y="144278"/>
                  <a:pt x="318646" y="140548"/>
                  <a:pt x="319843" y="135773"/>
                </a:cubicBezTo>
                <a:lnTo>
                  <a:pt x="340265" y="58358"/>
                </a:lnTo>
                <a:lnTo>
                  <a:pt x="340265" y="293673"/>
                </a:lnTo>
                <a:lnTo>
                  <a:pt x="366960" y="293673"/>
                </a:lnTo>
                <a:lnTo>
                  <a:pt x="366960" y="146851"/>
                </a:lnTo>
                <a:lnTo>
                  <a:pt x="393655" y="146851"/>
                </a:lnTo>
                <a:lnTo>
                  <a:pt x="393655" y="293673"/>
                </a:lnTo>
                <a:lnTo>
                  <a:pt x="420349" y="293673"/>
                </a:lnTo>
                <a:lnTo>
                  <a:pt x="420349" y="59158"/>
                </a:lnTo>
                <a:lnTo>
                  <a:pt x="440638" y="135773"/>
                </a:lnTo>
                <a:cubicBezTo>
                  <a:pt x="440638" y="143144"/>
                  <a:pt x="446613" y="149120"/>
                  <a:pt x="453985" y="149120"/>
                </a:cubicBezTo>
                <a:cubicBezTo>
                  <a:pt x="461357" y="149120"/>
                  <a:pt x="467332" y="143144"/>
                  <a:pt x="467332" y="135773"/>
                </a:cubicBezTo>
                <a:lnTo>
                  <a:pt x="487087" y="59158"/>
                </a:lnTo>
                <a:lnTo>
                  <a:pt x="487087" y="101203"/>
                </a:lnTo>
                <a:lnTo>
                  <a:pt x="464129" y="186893"/>
                </a:lnTo>
                <a:lnTo>
                  <a:pt x="487087" y="186893"/>
                </a:lnTo>
                <a:lnTo>
                  <a:pt x="487087" y="293673"/>
                </a:lnTo>
                <a:lnTo>
                  <a:pt x="513781" y="293673"/>
                </a:lnTo>
                <a:lnTo>
                  <a:pt x="513781" y="186893"/>
                </a:lnTo>
                <a:lnTo>
                  <a:pt x="540476" y="186893"/>
                </a:lnTo>
                <a:lnTo>
                  <a:pt x="540476" y="293673"/>
                </a:lnTo>
                <a:lnTo>
                  <a:pt x="567171" y="293673"/>
                </a:lnTo>
                <a:lnTo>
                  <a:pt x="567171" y="186893"/>
                </a:lnTo>
                <a:lnTo>
                  <a:pt x="590129" y="186893"/>
                </a:lnTo>
                <a:lnTo>
                  <a:pt x="567171" y="101203"/>
                </a:lnTo>
                <a:lnTo>
                  <a:pt x="567171" y="58358"/>
                </a:lnTo>
                <a:lnTo>
                  <a:pt x="587593" y="135773"/>
                </a:lnTo>
                <a:cubicBezTo>
                  <a:pt x="589385" y="142923"/>
                  <a:pt x="596634" y="147267"/>
                  <a:pt x="603784" y="145475"/>
                </a:cubicBezTo>
                <a:cubicBezTo>
                  <a:pt x="608560" y="144278"/>
                  <a:pt x="612289" y="140548"/>
                  <a:pt x="613487" y="135773"/>
                </a:cubicBezTo>
                <a:lnTo>
                  <a:pt x="633908" y="58358"/>
                </a:lnTo>
                <a:lnTo>
                  <a:pt x="633908" y="293673"/>
                </a:lnTo>
                <a:lnTo>
                  <a:pt x="660603" y="293673"/>
                </a:lnTo>
                <a:lnTo>
                  <a:pt x="660603" y="146851"/>
                </a:lnTo>
                <a:lnTo>
                  <a:pt x="687298" y="146851"/>
                </a:lnTo>
                <a:lnTo>
                  <a:pt x="687298" y="293673"/>
                </a:lnTo>
                <a:lnTo>
                  <a:pt x="713993" y="293673"/>
                </a:lnTo>
                <a:lnTo>
                  <a:pt x="713993" y="59158"/>
                </a:lnTo>
                <a:lnTo>
                  <a:pt x="734281" y="135773"/>
                </a:lnTo>
                <a:cubicBezTo>
                  <a:pt x="735892" y="141768"/>
                  <a:pt x="741423" y="145862"/>
                  <a:pt x="747628" y="145650"/>
                </a:cubicBezTo>
                <a:cubicBezTo>
                  <a:pt x="748781" y="145780"/>
                  <a:pt x="749945" y="145780"/>
                  <a:pt x="751098" y="145650"/>
                </a:cubicBezTo>
                <a:cubicBezTo>
                  <a:pt x="758161" y="143538"/>
                  <a:pt x="762174" y="136101"/>
                  <a:pt x="760063" y="129039"/>
                </a:cubicBezTo>
                <a:cubicBezTo>
                  <a:pt x="760056" y="129013"/>
                  <a:pt x="760049" y="128989"/>
                  <a:pt x="760041" y="128965"/>
                </a:cubicBezTo>
                <a:close/>
              </a:path>
            </a:pathLst>
          </a:custGeom>
          <a:solidFill>
            <a:schemeClr val="tx1"/>
          </a:solidFill>
          <a:ln w="13295" cap="flat">
            <a:noFill/>
            <a:prstDash val="solid"/>
            <a:miter/>
          </a:ln>
        </p:spPr>
        <p:txBody>
          <a:bodyPr rtlCol="0" anchor="ctr"/>
          <a:lstStyle/>
          <a:p>
            <a:endParaRPr lang="ja-JP" altLang="en-US"/>
          </a:p>
        </p:txBody>
      </p:sp>
      <p:sp>
        <p:nvSpPr>
          <p:cNvPr id="124" name="フリーフォーム: 図形 123">
            <a:extLst>
              <a:ext uri="{FF2B5EF4-FFF2-40B4-BE49-F238E27FC236}">
                <a16:creationId xmlns:a16="http://schemas.microsoft.com/office/drawing/2014/main" id="{6ECAA5EB-F5AD-CD2B-B445-95BC5EE38F36}"/>
              </a:ext>
            </a:extLst>
          </p:cNvPr>
          <p:cNvSpPr/>
          <p:nvPr/>
        </p:nvSpPr>
        <p:spPr>
          <a:xfrm>
            <a:off x="7214821" y="423777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5" name="フリーフォーム: 図形 124">
            <a:extLst>
              <a:ext uri="{FF2B5EF4-FFF2-40B4-BE49-F238E27FC236}">
                <a16:creationId xmlns:a16="http://schemas.microsoft.com/office/drawing/2014/main" id="{D2A8709C-6DD7-693C-3574-BD31732FC4F9}"/>
              </a:ext>
            </a:extLst>
          </p:cNvPr>
          <p:cNvSpPr/>
          <p:nvPr/>
        </p:nvSpPr>
        <p:spPr>
          <a:xfrm>
            <a:off x="7361643" y="423777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6" name="フリーフォーム: 図形 125">
            <a:extLst>
              <a:ext uri="{FF2B5EF4-FFF2-40B4-BE49-F238E27FC236}">
                <a16:creationId xmlns:a16="http://schemas.microsoft.com/office/drawing/2014/main" id="{6B72DE7A-FAD0-6B06-A61A-B484A8EED20F}"/>
              </a:ext>
            </a:extLst>
          </p:cNvPr>
          <p:cNvSpPr/>
          <p:nvPr/>
        </p:nvSpPr>
        <p:spPr>
          <a:xfrm>
            <a:off x="7068000" y="423777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chemeClr val="tx1"/>
          </a:solidFill>
          <a:ln w="13295" cap="flat">
            <a:noFill/>
            <a:prstDash val="solid"/>
            <a:miter/>
          </a:ln>
        </p:spPr>
        <p:txBody>
          <a:bodyPr rtlCol="0" anchor="ctr"/>
          <a:lstStyle/>
          <a:p>
            <a:endParaRPr lang="ja-JP" altLang="en-US"/>
          </a:p>
        </p:txBody>
      </p:sp>
      <p:sp>
        <p:nvSpPr>
          <p:cNvPr id="127" name="フリーフォーム: 図形 126">
            <a:extLst>
              <a:ext uri="{FF2B5EF4-FFF2-40B4-BE49-F238E27FC236}">
                <a16:creationId xmlns:a16="http://schemas.microsoft.com/office/drawing/2014/main" id="{B6A2E168-D75A-E282-0686-831C321FFA59}"/>
              </a:ext>
            </a:extLst>
          </p:cNvPr>
          <p:cNvSpPr/>
          <p:nvPr/>
        </p:nvSpPr>
        <p:spPr>
          <a:xfrm>
            <a:off x="7014704" y="4317824"/>
            <a:ext cx="467238" cy="293674"/>
          </a:xfrm>
          <a:custGeom>
            <a:avLst/>
            <a:gdLst>
              <a:gd name="connsiteX0" fmla="*/ 466665 w 467238"/>
              <a:gd name="connsiteY0" fmla="*/ 128968 h 293674"/>
              <a:gd name="connsiteX1" fmla="*/ 440904 w 467238"/>
              <a:gd name="connsiteY1" fmla="*/ 31799 h 293674"/>
              <a:gd name="connsiteX2" fmla="*/ 436900 w 467238"/>
              <a:gd name="connsiteY2" fmla="*/ 24324 h 293674"/>
              <a:gd name="connsiteX3" fmla="*/ 405267 w 467238"/>
              <a:gd name="connsiteY3" fmla="*/ 4169 h 293674"/>
              <a:gd name="connsiteX4" fmla="*/ 380307 w 467238"/>
              <a:gd name="connsiteY4" fmla="*/ 32 h 293674"/>
              <a:gd name="connsiteX5" fmla="*/ 355481 w 467238"/>
              <a:gd name="connsiteY5" fmla="*/ 4169 h 293674"/>
              <a:gd name="connsiteX6" fmla="*/ 323714 w 467238"/>
              <a:gd name="connsiteY6" fmla="*/ 24457 h 293674"/>
              <a:gd name="connsiteX7" fmla="*/ 319977 w 467238"/>
              <a:gd name="connsiteY7" fmla="*/ 31932 h 293674"/>
              <a:gd name="connsiteX8" fmla="*/ 306629 w 467238"/>
              <a:gd name="connsiteY8" fmla="*/ 81584 h 293674"/>
              <a:gd name="connsiteX9" fmla="*/ 293282 w 467238"/>
              <a:gd name="connsiteY9" fmla="*/ 32332 h 293674"/>
              <a:gd name="connsiteX10" fmla="*/ 289411 w 467238"/>
              <a:gd name="connsiteY10" fmla="*/ 24858 h 293674"/>
              <a:gd name="connsiteX11" fmla="*/ 257644 w 467238"/>
              <a:gd name="connsiteY11" fmla="*/ 4703 h 293674"/>
              <a:gd name="connsiteX12" fmla="*/ 233486 w 467238"/>
              <a:gd name="connsiteY12" fmla="*/ 32 h 293674"/>
              <a:gd name="connsiteX13" fmla="*/ 208659 w 467238"/>
              <a:gd name="connsiteY13" fmla="*/ 4169 h 293674"/>
              <a:gd name="connsiteX14" fmla="*/ 177026 w 467238"/>
              <a:gd name="connsiteY14" fmla="*/ 24457 h 293674"/>
              <a:gd name="connsiteX15" fmla="*/ 173155 w 467238"/>
              <a:gd name="connsiteY15" fmla="*/ 31932 h 293674"/>
              <a:gd name="connsiteX16" fmla="*/ 160075 w 467238"/>
              <a:gd name="connsiteY16" fmla="*/ 80116 h 293674"/>
              <a:gd name="connsiteX17" fmla="*/ 146727 w 467238"/>
              <a:gd name="connsiteY17" fmla="*/ 31799 h 293674"/>
              <a:gd name="connsiteX18" fmla="*/ 142723 w 467238"/>
              <a:gd name="connsiteY18" fmla="*/ 24324 h 293674"/>
              <a:gd name="connsiteX19" fmla="*/ 111090 w 467238"/>
              <a:gd name="connsiteY19" fmla="*/ 4169 h 293674"/>
              <a:gd name="connsiteX20" fmla="*/ 86664 w 467238"/>
              <a:gd name="connsiteY20" fmla="*/ 32 h 293674"/>
              <a:gd name="connsiteX21" fmla="*/ 61838 w 467238"/>
              <a:gd name="connsiteY21" fmla="*/ 4169 h 293674"/>
              <a:gd name="connsiteX22" fmla="*/ 30071 w 467238"/>
              <a:gd name="connsiteY22" fmla="*/ 24457 h 293674"/>
              <a:gd name="connsiteX23" fmla="*/ 26334 w 467238"/>
              <a:gd name="connsiteY23" fmla="*/ 31932 h 293674"/>
              <a:gd name="connsiteX24" fmla="*/ 440 w 467238"/>
              <a:gd name="connsiteY24" fmla="*/ 129502 h 293674"/>
              <a:gd name="connsiteX25" fmla="*/ 9916 w 467238"/>
              <a:gd name="connsiteY25" fmla="*/ 145785 h 293674"/>
              <a:gd name="connsiteX26" fmla="*/ 13387 w 467238"/>
              <a:gd name="connsiteY26" fmla="*/ 145785 h 293674"/>
              <a:gd name="connsiteX27" fmla="*/ 26734 w 467238"/>
              <a:gd name="connsiteY27" fmla="*/ 135908 h 293674"/>
              <a:gd name="connsiteX28" fmla="*/ 46622 w 467238"/>
              <a:gd name="connsiteY28" fmla="*/ 59161 h 293674"/>
              <a:gd name="connsiteX29" fmla="*/ 46622 w 467238"/>
              <a:gd name="connsiteY29" fmla="*/ 101205 h 293674"/>
              <a:gd name="connsiteX30" fmla="*/ 23664 w 467238"/>
              <a:gd name="connsiteY30" fmla="*/ 186895 h 293674"/>
              <a:gd name="connsiteX31" fmla="*/ 46622 w 467238"/>
              <a:gd name="connsiteY31" fmla="*/ 186895 h 293674"/>
              <a:gd name="connsiteX32" fmla="*/ 46622 w 467238"/>
              <a:gd name="connsiteY32" fmla="*/ 293675 h 293674"/>
              <a:gd name="connsiteX33" fmla="*/ 73317 w 467238"/>
              <a:gd name="connsiteY33" fmla="*/ 293675 h 293674"/>
              <a:gd name="connsiteX34" fmla="*/ 73317 w 467238"/>
              <a:gd name="connsiteY34" fmla="*/ 186895 h 293674"/>
              <a:gd name="connsiteX35" fmla="*/ 100011 w 467238"/>
              <a:gd name="connsiteY35" fmla="*/ 186895 h 293674"/>
              <a:gd name="connsiteX36" fmla="*/ 100011 w 467238"/>
              <a:gd name="connsiteY36" fmla="*/ 293675 h 293674"/>
              <a:gd name="connsiteX37" fmla="*/ 126706 w 467238"/>
              <a:gd name="connsiteY37" fmla="*/ 293675 h 293674"/>
              <a:gd name="connsiteX38" fmla="*/ 126706 w 467238"/>
              <a:gd name="connsiteY38" fmla="*/ 186895 h 293674"/>
              <a:gd name="connsiteX39" fmla="*/ 149664 w 467238"/>
              <a:gd name="connsiteY39" fmla="*/ 186895 h 293674"/>
              <a:gd name="connsiteX40" fmla="*/ 126706 w 467238"/>
              <a:gd name="connsiteY40" fmla="*/ 101205 h 293674"/>
              <a:gd name="connsiteX41" fmla="*/ 126706 w 467238"/>
              <a:gd name="connsiteY41" fmla="*/ 58360 h 293674"/>
              <a:gd name="connsiteX42" fmla="*/ 147128 w 467238"/>
              <a:gd name="connsiteY42" fmla="*/ 135775 h 293674"/>
              <a:gd name="connsiteX43" fmla="*/ 163320 w 467238"/>
              <a:gd name="connsiteY43" fmla="*/ 145477 h 293674"/>
              <a:gd name="connsiteX44" fmla="*/ 173022 w 467238"/>
              <a:gd name="connsiteY44" fmla="*/ 135775 h 293674"/>
              <a:gd name="connsiteX45" fmla="*/ 193443 w 467238"/>
              <a:gd name="connsiteY45" fmla="*/ 58360 h 293674"/>
              <a:gd name="connsiteX46" fmla="*/ 193443 w 467238"/>
              <a:gd name="connsiteY46" fmla="*/ 293675 h 293674"/>
              <a:gd name="connsiteX47" fmla="*/ 220138 w 467238"/>
              <a:gd name="connsiteY47" fmla="*/ 293675 h 293674"/>
              <a:gd name="connsiteX48" fmla="*/ 220138 w 467238"/>
              <a:gd name="connsiteY48" fmla="*/ 146853 h 293674"/>
              <a:gd name="connsiteX49" fmla="*/ 246833 w 467238"/>
              <a:gd name="connsiteY49" fmla="*/ 146853 h 293674"/>
              <a:gd name="connsiteX50" fmla="*/ 246833 w 467238"/>
              <a:gd name="connsiteY50" fmla="*/ 293675 h 293674"/>
              <a:gd name="connsiteX51" fmla="*/ 273528 w 467238"/>
              <a:gd name="connsiteY51" fmla="*/ 293675 h 293674"/>
              <a:gd name="connsiteX52" fmla="*/ 273528 w 467238"/>
              <a:gd name="connsiteY52" fmla="*/ 59161 h 293674"/>
              <a:gd name="connsiteX53" fmla="*/ 293816 w 467238"/>
              <a:gd name="connsiteY53" fmla="*/ 135775 h 293674"/>
              <a:gd name="connsiteX54" fmla="*/ 307163 w 467238"/>
              <a:gd name="connsiteY54" fmla="*/ 149122 h 293674"/>
              <a:gd name="connsiteX55" fmla="*/ 320511 w 467238"/>
              <a:gd name="connsiteY55" fmla="*/ 135775 h 293674"/>
              <a:gd name="connsiteX56" fmla="*/ 340265 w 467238"/>
              <a:gd name="connsiteY56" fmla="*/ 59161 h 293674"/>
              <a:gd name="connsiteX57" fmla="*/ 340265 w 467238"/>
              <a:gd name="connsiteY57" fmla="*/ 101205 h 293674"/>
              <a:gd name="connsiteX58" fmla="*/ 317307 w 467238"/>
              <a:gd name="connsiteY58" fmla="*/ 186895 h 293674"/>
              <a:gd name="connsiteX59" fmla="*/ 340265 w 467238"/>
              <a:gd name="connsiteY59" fmla="*/ 186895 h 293674"/>
              <a:gd name="connsiteX60" fmla="*/ 340265 w 467238"/>
              <a:gd name="connsiteY60" fmla="*/ 293675 h 293674"/>
              <a:gd name="connsiteX61" fmla="*/ 366960 w 467238"/>
              <a:gd name="connsiteY61" fmla="*/ 293675 h 293674"/>
              <a:gd name="connsiteX62" fmla="*/ 366960 w 467238"/>
              <a:gd name="connsiteY62" fmla="*/ 186895 h 293674"/>
              <a:gd name="connsiteX63" fmla="*/ 393655 w 467238"/>
              <a:gd name="connsiteY63" fmla="*/ 186895 h 293674"/>
              <a:gd name="connsiteX64" fmla="*/ 393655 w 467238"/>
              <a:gd name="connsiteY64" fmla="*/ 293675 h 293674"/>
              <a:gd name="connsiteX65" fmla="*/ 420349 w 467238"/>
              <a:gd name="connsiteY65" fmla="*/ 293675 h 293674"/>
              <a:gd name="connsiteX66" fmla="*/ 420349 w 467238"/>
              <a:gd name="connsiteY66" fmla="*/ 186895 h 293674"/>
              <a:gd name="connsiteX67" fmla="*/ 443307 w 467238"/>
              <a:gd name="connsiteY67" fmla="*/ 186895 h 293674"/>
              <a:gd name="connsiteX68" fmla="*/ 420349 w 467238"/>
              <a:gd name="connsiteY68" fmla="*/ 101205 h 293674"/>
              <a:gd name="connsiteX69" fmla="*/ 420349 w 467238"/>
              <a:gd name="connsiteY69" fmla="*/ 58360 h 293674"/>
              <a:gd name="connsiteX70" fmla="*/ 440771 w 467238"/>
              <a:gd name="connsiteY70" fmla="*/ 135775 h 293674"/>
              <a:gd name="connsiteX71" fmla="*/ 454118 w 467238"/>
              <a:gd name="connsiteY71" fmla="*/ 145652 h 293674"/>
              <a:gd name="connsiteX72" fmla="*/ 457589 w 467238"/>
              <a:gd name="connsiteY72" fmla="*/ 145652 h 293674"/>
              <a:gd name="connsiteX73" fmla="*/ 466712 w 467238"/>
              <a:gd name="connsiteY73" fmla="*/ 129127 h 293674"/>
              <a:gd name="connsiteX74" fmla="*/ 466665 w 467238"/>
              <a:gd name="connsiteY74"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467238" h="293674">
                <a:moveTo>
                  <a:pt x="466665" y="128968"/>
                </a:moveTo>
                <a:lnTo>
                  <a:pt x="440904" y="31799"/>
                </a:lnTo>
                <a:cubicBezTo>
                  <a:pt x="440114" y="29052"/>
                  <a:pt x="438750" y="26504"/>
                  <a:pt x="436900" y="24324"/>
                </a:cubicBezTo>
                <a:cubicBezTo>
                  <a:pt x="428119" y="15173"/>
                  <a:pt x="417272" y="8260"/>
                  <a:pt x="405267" y="4169"/>
                </a:cubicBezTo>
                <a:cubicBezTo>
                  <a:pt x="397297" y="1172"/>
                  <a:pt x="388818" y="-234"/>
                  <a:pt x="380307" y="32"/>
                </a:cubicBezTo>
                <a:cubicBezTo>
                  <a:pt x="371858" y="15"/>
                  <a:pt x="363467" y="1414"/>
                  <a:pt x="355481" y="4169"/>
                </a:cubicBezTo>
                <a:cubicBezTo>
                  <a:pt x="343383" y="8211"/>
                  <a:pt x="332470" y="15181"/>
                  <a:pt x="323714" y="24457"/>
                </a:cubicBezTo>
                <a:cubicBezTo>
                  <a:pt x="322051" y="26717"/>
                  <a:pt x="320787" y="29245"/>
                  <a:pt x="319977" y="31932"/>
                </a:cubicBezTo>
                <a:lnTo>
                  <a:pt x="306629" y="81584"/>
                </a:lnTo>
                <a:lnTo>
                  <a:pt x="293282" y="32332"/>
                </a:lnTo>
                <a:cubicBezTo>
                  <a:pt x="292568" y="29583"/>
                  <a:pt x="291245" y="27028"/>
                  <a:pt x="289411" y="24858"/>
                </a:cubicBezTo>
                <a:cubicBezTo>
                  <a:pt x="280573" y="15712"/>
                  <a:pt x="269684" y="8804"/>
                  <a:pt x="257644" y="4703"/>
                </a:cubicBezTo>
                <a:cubicBezTo>
                  <a:pt x="249968" y="1603"/>
                  <a:pt x="241765" y="17"/>
                  <a:pt x="233486" y="32"/>
                </a:cubicBezTo>
                <a:cubicBezTo>
                  <a:pt x="225039" y="38"/>
                  <a:pt x="216652" y="1436"/>
                  <a:pt x="208659" y="4169"/>
                </a:cubicBezTo>
                <a:cubicBezTo>
                  <a:pt x="196584" y="8180"/>
                  <a:pt x="185709" y="15156"/>
                  <a:pt x="177026" y="24457"/>
                </a:cubicBezTo>
                <a:cubicBezTo>
                  <a:pt x="175270" y="26678"/>
                  <a:pt x="173956" y="29216"/>
                  <a:pt x="173155" y="31932"/>
                </a:cubicBezTo>
                <a:lnTo>
                  <a:pt x="160075" y="80116"/>
                </a:lnTo>
                <a:lnTo>
                  <a:pt x="146727" y="31799"/>
                </a:lnTo>
                <a:cubicBezTo>
                  <a:pt x="145937" y="29052"/>
                  <a:pt x="144573" y="26504"/>
                  <a:pt x="142723" y="24324"/>
                </a:cubicBezTo>
                <a:cubicBezTo>
                  <a:pt x="133942" y="15173"/>
                  <a:pt x="123094" y="8260"/>
                  <a:pt x="111090" y="4169"/>
                </a:cubicBezTo>
                <a:cubicBezTo>
                  <a:pt x="103288" y="1240"/>
                  <a:pt x="94995" y="-164"/>
                  <a:pt x="86664" y="32"/>
                </a:cubicBezTo>
                <a:cubicBezTo>
                  <a:pt x="78215" y="15"/>
                  <a:pt x="69824" y="1414"/>
                  <a:pt x="61838" y="4169"/>
                </a:cubicBezTo>
                <a:cubicBezTo>
                  <a:pt x="49740" y="8211"/>
                  <a:pt x="38827" y="15181"/>
                  <a:pt x="30071" y="24457"/>
                </a:cubicBezTo>
                <a:cubicBezTo>
                  <a:pt x="28408" y="26717"/>
                  <a:pt x="27144" y="29245"/>
                  <a:pt x="26334" y="31932"/>
                </a:cubicBezTo>
                <a:lnTo>
                  <a:pt x="440" y="129502"/>
                </a:lnTo>
                <a:cubicBezTo>
                  <a:pt x="-1425" y="136613"/>
                  <a:pt x="2812" y="143894"/>
                  <a:pt x="9916" y="145785"/>
                </a:cubicBezTo>
                <a:cubicBezTo>
                  <a:pt x="11070" y="145916"/>
                  <a:pt x="12233" y="145916"/>
                  <a:pt x="13387" y="145785"/>
                </a:cubicBezTo>
                <a:cubicBezTo>
                  <a:pt x="19592" y="145998"/>
                  <a:pt x="25123" y="141904"/>
                  <a:pt x="26734" y="135908"/>
                </a:cubicBezTo>
                <a:lnTo>
                  <a:pt x="46622" y="59161"/>
                </a:lnTo>
                <a:lnTo>
                  <a:pt x="46622" y="101205"/>
                </a:lnTo>
                <a:lnTo>
                  <a:pt x="23664" y="186895"/>
                </a:lnTo>
                <a:lnTo>
                  <a:pt x="46622" y="186895"/>
                </a:lnTo>
                <a:lnTo>
                  <a:pt x="46622" y="293675"/>
                </a:lnTo>
                <a:lnTo>
                  <a:pt x="73317" y="293675"/>
                </a:lnTo>
                <a:lnTo>
                  <a:pt x="73317" y="186895"/>
                </a:lnTo>
                <a:lnTo>
                  <a:pt x="100011" y="186895"/>
                </a:lnTo>
                <a:lnTo>
                  <a:pt x="100011" y="293675"/>
                </a:lnTo>
                <a:lnTo>
                  <a:pt x="126706" y="293675"/>
                </a:lnTo>
                <a:lnTo>
                  <a:pt x="126706" y="186895"/>
                </a:lnTo>
                <a:lnTo>
                  <a:pt x="149664" y="186895"/>
                </a:lnTo>
                <a:lnTo>
                  <a:pt x="126706" y="101205"/>
                </a:lnTo>
                <a:lnTo>
                  <a:pt x="126706" y="58360"/>
                </a:lnTo>
                <a:lnTo>
                  <a:pt x="147128" y="135775"/>
                </a:lnTo>
                <a:cubicBezTo>
                  <a:pt x="148920" y="142925"/>
                  <a:pt x="156169" y="147270"/>
                  <a:pt x="163320" y="145477"/>
                </a:cubicBezTo>
                <a:cubicBezTo>
                  <a:pt x="168095" y="144280"/>
                  <a:pt x="171825" y="140551"/>
                  <a:pt x="173022" y="135775"/>
                </a:cubicBezTo>
                <a:lnTo>
                  <a:pt x="193443" y="58360"/>
                </a:lnTo>
                <a:lnTo>
                  <a:pt x="193443" y="293675"/>
                </a:lnTo>
                <a:lnTo>
                  <a:pt x="220138" y="293675"/>
                </a:lnTo>
                <a:lnTo>
                  <a:pt x="220138" y="146853"/>
                </a:lnTo>
                <a:lnTo>
                  <a:pt x="246833" y="146853"/>
                </a:lnTo>
                <a:lnTo>
                  <a:pt x="246833" y="293675"/>
                </a:lnTo>
                <a:lnTo>
                  <a:pt x="273528" y="293675"/>
                </a:lnTo>
                <a:lnTo>
                  <a:pt x="273528" y="59161"/>
                </a:lnTo>
                <a:lnTo>
                  <a:pt x="293816" y="135775"/>
                </a:lnTo>
                <a:cubicBezTo>
                  <a:pt x="293816" y="143147"/>
                  <a:pt x="299792" y="149122"/>
                  <a:pt x="307163" y="149122"/>
                </a:cubicBezTo>
                <a:cubicBezTo>
                  <a:pt x="314535" y="149122"/>
                  <a:pt x="320511" y="143147"/>
                  <a:pt x="320511" y="135775"/>
                </a:cubicBezTo>
                <a:lnTo>
                  <a:pt x="340265" y="59161"/>
                </a:lnTo>
                <a:lnTo>
                  <a:pt x="340265" y="101205"/>
                </a:lnTo>
                <a:lnTo>
                  <a:pt x="317307" y="186895"/>
                </a:lnTo>
                <a:lnTo>
                  <a:pt x="340265" y="186895"/>
                </a:lnTo>
                <a:lnTo>
                  <a:pt x="340265" y="293675"/>
                </a:lnTo>
                <a:lnTo>
                  <a:pt x="366960" y="293675"/>
                </a:lnTo>
                <a:lnTo>
                  <a:pt x="366960" y="186895"/>
                </a:lnTo>
                <a:lnTo>
                  <a:pt x="393655" y="186895"/>
                </a:lnTo>
                <a:lnTo>
                  <a:pt x="393655" y="293675"/>
                </a:lnTo>
                <a:lnTo>
                  <a:pt x="420349" y="293675"/>
                </a:lnTo>
                <a:lnTo>
                  <a:pt x="420349" y="186895"/>
                </a:lnTo>
                <a:lnTo>
                  <a:pt x="443307" y="186895"/>
                </a:lnTo>
                <a:lnTo>
                  <a:pt x="420349" y="101205"/>
                </a:lnTo>
                <a:lnTo>
                  <a:pt x="420349" y="58360"/>
                </a:lnTo>
                <a:lnTo>
                  <a:pt x="440771" y="135775"/>
                </a:lnTo>
                <a:cubicBezTo>
                  <a:pt x="442382" y="141771"/>
                  <a:pt x="447913" y="145864"/>
                  <a:pt x="454118" y="145652"/>
                </a:cubicBezTo>
                <a:lnTo>
                  <a:pt x="457589" y="145652"/>
                </a:lnTo>
                <a:cubicBezTo>
                  <a:pt x="464671" y="143608"/>
                  <a:pt x="468757" y="136210"/>
                  <a:pt x="466712" y="129127"/>
                </a:cubicBezTo>
                <a:cubicBezTo>
                  <a:pt x="466697" y="129074"/>
                  <a:pt x="466681" y="129021"/>
                  <a:pt x="466665" y="128968"/>
                </a:cubicBezTo>
                <a:close/>
              </a:path>
            </a:pathLst>
          </a:custGeom>
          <a:solidFill>
            <a:schemeClr val="tx1"/>
          </a:solidFill>
          <a:ln w="13295" cap="flat">
            <a:noFill/>
            <a:prstDash val="solid"/>
            <a:miter/>
          </a:ln>
        </p:spPr>
        <p:txBody>
          <a:bodyPr rtlCol="0" anchor="ctr"/>
          <a:lstStyle/>
          <a:p>
            <a:endParaRPr lang="ja-JP" altLang="en-US"/>
          </a:p>
        </p:txBody>
      </p:sp>
      <p:sp>
        <p:nvSpPr>
          <p:cNvPr id="129" name="テキスト ボックス 128">
            <a:extLst>
              <a:ext uri="{FF2B5EF4-FFF2-40B4-BE49-F238E27FC236}">
                <a16:creationId xmlns:a16="http://schemas.microsoft.com/office/drawing/2014/main" id="{777B088E-E36A-632B-26AE-82945DE43E21}"/>
              </a:ext>
            </a:extLst>
          </p:cNvPr>
          <p:cNvSpPr txBox="1"/>
          <p:nvPr/>
        </p:nvSpPr>
        <p:spPr>
          <a:xfrm>
            <a:off x="6172475" y="3818613"/>
            <a:ext cx="2121093" cy="307777"/>
          </a:xfrm>
          <a:prstGeom prst="rect">
            <a:avLst/>
          </a:prstGeom>
          <a:noFill/>
        </p:spPr>
        <p:txBody>
          <a:bodyPr wrap="none" rtlCol="0">
            <a:spAutoFit/>
          </a:bodyPr>
          <a:lstStyle/>
          <a:p>
            <a:r>
              <a:rPr lang="ja-JP" altLang="en-US" sz="1400">
                <a:solidFill>
                  <a:srgbClr val="FF0000"/>
                </a:solidFill>
              </a:rPr>
              <a:t>疾病発生群のばく露頻度</a:t>
            </a:r>
            <a:endParaRPr kumimoji="1" lang="ja-JP" altLang="en-US" sz="1400">
              <a:solidFill>
                <a:srgbClr val="FF0000"/>
              </a:solidFill>
            </a:endParaRPr>
          </a:p>
        </p:txBody>
      </p:sp>
      <p:sp>
        <p:nvSpPr>
          <p:cNvPr id="130" name="テキスト ボックス 129">
            <a:extLst>
              <a:ext uri="{FF2B5EF4-FFF2-40B4-BE49-F238E27FC236}">
                <a16:creationId xmlns:a16="http://schemas.microsoft.com/office/drawing/2014/main" id="{A9BBDD8B-FEB3-44B5-3144-57A313AB3EDA}"/>
              </a:ext>
            </a:extLst>
          </p:cNvPr>
          <p:cNvSpPr txBox="1"/>
          <p:nvPr/>
        </p:nvSpPr>
        <p:spPr>
          <a:xfrm>
            <a:off x="9435808" y="1429621"/>
            <a:ext cx="1620957" cy="584775"/>
          </a:xfrm>
          <a:prstGeom prst="rect">
            <a:avLst/>
          </a:prstGeom>
          <a:noFill/>
          <a:ln>
            <a:solidFill>
              <a:schemeClr val="tx1"/>
            </a:solidFill>
          </a:ln>
        </p:spPr>
        <p:txBody>
          <a:bodyPr wrap="none" rtlCol="0">
            <a:spAutoFit/>
          </a:bodyPr>
          <a:lstStyle/>
          <a:p>
            <a:pPr algn="ctr"/>
            <a:r>
              <a:rPr kumimoji="1" lang="ja-JP" altLang="en-US" sz="1600"/>
              <a:t>疾病発生状況の</a:t>
            </a:r>
            <a:br>
              <a:rPr kumimoji="1" lang="en-US" altLang="ja-JP" sz="1600"/>
            </a:br>
            <a:r>
              <a:rPr kumimoji="1" lang="ja-JP" altLang="en-US" sz="1600"/>
              <a:t>把握</a:t>
            </a:r>
          </a:p>
        </p:txBody>
      </p:sp>
      <p:sp>
        <p:nvSpPr>
          <p:cNvPr id="131" name="矢印: 右 130">
            <a:extLst>
              <a:ext uri="{FF2B5EF4-FFF2-40B4-BE49-F238E27FC236}">
                <a16:creationId xmlns:a16="http://schemas.microsoft.com/office/drawing/2014/main" id="{F8331366-0A62-6145-3FD2-C536ED3F48E0}"/>
              </a:ext>
            </a:extLst>
          </p:cNvPr>
          <p:cNvSpPr/>
          <p:nvPr/>
        </p:nvSpPr>
        <p:spPr>
          <a:xfrm rot="10800000">
            <a:off x="8617897" y="1532494"/>
            <a:ext cx="330090" cy="369328"/>
          </a:xfrm>
          <a:prstGeom prst="right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二等辺三角形 132">
            <a:extLst>
              <a:ext uri="{FF2B5EF4-FFF2-40B4-BE49-F238E27FC236}">
                <a16:creationId xmlns:a16="http://schemas.microsoft.com/office/drawing/2014/main" id="{66B1F635-EB98-0700-37B1-A18FF23C1DF0}"/>
              </a:ext>
            </a:extLst>
          </p:cNvPr>
          <p:cNvSpPr/>
          <p:nvPr/>
        </p:nvSpPr>
        <p:spPr>
          <a:xfrm rot="16200000">
            <a:off x="8026295" y="3984192"/>
            <a:ext cx="1552654" cy="210158"/>
          </a:xfrm>
          <a:prstGeom prst="triangl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a:extLst>
              <a:ext uri="{FF2B5EF4-FFF2-40B4-BE49-F238E27FC236}">
                <a16:creationId xmlns:a16="http://schemas.microsoft.com/office/drawing/2014/main" id="{DA60DA97-E54A-5A76-80C4-DD79C0B06179}"/>
              </a:ext>
            </a:extLst>
          </p:cNvPr>
          <p:cNvSpPr txBox="1"/>
          <p:nvPr/>
        </p:nvSpPr>
        <p:spPr>
          <a:xfrm>
            <a:off x="9981857" y="5961308"/>
            <a:ext cx="595035" cy="338554"/>
          </a:xfrm>
          <a:prstGeom prst="rect">
            <a:avLst/>
          </a:prstGeom>
          <a:solidFill>
            <a:schemeClr val="bg1"/>
          </a:solidFill>
          <a:ln>
            <a:solidFill>
              <a:schemeClr val="tx1"/>
            </a:solidFill>
          </a:ln>
        </p:spPr>
        <p:txBody>
          <a:bodyPr wrap="none" rtlCol="0">
            <a:spAutoFit/>
          </a:bodyPr>
          <a:lstStyle/>
          <a:p>
            <a:r>
              <a:rPr lang="ja-JP" altLang="en-US" sz="1600"/>
              <a:t>調査</a:t>
            </a:r>
            <a:endParaRPr kumimoji="1" lang="ja-JP" altLang="en-US" sz="1600"/>
          </a:p>
        </p:txBody>
      </p:sp>
      <p:sp>
        <p:nvSpPr>
          <p:cNvPr id="9" name="テキスト ボックス 8">
            <a:extLst>
              <a:ext uri="{FF2B5EF4-FFF2-40B4-BE49-F238E27FC236}">
                <a16:creationId xmlns:a16="http://schemas.microsoft.com/office/drawing/2014/main" id="{B45E95F1-F8A1-98B0-F57E-B6CBE53069CC}"/>
              </a:ext>
            </a:extLst>
          </p:cNvPr>
          <p:cNvSpPr txBox="1"/>
          <p:nvPr/>
        </p:nvSpPr>
        <p:spPr>
          <a:xfrm>
            <a:off x="6154131" y="5444608"/>
            <a:ext cx="2310248" cy="307777"/>
          </a:xfrm>
          <a:prstGeom prst="rect">
            <a:avLst/>
          </a:prstGeom>
          <a:noFill/>
        </p:spPr>
        <p:txBody>
          <a:bodyPr wrap="none" rtlCol="0">
            <a:spAutoFit/>
          </a:bodyPr>
          <a:lstStyle/>
          <a:p>
            <a:r>
              <a:rPr lang="ja-JP" altLang="en-US" sz="1400">
                <a:solidFill>
                  <a:srgbClr val="0070C0"/>
                </a:solidFill>
              </a:rPr>
              <a:t>疾病非発生群のばく露頻度</a:t>
            </a:r>
            <a:endParaRPr kumimoji="1" lang="ja-JP" altLang="en-US" sz="1400">
              <a:solidFill>
                <a:srgbClr val="0070C0"/>
              </a:solidFill>
            </a:endParaRPr>
          </a:p>
        </p:txBody>
      </p:sp>
      <p:sp>
        <p:nvSpPr>
          <p:cNvPr id="12" name="フリーフォーム: 図形 11">
            <a:extLst>
              <a:ext uri="{FF2B5EF4-FFF2-40B4-BE49-F238E27FC236}">
                <a16:creationId xmlns:a16="http://schemas.microsoft.com/office/drawing/2014/main" id="{7C3B3B0A-FC1F-F889-1F62-1B60901C6658}"/>
              </a:ext>
            </a:extLst>
          </p:cNvPr>
          <p:cNvSpPr/>
          <p:nvPr/>
        </p:nvSpPr>
        <p:spPr>
          <a:xfrm>
            <a:off x="10510808"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13" name="フリーフォーム: 図形 12">
            <a:extLst>
              <a:ext uri="{FF2B5EF4-FFF2-40B4-BE49-F238E27FC236}">
                <a16:creationId xmlns:a16="http://schemas.microsoft.com/office/drawing/2014/main" id="{A5AF6157-6DC6-09D2-F820-D4FCD28638B4}"/>
              </a:ext>
            </a:extLst>
          </p:cNvPr>
          <p:cNvSpPr/>
          <p:nvPr/>
        </p:nvSpPr>
        <p:spPr>
          <a:xfrm>
            <a:off x="10657629"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8" y="66737"/>
                  <a:pt x="33369" y="66737"/>
                </a:cubicBezTo>
                <a:cubicBezTo>
                  <a:pt x="14940" y="66737"/>
                  <a:pt x="0" y="51798"/>
                  <a:pt x="0" y="33369"/>
                </a:cubicBezTo>
                <a:cubicBezTo>
                  <a:pt x="0" y="14940"/>
                  <a:pt x="14940" y="0"/>
                  <a:pt x="33369" y="0"/>
                </a:cubicBezTo>
                <a:cubicBezTo>
                  <a:pt x="51798"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14" name="フリーフォーム: 図形 13">
            <a:extLst>
              <a:ext uri="{FF2B5EF4-FFF2-40B4-BE49-F238E27FC236}">
                <a16:creationId xmlns:a16="http://schemas.microsoft.com/office/drawing/2014/main" id="{4D4AEB68-9FAF-DC6F-CEA7-141E68A77115}"/>
              </a:ext>
            </a:extLst>
          </p:cNvPr>
          <p:cNvSpPr/>
          <p:nvPr/>
        </p:nvSpPr>
        <p:spPr>
          <a:xfrm>
            <a:off x="10217164"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15" name="フリーフォーム: 図形 14">
            <a:extLst>
              <a:ext uri="{FF2B5EF4-FFF2-40B4-BE49-F238E27FC236}">
                <a16:creationId xmlns:a16="http://schemas.microsoft.com/office/drawing/2014/main" id="{4942B8E6-20FA-0BA7-A992-7B918CD1DC36}"/>
              </a:ext>
            </a:extLst>
          </p:cNvPr>
          <p:cNvSpPr/>
          <p:nvPr/>
        </p:nvSpPr>
        <p:spPr>
          <a:xfrm>
            <a:off x="10363986"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16" name="フリーフォーム: 図形 15">
            <a:extLst>
              <a:ext uri="{FF2B5EF4-FFF2-40B4-BE49-F238E27FC236}">
                <a16:creationId xmlns:a16="http://schemas.microsoft.com/office/drawing/2014/main" id="{7DC96ACA-708B-3FA9-A632-F7530750BCEE}"/>
              </a:ext>
            </a:extLst>
          </p:cNvPr>
          <p:cNvSpPr/>
          <p:nvPr/>
        </p:nvSpPr>
        <p:spPr>
          <a:xfrm>
            <a:off x="9923521"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17" name="フリーフォーム: 図形 16">
            <a:extLst>
              <a:ext uri="{FF2B5EF4-FFF2-40B4-BE49-F238E27FC236}">
                <a16:creationId xmlns:a16="http://schemas.microsoft.com/office/drawing/2014/main" id="{8641F54D-F8C7-7C9F-0BA8-98C04375B75D}"/>
              </a:ext>
            </a:extLst>
          </p:cNvPr>
          <p:cNvSpPr/>
          <p:nvPr/>
        </p:nvSpPr>
        <p:spPr>
          <a:xfrm>
            <a:off x="10070343"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19" name="フリーフォーム: 図形 18">
            <a:extLst>
              <a:ext uri="{FF2B5EF4-FFF2-40B4-BE49-F238E27FC236}">
                <a16:creationId xmlns:a16="http://schemas.microsoft.com/office/drawing/2014/main" id="{101631F0-46D7-24B9-2E33-F196D5ACE90C}"/>
              </a:ext>
            </a:extLst>
          </p:cNvPr>
          <p:cNvSpPr/>
          <p:nvPr/>
        </p:nvSpPr>
        <p:spPr>
          <a:xfrm>
            <a:off x="9776700" y="3385606"/>
            <a:ext cx="66737" cy="66737"/>
          </a:xfrm>
          <a:custGeom>
            <a:avLst/>
            <a:gdLst>
              <a:gd name="connsiteX0" fmla="*/ 66737 w 66737"/>
              <a:gd name="connsiteY0" fmla="*/ 33369 h 66737"/>
              <a:gd name="connsiteX1" fmla="*/ 33369 w 66737"/>
              <a:gd name="connsiteY1" fmla="*/ 66737 h 66737"/>
              <a:gd name="connsiteX2" fmla="*/ 0 w 66737"/>
              <a:gd name="connsiteY2" fmla="*/ 33369 h 66737"/>
              <a:gd name="connsiteX3" fmla="*/ 33369 w 66737"/>
              <a:gd name="connsiteY3" fmla="*/ 0 h 66737"/>
              <a:gd name="connsiteX4" fmla="*/ 66737 w 66737"/>
              <a:gd name="connsiteY4" fmla="*/ 33369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66737" y="33369"/>
                </a:moveTo>
                <a:cubicBezTo>
                  <a:pt x="66737" y="51798"/>
                  <a:pt x="51797" y="66737"/>
                  <a:pt x="33369" y="66737"/>
                </a:cubicBezTo>
                <a:cubicBezTo>
                  <a:pt x="14940" y="66737"/>
                  <a:pt x="0" y="51798"/>
                  <a:pt x="0" y="33369"/>
                </a:cubicBezTo>
                <a:cubicBezTo>
                  <a:pt x="0" y="14940"/>
                  <a:pt x="14940" y="0"/>
                  <a:pt x="33369" y="0"/>
                </a:cubicBezTo>
                <a:cubicBezTo>
                  <a:pt x="51797" y="0"/>
                  <a:pt x="66737" y="14940"/>
                  <a:pt x="66737" y="33369"/>
                </a:cubicBezTo>
                <a:close/>
              </a:path>
            </a:pathLst>
          </a:custGeom>
          <a:solidFill>
            <a:srgbClr val="7030A0"/>
          </a:solidFill>
          <a:ln w="13295"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8969E474-F091-02A5-018B-EE51091ACCE9}"/>
              </a:ext>
            </a:extLst>
          </p:cNvPr>
          <p:cNvSpPr/>
          <p:nvPr/>
        </p:nvSpPr>
        <p:spPr>
          <a:xfrm>
            <a:off x="9723716" y="3465659"/>
            <a:ext cx="1054064" cy="293674"/>
          </a:xfrm>
          <a:custGeom>
            <a:avLst/>
            <a:gdLst>
              <a:gd name="connsiteX0" fmla="*/ 1053639 w 1054064"/>
              <a:gd name="connsiteY0" fmla="*/ 128968 h 293674"/>
              <a:gd name="connsiteX1" fmla="*/ 1027879 w 1054064"/>
              <a:gd name="connsiteY1" fmla="*/ 31799 h 293674"/>
              <a:gd name="connsiteX2" fmla="*/ 1023874 w 1054064"/>
              <a:gd name="connsiteY2" fmla="*/ 24324 h 293674"/>
              <a:gd name="connsiteX3" fmla="*/ 992241 w 1054064"/>
              <a:gd name="connsiteY3" fmla="*/ 4169 h 293674"/>
              <a:gd name="connsiteX4" fmla="*/ 967281 w 1054064"/>
              <a:gd name="connsiteY4" fmla="*/ 32 h 293674"/>
              <a:gd name="connsiteX5" fmla="*/ 942455 w 1054064"/>
              <a:gd name="connsiteY5" fmla="*/ 4169 h 293674"/>
              <a:gd name="connsiteX6" fmla="*/ 910688 w 1054064"/>
              <a:gd name="connsiteY6" fmla="*/ 24457 h 293674"/>
              <a:gd name="connsiteX7" fmla="*/ 906951 w 1054064"/>
              <a:gd name="connsiteY7" fmla="*/ 31932 h 293674"/>
              <a:gd name="connsiteX8" fmla="*/ 893604 w 1054064"/>
              <a:gd name="connsiteY8" fmla="*/ 81584 h 293674"/>
              <a:gd name="connsiteX9" fmla="*/ 880256 w 1054064"/>
              <a:gd name="connsiteY9" fmla="*/ 32332 h 293674"/>
              <a:gd name="connsiteX10" fmla="*/ 876385 w 1054064"/>
              <a:gd name="connsiteY10" fmla="*/ 24858 h 293674"/>
              <a:gd name="connsiteX11" fmla="*/ 844618 w 1054064"/>
              <a:gd name="connsiteY11" fmla="*/ 4703 h 293674"/>
              <a:gd name="connsiteX12" fmla="*/ 820460 w 1054064"/>
              <a:gd name="connsiteY12" fmla="*/ 32 h 293674"/>
              <a:gd name="connsiteX13" fmla="*/ 795633 w 1054064"/>
              <a:gd name="connsiteY13" fmla="*/ 4169 h 293674"/>
              <a:gd name="connsiteX14" fmla="*/ 764000 w 1054064"/>
              <a:gd name="connsiteY14" fmla="*/ 24457 h 293674"/>
              <a:gd name="connsiteX15" fmla="*/ 760129 w 1054064"/>
              <a:gd name="connsiteY15" fmla="*/ 31932 h 293674"/>
              <a:gd name="connsiteX16" fmla="*/ 747049 w 1054064"/>
              <a:gd name="connsiteY16" fmla="*/ 80116 h 293674"/>
              <a:gd name="connsiteX17" fmla="*/ 733701 w 1054064"/>
              <a:gd name="connsiteY17" fmla="*/ 31799 h 293674"/>
              <a:gd name="connsiteX18" fmla="*/ 729697 w 1054064"/>
              <a:gd name="connsiteY18" fmla="*/ 24324 h 293674"/>
              <a:gd name="connsiteX19" fmla="*/ 698064 w 1054064"/>
              <a:gd name="connsiteY19" fmla="*/ 4169 h 293674"/>
              <a:gd name="connsiteX20" fmla="*/ 673638 w 1054064"/>
              <a:gd name="connsiteY20" fmla="*/ 32 h 293674"/>
              <a:gd name="connsiteX21" fmla="*/ 648812 w 1054064"/>
              <a:gd name="connsiteY21" fmla="*/ 4169 h 293674"/>
              <a:gd name="connsiteX22" fmla="*/ 617045 w 1054064"/>
              <a:gd name="connsiteY22" fmla="*/ 24457 h 293674"/>
              <a:gd name="connsiteX23" fmla="*/ 613308 w 1054064"/>
              <a:gd name="connsiteY23" fmla="*/ 31932 h 293674"/>
              <a:gd name="connsiteX24" fmla="*/ 599960 w 1054064"/>
              <a:gd name="connsiteY24" fmla="*/ 81584 h 293674"/>
              <a:gd name="connsiteX25" fmla="*/ 586613 w 1054064"/>
              <a:gd name="connsiteY25" fmla="*/ 32332 h 293674"/>
              <a:gd name="connsiteX26" fmla="*/ 582742 w 1054064"/>
              <a:gd name="connsiteY26" fmla="*/ 24858 h 293674"/>
              <a:gd name="connsiteX27" fmla="*/ 550975 w 1054064"/>
              <a:gd name="connsiteY27" fmla="*/ 4703 h 293674"/>
              <a:gd name="connsiteX28" fmla="*/ 526817 w 1054064"/>
              <a:gd name="connsiteY28" fmla="*/ 32 h 293674"/>
              <a:gd name="connsiteX29" fmla="*/ 501990 w 1054064"/>
              <a:gd name="connsiteY29" fmla="*/ 4169 h 293674"/>
              <a:gd name="connsiteX30" fmla="*/ 470357 w 1054064"/>
              <a:gd name="connsiteY30" fmla="*/ 24457 h 293674"/>
              <a:gd name="connsiteX31" fmla="*/ 466486 w 1054064"/>
              <a:gd name="connsiteY31" fmla="*/ 31932 h 293674"/>
              <a:gd name="connsiteX32" fmla="*/ 453406 w 1054064"/>
              <a:gd name="connsiteY32" fmla="*/ 80116 h 293674"/>
              <a:gd name="connsiteX33" fmla="*/ 440058 w 1054064"/>
              <a:gd name="connsiteY33" fmla="*/ 31799 h 293674"/>
              <a:gd name="connsiteX34" fmla="*/ 436054 w 1054064"/>
              <a:gd name="connsiteY34" fmla="*/ 24324 h 293674"/>
              <a:gd name="connsiteX35" fmla="*/ 404421 w 1054064"/>
              <a:gd name="connsiteY35" fmla="*/ 4169 h 293674"/>
              <a:gd name="connsiteX36" fmla="*/ 379995 w 1054064"/>
              <a:gd name="connsiteY36" fmla="*/ 32 h 293674"/>
              <a:gd name="connsiteX37" fmla="*/ 355169 w 1054064"/>
              <a:gd name="connsiteY37" fmla="*/ 4169 h 293674"/>
              <a:gd name="connsiteX38" fmla="*/ 323402 w 1054064"/>
              <a:gd name="connsiteY38" fmla="*/ 24457 h 293674"/>
              <a:gd name="connsiteX39" fmla="*/ 319665 w 1054064"/>
              <a:gd name="connsiteY39" fmla="*/ 31932 h 293674"/>
              <a:gd name="connsiteX40" fmla="*/ 306317 w 1054064"/>
              <a:gd name="connsiteY40" fmla="*/ 81584 h 293674"/>
              <a:gd name="connsiteX41" fmla="*/ 292970 w 1054064"/>
              <a:gd name="connsiteY41" fmla="*/ 32332 h 293674"/>
              <a:gd name="connsiteX42" fmla="*/ 289099 w 1054064"/>
              <a:gd name="connsiteY42" fmla="*/ 24858 h 293674"/>
              <a:gd name="connsiteX43" fmla="*/ 257332 w 1054064"/>
              <a:gd name="connsiteY43" fmla="*/ 4703 h 293674"/>
              <a:gd name="connsiteX44" fmla="*/ 233173 w 1054064"/>
              <a:gd name="connsiteY44" fmla="*/ 32 h 293674"/>
              <a:gd name="connsiteX45" fmla="*/ 208347 w 1054064"/>
              <a:gd name="connsiteY45" fmla="*/ 4169 h 293674"/>
              <a:gd name="connsiteX46" fmla="*/ 176714 w 1054064"/>
              <a:gd name="connsiteY46" fmla="*/ 24457 h 293674"/>
              <a:gd name="connsiteX47" fmla="*/ 172843 w 1054064"/>
              <a:gd name="connsiteY47" fmla="*/ 31932 h 293674"/>
              <a:gd name="connsiteX48" fmla="*/ 159763 w 1054064"/>
              <a:gd name="connsiteY48" fmla="*/ 80116 h 293674"/>
              <a:gd name="connsiteX49" fmla="*/ 146415 w 1054064"/>
              <a:gd name="connsiteY49" fmla="*/ 31799 h 293674"/>
              <a:gd name="connsiteX50" fmla="*/ 142411 w 1054064"/>
              <a:gd name="connsiteY50" fmla="*/ 24324 h 293674"/>
              <a:gd name="connsiteX51" fmla="*/ 110778 w 1054064"/>
              <a:gd name="connsiteY51" fmla="*/ 4169 h 293674"/>
              <a:gd name="connsiteX52" fmla="*/ 86352 w 1054064"/>
              <a:gd name="connsiteY52" fmla="*/ 32 h 293674"/>
              <a:gd name="connsiteX53" fmla="*/ 61526 w 1054064"/>
              <a:gd name="connsiteY53" fmla="*/ 4169 h 293674"/>
              <a:gd name="connsiteX54" fmla="*/ 29759 w 1054064"/>
              <a:gd name="connsiteY54" fmla="*/ 24457 h 293674"/>
              <a:gd name="connsiteX55" fmla="*/ 26021 w 1054064"/>
              <a:gd name="connsiteY55" fmla="*/ 31932 h 293674"/>
              <a:gd name="connsiteX56" fmla="*/ 261 w 1054064"/>
              <a:gd name="connsiteY56" fmla="*/ 128968 h 293674"/>
              <a:gd name="connsiteX57" fmla="*/ 10737 w 1054064"/>
              <a:gd name="connsiteY57" fmla="*/ 144670 h 293674"/>
              <a:gd name="connsiteX58" fmla="*/ 26021 w 1054064"/>
              <a:gd name="connsiteY58" fmla="*/ 135775 h 293674"/>
              <a:gd name="connsiteX59" fmla="*/ 46309 w 1054064"/>
              <a:gd name="connsiteY59" fmla="*/ 59294 h 293674"/>
              <a:gd name="connsiteX60" fmla="*/ 46309 w 1054064"/>
              <a:gd name="connsiteY60" fmla="*/ 101205 h 293674"/>
              <a:gd name="connsiteX61" fmla="*/ 23352 w 1054064"/>
              <a:gd name="connsiteY61" fmla="*/ 186896 h 293674"/>
              <a:gd name="connsiteX62" fmla="*/ 46309 w 1054064"/>
              <a:gd name="connsiteY62" fmla="*/ 186896 h 293674"/>
              <a:gd name="connsiteX63" fmla="*/ 46309 w 1054064"/>
              <a:gd name="connsiteY63" fmla="*/ 293675 h 293674"/>
              <a:gd name="connsiteX64" fmla="*/ 73004 w 1054064"/>
              <a:gd name="connsiteY64" fmla="*/ 293675 h 293674"/>
              <a:gd name="connsiteX65" fmla="*/ 73004 w 1054064"/>
              <a:gd name="connsiteY65" fmla="*/ 186896 h 293674"/>
              <a:gd name="connsiteX66" fmla="*/ 99699 w 1054064"/>
              <a:gd name="connsiteY66" fmla="*/ 186896 h 293674"/>
              <a:gd name="connsiteX67" fmla="*/ 99699 w 1054064"/>
              <a:gd name="connsiteY67" fmla="*/ 293675 h 293674"/>
              <a:gd name="connsiteX68" fmla="*/ 126394 w 1054064"/>
              <a:gd name="connsiteY68" fmla="*/ 293675 h 293674"/>
              <a:gd name="connsiteX69" fmla="*/ 126394 w 1054064"/>
              <a:gd name="connsiteY69" fmla="*/ 186896 h 293674"/>
              <a:gd name="connsiteX70" fmla="*/ 149352 w 1054064"/>
              <a:gd name="connsiteY70" fmla="*/ 186896 h 293674"/>
              <a:gd name="connsiteX71" fmla="*/ 126394 w 1054064"/>
              <a:gd name="connsiteY71" fmla="*/ 101205 h 293674"/>
              <a:gd name="connsiteX72" fmla="*/ 126394 w 1054064"/>
              <a:gd name="connsiteY72" fmla="*/ 58360 h 293674"/>
              <a:gd name="connsiteX73" fmla="*/ 146816 w 1054064"/>
              <a:gd name="connsiteY73" fmla="*/ 135775 h 293674"/>
              <a:gd name="connsiteX74" fmla="*/ 163007 w 1054064"/>
              <a:gd name="connsiteY74" fmla="*/ 145477 h 293674"/>
              <a:gd name="connsiteX75" fmla="*/ 172710 w 1054064"/>
              <a:gd name="connsiteY75" fmla="*/ 135775 h 293674"/>
              <a:gd name="connsiteX76" fmla="*/ 193131 w 1054064"/>
              <a:gd name="connsiteY76" fmla="*/ 58360 h 293674"/>
              <a:gd name="connsiteX77" fmla="*/ 193131 w 1054064"/>
              <a:gd name="connsiteY77" fmla="*/ 293675 h 293674"/>
              <a:gd name="connsiteX78" fmla="*/ 219826 w 1054064"/>
              <a:gd name="connsiteY78" fmla="*/ 293675 h 293674"/>
              <a:gd name="connsiteX79" fmla="*/ 219826 w 1054064"/>
              <a:gd name="connsiteY79" fmla="*/ 146853 h 293674"/>
              <a:gd name="connsiteX80" fmla="*/ 246521 w 1054064"/>
              <a:gd name="connsiteY80" fmla="*/ 146853 h 293674"/>
              <a:gd name="connsiteX81" fmla="*/ 246521 w 1054064"/>
              <a:gd name="connsiteY81" fmla="*/ 293675 h 293674"/>
              <a:gd name="connsiteX82" fmla="*/ 273216 w 1054064"/>
              <a:gd name="connsiteY82" fmla="*/ 293675 h 293674"/>
              <a:gd name="connsiteX83" fmla="*/ 273216 w 1054064"/>
              <a:gd name="connsiteY83" fmla="*/ 59161 h 293674"/>
              <a:gd name="connsiteX84" fmla="*/ 293504 w 1054064"/>
              <a:gd name="connsiteY84" fmla="*/ 135775 h 293674"/>
              <a:gd name="connsiteX85" fmla="*/ 306851 w 1054064"/>
              <a:gd name="connsiteY85" fmla="*/ 149122 h 293674"/>
              <a:gd name="connsiteX86" fmla="*/ 320198 w 1054064"/>
              <a:gd name="connsiteY86" fmla="*/ 135775 h 293674"/>
              <a:gd name="connsiteX87" fmla="*/ 339953 w 1054064"/>
              <a:gd name="connsiteY87" fmla="*/ 59161 h 293674"/>
              <a:gd name="connsiteX88" fmla="*/ 339953 w 1054064"/>
              <a:gd name="connsiteY88" fmla="*/ 101205 h 293674"/>
              <a:gd name="connsiteX89" fmla="*/ 316995 w 1054064"/>
              <a:gd name="connsiteY89" fmla="*/ 186896 h 293674"/>
              <a:gd name="connsiteX90" fmla="*/ 339953 w 1054064"/>
              <a:gd name="connsiteY90" fmla="*/ 186896 h 293674"/>
              <a:gd name="connsiteX91" fmla="*/ 339953 w 1054064"/>
              <a:gd name="connsiteY91" fmla="*/ 293675 h 293674"/>
              <a:gd name="connsiteX92" fmla="*/ 366647 w 1054064"/>
              <a:gd name="connsiteY92" fmla="*/ 293675 h 293674"/>
              <a:gd name="connsiteX93" fmla="*/ 366647 w 1054064"/>
              <a:gd name="connsiteY93" fmla="*/ 186896 h 293674"/>
              <a:gd name="connsiteX94" fmla="*/ 393342 w 1054064"/>
              <a:gd name="connsiteY94" fmla="*/ 186896 h 293674"/>
              <a:gd name="connsiteX95" fmla="*/ 393342 w 1054064"/>
              <a:gd name="connsiteY95" fmla="*/ 293675 h 293674"/>
              <a:gd name="connsiteX96" fmla="*/ 420037 w 1054064"/>
              <a:gd name="connsiteY96" fmla="*/ 293675 h 293674"/>
              <a:gd name="connsiteX97" fmla="*/ 420037 w 1054064"/>
              <a:gd name="connsiteY97" fmla="*/ 186896 h 293674"/>
              <a:gd name="connsiteX98" fmla="*/ 442995 w 1054064"/>
              <a:gd name="connsiteY98" fmla="*/ 186896 h 293674"/>
              <a:gd name="connsiteX99" fmla="*/ 420037 w 1054064"/>
              <a:gd name="connsiteY99" fmla="*/ 101205 h 293674"/>
              <a:gd name="connsiteX100" fmla="*/ 420037 w 1054064"/>
              <a:gd name="connsiteY100" fmla="*/ 58360 h 293674"/>
              <a:gd name="connsiteX101" fmla="*/ 440459 w 1054064"/>
              <a:gd name="connsiteY101" fmla="*/ 135775 h 293674"/>
              <a:gd name="connsiteX102" fmla="*/ 456650 w 1054064"/>
              <a:gd name="connsiteY102" fmla="*/ 145477 h 293674"/>
              <a:gd name="connsiteX103" fmla="*/ 466353 w 1054064"/>
              <a:gd name="connsiteY103" fmla="*/ 135775 h 293674"/>
              <a:gd name="connsiteX104" fmla="*/ 486774 w 1054064"/>
              <a:gd name="connsiteY104" fmla="*/ 58360 h 293674"/>
              <a:gd name="connsiteX105" fmla="*/ 486774 w 1054064"/>
              <a:gd name="connsiteY105" fmla="*/ 293675 h 293674"/>
              <a:gd name="connsiteX106" fmla="*/ 513469 w 1054064"/>
              <a:gd name="connsiteY106" fmla="*/ 293675 h 293674"/>
              <a:gd name="connsiteX107" fmla="*/ 513469 w 1054064"/>
              <a:gd name="connsiteY107" fmla="*/ 146853 h 293674"/>
              <a:gd name="connsiteX108" fmla="*/ 540164 w 1054064"/>
              <a:gd name="connsiteY108" fmla="*/ 146853 h 293674"/>
              <a:gd name="connsiteX109" fmla="*/ 540164 w 1054064"/>
              <a:gd name="connsiteY109" fmla="*/ 293675 h 293674"/>
              <a:gd name="connsiteX110" fmla="*/ 566859 w 1054064"/>
              <a:gd name="connsiteY110" fmla="*/ 293675 h 293674"/>
              <a:gd name="connsiteX111" fmla="*/ 566859 w 1054064"/>
              <a:gd name="connsiteY111" fmla="*/ 59161 h 293674"/>
              <a:gd name="connsiteX112" fmla="*/ 587147 w 1054064"/>
              <a:gd name="connsiteY112" fmla="*/ 135775 h 293674"/>
              <a:gd name="connsiteX113" fmla="*/ 600494 w 1054064"/>
              <a:gd name="connsiteY113" fmla="*/ 149122 h 293674"/>
              <a:gd name="connsiteX114" fmla="*/ 613842 w 1054064"/>
              <a:gd name="connsiteY114" fmla="*/ 135775 h 293674"/>
              <a:gd name="connsiteX115" fmla="*/ 633596 w 1054064"/>
              <a:gd name="connsiteY115" fmla="*/ 59161 h 293674"/>
              <a:gd name="connsiteX116" fmla="*/ 633596 w 1054064"/>
              <a:gd name="connsiteY116" fmla="*/ 101205 h 293674"/>
              <a:gd name="connsiteX117" fmla="*/ 610638 w 1054064"/>
              <a:gd name="connsiteY117" fmla="*/ 186896 h 293674"/>
              <a:gd name="connsiteX118" fmla="*/ 633596 w 1054064"/>
              <a:gd name="connsiteY118" fmla="*/ 186896 h 293674"/>
              <a:gd name="connsiteX119" fmla="*/ 633596 w 1054064"/>
              <a:gd name="connsiteY119" fmla="*/ 293675 h 293674"/>
              <a:gd name="connsiteX120" fmla="*/ 660291 w 1054064"/>
              <a:gd name="connsiteY120" fmla="*/ 293675 h 293674"/>
              <a:gd name="connsiteX121" fmla="*/ 660291 w 1054064"/>
              <a:gd name="connsiteY121" fmla="*/ 186896 h 293674"/>
              <a:gd name="connsiteX122" fmla="*/ 686986 w 1054064"/>
              <a:gd name="connsiteY122" fmla="*/ 186896 h 293674"/>
              <a:gd name="connsiteX123" fmla="*/ 686986 w 1054064"/>
              <a:gd name="connsiteY123" fmla="*/ 293675 h 293674"/>
              <a:gd name="connsiteX124" fmla="*/ 713680 w 1054064"/>
              <a:gd name="connsiteY124" fmla="*/ 293675 h 293674"/>
              <a:gd name="connsiteX125" fmla="*/ 713680 w 1054064"/>
              <a:gd name="connsiteY125" fmla="*/ 186896 h 293674"/>
              <a:gd name="connsiteX126" fmla="*/ 736638 w 1054064"/>
              <a:gd name="connsiteY126" fmla="*/ 186896 h 293674"/>
              <a:gd name="connsiteX127" fmla="*/ 713680 w 1054064"/>
              <a:gd name="connsiteY127" fmla="*/ 101205 h 293674"/>
              <a:gd name="connsiteX128" fmla="*/ 713680 w 1054064"/>
              <a:gd name="connsiteY128" fmla="*/ 58360 h 293674"/>
              <a:gd name="connsiteX129" fmla="*/ 734102 w 1054064"/>
              <a:gd name="connsiteY129" fmla="*/ 135775 h 293674"/>
              <a:gd name="connsiteX130" fmla="*/ 750294 w 1054064"/>
              <a:gd name="connsiteY130" fmla="*/ 145477 h 293674"/>
              <a:gd name="connsiteX131" fmla="*/ 759996 w 1054064"/>
              <a:gd name="connsiteY131" fmla="*/ 135775 h 293674"/>
              <a:gd name="connsiteX132" fmla="*/ 780417 w 1054064"/>
              <a:gd name="connsiteY132" fmla="*/ 58360 h 293674"/>
              <a:gd name="connsiteX133" fmla="*/ 780417 w 1054064"/>
              <a:gd name="connsiteY133" fmla="*/ 293675 h 293674"/>
              <a:gd name="connsiteX134" fmla="*/ 807112 w 1054064"/>
              <a:gd name="connsiteY134" fmla="*/ 293675 h 293674"/>
              <a:gd name="connsiteX135" fmla="*/ 807112 w 1054064"/>
              <a:gd name="connsiteY135" fmla="*/ 146853 h 293674"/>
              <a:gd name="connsiteX136" fmla="*/ 833807 w 1054064"/>
              <a:gd name="connsiteY136" fmla="*/ 146853 h 293674"/>
              <a:gd name="connsiteX137" fmla="*/ 833807 w 1054064"/>
              <a:gd name="connsiteY137" fmla="*/ 293675 h 293674"/>
              <a:gd name="connsiteX138" fmla="*/ 860502 w 1054064"/>
              <a:gd name="connsiteY138" fmla="*/ 293675 h 293674"/>
              <a:gd name="connsiteX139" fmla="*/ 860502 w 1054064"/>
              <a:gd name="connsiteY139" fmla="*/ 59161 h 293674"/>
              <a:gd name="connsiteX140" fmla="*/ 880790 w 1054064"/>
              <a:gd name="connsiteY140" fmla="*/ 135775 h 293674"/>
              <a:gd name="connsiteX141" fmla="*/ 894137 w 1054064"/>
              <a:gd name="connsiteY141" fmla="*/ 149122 h 293674"/>
              <a:gd name="connsiteX142" fmla="*/ 907485 w 1054064"/>
              <a:gd name="connsiteY142" fmla="*/ 135775 h 293674"/>
              <a:gd name="connsiteX143" fmla="*/ 927239 w 1054064"/>
              <a:gd name="connsiteY143" fmla="*/ 59161 h 293674"/>
              <a:gd name="connsiteX144" fmla="*/ 927239 w 1054064"/>
              <a:gd name="connsiteY144" fmla="*/ 101205 h 293674"/>
              <a:gd name="connsiteX145" fmla="*/ 904281 w 1054064"/>
              <a:gd name="connsiteY145" fmla="*/ 186896 h 293674"/>
              <a:gd name="connsiteX146" fmla="*/ 927239 w 1054064"/>
              <a:gd name="connsiteY146" fmla="*/ 186896 h 293674"/>
              <a:gd name="connsiteX147" fmla="*/ 927239 w 1054064"/>
              <a:gd name="connsiteY147" fmla="*/ 293675 h 293674"/>
              <a:gd name="connsiteX148" fmla="*/ 953934 w 1054064"/>
              <a:gd name="connsiteY148" fmla="*/ 293675 h 293674"/>
              <a:gd name="connsiteX149" fmla="*/ 953934 w 1054064"/>
              <a:gd name="connsiteY149" fmla="*/ 186896 h 293674"/>
              <a:gd name="connsiteX150" fmla="*/ 980629 w 1054064"/>
              <a:gd name="connsiteY150" fmla="*/ 186896 h 293674"/>
              <a:gd name="connsiteX151" fmla="*/ 980629 w 1054064"/>
              <a:gd name="connsiteY151" fmla="*/ 293675 h 293674"/>
              <a:gd name="connsiteX152" fmla="*/ 1007324 w 1054064"/>
              <a:gd name="connsiteY152" fmla="*/ 293675 h 293674"/>
              <a:gd name="connsiteX153" fmla="*/ 1007324 w 1054064"/>
              <a:gd name="connsiteY153" fmla="*/ 186896 h 293674"/>
              <a:gd name="connsiteX154" fmla="*/ 1030281 w 1054064"/>
              <a:gd name="connsiteY154" fmla="*/ 186896 h 293674"/>
              <a:gd name="connsiteX155" fmla="*/ 1007324 w 1054064"/>
              <a:gd name="connsiteY155" fmla="*/ 101205 h 293674"/>
              <a:gd name="connsiteX156" fmla="*/ 1007324 w 1054064"/>
              <a:gd name="connsiteY156" fmla="*/ 58360 h 293674"/>
              <a:gd name="connsiteX157" fmla="*/ 1027745 w 1054064"/>
              <a:gd name="connsiteY157" fmla="*/ 135775 h 293674"/>
              <a:gd name="connsiteX158" fmla="*/ 1041092 w 1054064"/>
              <a:gd name="connsiteY158" fmla="*/ 145652 h 293674"/>
              <a:gd name="connsiteX159" fmla="*/ 1054060 w 1054064"/>
              <a:gd name="connsiteY159" fmla="*/ 131934 h 293674"/>
              <a:gd name="connsiteX160" fmla="*/ 1053639 w 1054064"/>
              <a:gd name="connsiteY160"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054064" h="293674">
                <a:moveTo>
                  <a:pt x="1053639" y="128968"/>
                </a:moveTo>
                <a:lnTo>
                  <a:pt x="1027879" y="31799"/>
                </a:lnTo>
                <a:cubicBezTo>
                  <a:pt x="1027088" y="29052"/>
                  <a:pt x="1025724" y="26504"/>
                  <a:pt x="1023874" y="24324"/>
                </a:cubicBezTo>
                <a:cubicBezTo>
                  <a:pt x="1015093" y="15173"/>
                  <a:pt x="1004246" y="8260"/>
                  <a:pt x="992241" y="4169"/>
                </a:cubicBezTo>
                <a:cubicBezTo>
                  <a:pt x="984271" y="1172"/>
                  <a:pt x="975792" y="-234"/>
                  <a:pt x="967281" y="32"/>
                </a:cubicBezTo>
                <a:cubicBezTo>
                  <a:pt x="958832" y="16"/>
                  <a:pt x="950441" y="1414"/>
                  <a:pt x="942455" y="4169"/>
                </a:cubicBezTo>
                <a:cubicBezTo>
                  <a:pt x="930356" y="8211"/>
                  <a:pt x="919444" y="15181"/>
                  <a:pt x="910688" y="24457"/>
                </a:cubicBezTo>
                <a:cubicBezTo>
                  <a:pt x="909025" y="26717"/>
                  <a:pt x="907760" y="29245"/>
                  <a:pt x="906951" y="31932"/>
                </a:cubicBezTo>
                <a:lnTo>
                  <a:pt x="893604" y="81584"/>
                </a:lnTo>
                <a:lnTo>
                  <a:pt x="880256" y="32332"/>
                </a:lnTo>
                <a:cubicBezTo>
                  <a:pt x="879542" y="29583"/>
                  <a:pt x="878219" y="27028"/>
                  <a:pt x="876385" y="24858"/>
                </a:cubicBezTo>
                <a:cubicBezTo>
                  <a:pt x="867547" y="15712"/>
                  <a:pt x="856658" y="8804"/>
                  <a:pt x="844618" y="4703"/>
                </a:cubicBezTo>
                <a:cubicBezTo>
                  <a:pt x="836942" y="1603"/>
                  <a:pt x="828739" y="17"/>
                  <a:pt x="820460" y="32"/>
                </a:cubicBezTo>
                <a:cubicBezTo>
                  <a:pt x="812013" y="38"/>
                  <a:pt x="803626" y="1436"/>
                  <a:pt x="795633" y="4169"/>
                </a:cubicBezTo>
                <a:cubicBezTo>
                  <a:pt x="783558" y="8180"/>
                  <a:pt x="772683" y="15156"/>
                  <a:pt x="764000" y="24457"/>
                </a:cubicBezTo>
                <a:cubicBezTo>
                  <a:pt x="762244" y="26678"/>
                  <a:pt x="760930" y="29216"/>
                  <a:pt x="760129" y="31932"/>
                </a:cubicBezTo>
                <a:lnTo>
                  <a:pt x="747049" y="80116"/>
                </a:lnTo>
                <a:lnTo>
                  <a:pt x="733701" y="31799"/>
                </a:lnTo>
                <a:cubicBezTo>
                  <a:pt x="732911" y="29052"/>
                  <a:pt x="731547" y="26504"/>
                  <a:pt x="729697" y="24324"/>
                </a:cubicBezTo>
                <a:cubicBezTo>
                  <a:pt x="720916" y="15173"/>
                  <a:pt x="710069" y="8260"/>
                  <a:pt x="698064" y="4169"/>
                </a:cubicBezTo>
                <a:cubicBezTo>
                  <a:pt x="690261" y="1240"/>
                  <a:pt x="681970" y="-165"/>
                  <a:pt x="673638" y="32"/>
                </a:cubicBezTo>
                <a:cubicBezTo>
                  <a:pt x="665189" y="16"/>
                  <a:pt x="656798" y="1414"/>
                  <a:pt x="648812" y="4169"/>
                </a:cubicBezTo>
                <a:cubicBezTo>
                  <a:pt x="636712" y="8211"/>
                  <a:pt x="625801" y="15181"/>
                  <a:pt x="617045" y="24457"/>
                </a:cubicBezTo>
                <a:cubicBezTo>
                  <a:pt x="615382" y="26717"/>
                  <a:pt x="614117" y="29245"/>
                  <a:pt x="613308" y="31932"/>
                </a:cubicBezTo>
                <a:lnTo>
                  <a:pt x="599960" y="81584"/>
                </a:lnTo>
                <a:lnTo>
                  <a:pt x="586613" y="32332"/>
                </a:lnTo>
                <a:cubicBezTo>
                  <a:pt x="585899" y="29583"/>
                  <a:pt x="584576" y="27028"/>
                  <a:pt x="582742" y="24858"/>
                </a:cubicBezTo>
                <a:cubicBezTo>
                  <a:pt x="573904" y="15712"/>
                  <a:pt x="563015" y="8804"/>
                  <a:pt x="550975" y="4703"/>
                </a:cubicBezTo>
                <a:cubicBezTo>
                  <a:pt x="543299" y="1603"/>
                  <a:pt x="535096" y="17"/>
                  <a:pt x="526817" y="32"/>
                </a:cubicBezTo>
                <a:cubicBezTo>
                  <a:pt x="518370" y="38"/>
                  <a:pt x="509983" y="1436"/>
                  <a:pt x="501990" y="4169"/>
                </a:cubicBezTo>
                <a:cubicBezTo>
                  <a:pt x="489915" y="8180"/>
                  <a:pt x="479039" y="15156"/>
                  <a:pt x="470357" y="24457"/>
                </a:cubicBezTo>
                <a:cubicBezTo>
                  <a:pt x="468600" y="26678"/>
                  <a:pt x="467287" y="29216"/>
                  <a:pt x="466486" y="31932"/>
                </a:cubicBezTo>
                <a:lnTo>
                  <a:pt x="453406" y="80116"/>
                </a:lnTo>
                <a:lnTo>
                  <a:pt x="440058" y="31799"/>
                </a:lnTo>
                <a:cubicBezTo>
                  <a:pt x="439268" y="29052"/>
                  <a:pt x="437904" y="26504"/>
                  <a:pt x="436054" y="24324"/>
                </a:cubicBezTo>
                <a:cubicBezTo>
                  <a:pt x="427273" y="15173"/>
                  <a:pt x="416425" y="8260"/>
                  <a:pt x="404421" y="4169"/>
                </a:cubicBezTo>
                <a:cubicBezTo>
                  <a:pt x="396619" y="1240"/>
                  <a:pt x="388326" y="-165"/>
                  <a:pt x="379995" y="32"/>
                </a:cubicBezTo>
                <a:cubicBezTo>
                  <a:pt x="371546" y="16"/>
                  <a:pt x="363154" y="1414"/>
                  <a:pt x="355169" y="4169"/>
                </a:cubicBezTo>
                <a:cubicBezTo>
                  <a:pt x="343071" y="8211"/>
                  <a:pt x="332158" y="15181"/>
                  <a:pt x="323402" y="24457"/>
                </a:cubicBezTo>
                <a:cubicBezTo>
                  <a:pt x="321739" y="26717"/>
                  <a:pt x="320475" y="29245"/>
                  <a:pt x="319665" y="31932"/>
                </a:cubicBezTo>
                <a:lnTo>
                  <a:pt x="306317" y="81584"/>
                </a:lnTo>
                <a:lnTo>
                  <a:pt x="292970" y="32332"/>
                </a:lnTo>
                <a:cubicBezTo>
                  <a:pt x="292256" y="29583"/>
                  <a:pt x="290933" y="27028"/>
                  <a:pt x="289099" y="24858"/>
                </a:cubicBezTo>
                <a:cubicBezTo>
                  <a:pt x="280260" y="15712"/>
                  <a:pt x="269372" y="8804"/>
                  <a:pt x="257332" y="4703"/>
                </a:cubicBezTo>
                <a:cubicBezTo>
                  <a:pt x="249656" y="1603"/>
                  <a:pt x="241453" y="17"/>
                  <a:pt x="233173" y="32"/>
                </a:cubicBezTo>
                <a:cubicBezTo>
                  <a:pt x="224727" y="38"/>
                  <a:pt x="216340" y="1436"/>
                  <a:pt x="208347" y="4169"/>
                </a:cubicBezTo>
                <a:cubicBezTo>
                  <a:pt x="196272" y="8180"/>
                  <a:pt x="185396" y="15156"/>
                  <a:pt x="176714" y="24457"/>
                </a:cubicBezTo>
                <a:cubicBezTo>
                  <a:pt x="174957" y="26678"/>
                  <a:pt x="173644" y="29216"/>
                  <a:pt x="172843" y="31932"/>
                </a:cubicBezTo>
                <a:lnTo>
                  <a:pt x="159763" y="80116"/>
                </a:lnTo>
                <a:lnTo>
                  <a:pt x="146415" y="31799"/>
                </a:lnTo>
                <a:cubicBezTo>
                  <a:pt x="145625" y="29052"/>
                  <a:pt x="144261" y="26504"/>
                  <a:pt x="142411" y="24324"/>
                </a:cubicBezTo>
                <a:cubicBezTo>
                  <a:pt x="133630" y="15173"/>
                  <a:pt x="122782" y="8260"/>
                  <a:pt x="110778" y="4169"/>
                </a:cubicBezTo>
                <a:cubicBezTo>
                  <a:pt x="102975" y="1240"/>
                  <a:pt x="94683" y="-165"/>
                  <a:pt x="86352" y="32"/>
                </a:cubicBezTo>
                <a:cubicBezTo>
                  <a:pt x="77903" y="16"/>
                  <a:pt x="69513" y="1414"/>
                  <a:pt x="61526" y="4169"/>
                </a:cubicBezTo>
                <a:cubicBezTo>
                  <a:pt x="49427" y="8211"/>
                  <a:pt x="38515" y="15181"/>
                  <a:pt x="29759" y="24457"/>
                </a:cubicBezTo>
                <a:cubicBezTo>
                  <a:pt x="28096" y="26717"/>
                  <a:pt x="26832" y="29245"/>
                  <a:pt x="26021" y="31932"/>
                </a:cubicBezTo>
                <a:lnTo>
                  <a:pt x="261" y="128968"/>
                </a:lnTo>
                <a:cubicBezTo>
                  <a:pt x="-1182" y="136197"/>
                  <a:pt x="3508" y="143227"/>
                  <a:pt x="10737" y="144670"/>
                </a:cubicBezTo>
                <a:cubicBezTo>
                  <a:pt x="17347" y="145990"/>
                  <a:pt x="23903" y="142174"/>
                  <a:pt x="26021" y="135775"/>
                </a:cubicBezTo>
                <a:lnTo>
                  <a:pt x="46309" y="59294"/>
                </a:lnTo>
                <a:lnTo>
                  <a:pt x="46309" y="101205"/>
                </a:lnTo>
                <a:lnTo>
                  <a:pt x="23352" y="186896"/>
                </a:lnTo>
                <a:lnTo>
                  <a:pt x="46309" y="186896"/>
                </a:lnTo>
                <a:lnTo>
                  <a:pt x="46309" y="293675"/>
                </a:lnTo>
                <a:lnTo>
                  <a:pt x="73004" y="293675"/>
                </a:lnTo>
                <a:lnTo>
                  <a:pt x="73004" y="186896"/>
                </a:lnTo>
                <a:lnTo>
                  <a:pt x="99699" y="186896"/>
                </a:lnTo>
                <a:lnTo>
                  <a:pt x="99699" y="293675"/>
                </a:lnTo>
                <a:lnTo>
                  <a:pt x="126394" y="293675"/>
                </a:lnTo>
                <a:lnTo>
                  <a:pt x="126394" y="186896"/>
                </a:lnTo>
                <a:lnTo>
                  <a:pt x="149352" y="186896"/>
                </a:lnTo>
                <a:lnTo>
                  <a:pt x="126394" y="101205"/>
                </a:lnTo>
                <a:lnTo>
                  <a:pt x="126394" y="58360"/>
                </a:lnTo>
                <a:lnTo>
                  <a:pt x="146816" y="135775"/>
                </a:lnTo>
                <a:cubicBezTo>
                  <a:pt x="148608" y="142925"/>
                  <a:pt x="155857" y="147270"/>
                  <a:pt x="163007" y="145477"/>
                </a:cubicBezTo>
                <a:cubicBezTo>
                  <a:pt x="167783" y="144280"/>
                  <a:pt x="171512" y="140551"/>
                  <a:pt x="172710" y="135775"/>
                </a:cubicBezTo>
                <a:lnTo>
                  <a:pt x="193131" y="58360"/>
                </a:lnTo>
                <a:lnTo>
                  <a:pt x="193131" y="293675"/>
                </a:lnTo>
                <a:lnTo>
                  <a:pt x="219826" y="293675"/>
                </a:lnTo>
                <a:lnTo>
                  <a:pt x="219826" y="146853"/>
                </a:lnTo>
                <a:lnTo>
                  <a:pt x="246521" y="146853"/>
                </a:lnTo>
                <a:lnTo>
                  <a:pt x="246521" y="293675"/>
                </a:lnTo>
                <a:lnTo>
                  <a:pt x="273216" y="293675"/>
                </a:lnTo>
                <a:lnTo>
                  <a:pt x="273216" y="59161"/>
                </a:lnTo>
                <a:lnTo>
                  <a:pt x="293504" y="135775"/>
                </a:lnTo>
                <a:cubicBezTo>
                  <a:pt x="293504" y="143147"/>
                  <a:pt x="299479" y="149122"/>
                  <a:pt x="306851" y="149122"/>
                </a:cubicBezTo>
                <a:cubicBezTo>
                  <a:pt x="314223" y="149122"/>
                  <a:pt x="320198" y="143147"/>
                  <a:pt x="320198" y="135775"/>
                </a:cubicBezTo>
                <a:lnTo>
                  <a:pt x="339953" y="59161"/>
                </a:lnTo>
                <a:lnTo>
                  <a:pt x="339953" y="101205"/>
                </a:lnTo>
                <a:lnTo>
                  <a:pt x="316995" y="186896"/>
                </a:lnTo>
                <a:lnTo>
                  <a:pt x="339953" y="186896"/>
                </a:lnTo>
                <a:lnTo>
                  <a:pt x="339953" y="293675"/>
                </a:lnTo>
                <a:lnTo>
                  <a:pt x="366647" y="293675"/>
                </a:lnTo>
                <a:lnTo>
                  <a:pt x="366647" y="186896"/>
                </a:lnTo>
                <a:lnTo>
                  <a:pt x="393342" y="186896"/>
                </a:lnTo>
                <a:lnTo>
                  <a:pt x="393342" y="293675"/>
                </a:lnTo>
                <a:lnTo>
                  <a:pt x="420037" y="293675"/>
                </a:lnTo>
                <a:lnTo>
                  <a:pt x="420037" y="186896"/>
                </a:lnTo>
                <a:lnTo>
                  <a:pt x="442995" y="186896"/>
                </a:lnTo>
                <a:lnTo>
                  <a:pt x="420037" y="101205"/>
                </a:lnTo>
                <a:lnTo>
                  <a:pt x="420037" y="58360"/>
                </a:lnTo>
                <a:lnTo>
                  <a:pt x="440459" y="135775"/>
                </a:lnTo>
                <a:cubicBezTo>
                  <a:pt x="442251" y="142925"/>
                  <a:pt x="449500" y="147270"/>
                  <a:pt x="456650" y="145477"/>
                </a:cubicBezTo>
                <a:cubicBezTo>
                  <a:pt x="461426" y="144280"/>
                  <a:pt x="465155" y="140551"/>
                  <a:pt x="466353" y="135775"/>
                </a:cubicBezTo>
                <a:lnTo>
                  <a:pt x="486774" y="58360"/>
                </a:lnTo>
                <a:lnTo>
                  <a:pt x="486774" y="293675"/>
                </a:lnTo>
                <a:lnTo>
                  <a:pt x="513469" y="293675"/>
                </a:lnTo>
                <a:lnTo>
                  <a:pt x="513469" y="146853"/>
                </a:lnTo>
                <a:lnTo>
                  <a:pt x="540164" y="146853"/>
                </a:lnTo>
                <a:lnTo>
                  <a:pt x="540164" y="293675"/>
                </a:lnTo>
                <a:lnTo>
                  <a:pt x="566859" y="293675"/>
                </a:lnTo>
                <a:lnTo>
                  <a:pt x="566859" y="59161"/>
                </a:lnTo>
                <a:lnTo>
                  <a:pt x="587147" y="135775"/>
                </a:lnTo>
                <a:cubicBezTo>
                  <a:pt x="587147" y="143147"/>
                  <a:pt x="593122" y="149122"/>
                  <a:pt x="600494" y="149122"/>
                </a:cubicBezTo>
                <a:cubicBezTo>
                  <a:pt x="607866" y="149122"/>
                  <a:pt x="613842" y="143147"/>
                  <a:pt x="613842" y="135775"/>
                </a:cubicBezTo>
                <a:lnTo>
                  <a:pt x="633596" y="59161"/>
                </a:lnTo>
                <a:lnTo>
                  <a:pt x="633596" y="101205"/>
                </a:lnTo>
                <a:lnTo>
                  <a:pt x="610638" y="186896"/>
                </a:lnTo>
                <a:lnTo>
                  <a:pt x="633596" y="186896"/>
                </a:lnTo>
                <a:lnTo>
                  <a:pt x="633596" y="293675"/>
                </a:lnTo>
                <a:lnTo>
                  <a:pt x="660291" y="293675"/>
                </a:lnTo>
                <a:lnTo>
                  <a:pt x="660291" y="186896"/>
                </a:lnTo>
                <a:lnTo>
                  <a:pt x="686986" y="186896"/>
                </a:lnTo>
                <a:lnTo>
                  <a:pt x="686986" y="293675"/>
                </a:lnTo>
                <a:lnTo>
                  <a:pt x="713680" y="293675"/>
                </a:lnTo>
                <a:lnTo>
                  <a:pt x="713680" y="186896"/>
                </a:lnTo>
                <a:lnTo>
                  <a:pt x="736638" y="186896"/>
                </a:lnTo>
                <a:lnTo>
                  <a:pt x="713680" y="101205"/>
                </a:lnTo>
                <a:lnTo>
                  <a:pt x="713680" y="58360"/>
                </a:lnTo>
                <a:lnTo>
                  <a:pt x="734102" y="135775"/>
                </a:lnTo>
                <a:cubicBezTo>
                  <a:pt x="735894" y="142925"/>
                  <a:pt x="743143" y="147270"/>
                  <a:pt x="750294" y="145477"/>
                </a:cubicBezTo>
                <a:cubicBezTo>
                  <a:pt x="755069" y="144280"/>
                  <a:pt x="758799" y="140551"/>
                  <a:pt x="759996" y="135775"/>
                </a:cubicBezTo>
                <a:lnTo>
                  <a:pt x="780417" y="58360"/>
                </a:lnTo>
                <a:lnTo>
                  <a:pt x="780417" y="293675"/>
                </a:lnTo>
                <a:lnTo>
                  <a:pt x="807112" y="293675"/>
                </a:lnTo>
                <a:lnTo>
                  <a:pt x="807112" y="146853"/>
                </a:lnTo>
                <a:lnTo>
                  <a:pt x="833807" y="146853"/>
                </a:lnTo>
                <a:lnTo>
                  <a:pt x="833807" y="293675"/>
                </a:lnTo>
                <a:lnTo>
                  <a:pt x="860502" y="293675"/>
                </a:lnTo>
                <a:lnTo>
                  <a:pt x="860502" y="59161"/>
                </a:lnTo>
                <a:lnTo>
                  <a:pt x="880790" y="135775"/>
                </a:lnTo>
                <a:cubicBezTo>
                  <a:pt x="880790" y="143147"/>
                  <a:pt x="886766" y="149122"/>
                  <a:pt x="894137" y="149122"/>
                </a:cubicBezTo>
                <a:cubicBezTo>
                  <a:pt x="901509" y="149122"/>
                  <a:pt x="907485" y="143147"/>
                  <a:pt x="907485" y="135775"/>
                </a:cubicBezTo>
                <a:lnTo>
                  <a:pt x="927239" y="59161"/>
                </a:lnTo>
                <a:lnTo>
                  <a:pt x="927239" y="101205"/>
                </a:lnTo>
                <a:lnTo>
                  <a:pt x="904281" y="186896"/>
                </a:lnTo>
                <a:lnTo>
                  <a:pt x="927239" y="186896"/>
                </a:lnTo>
                <a:lnTo>
                  <a:pt x="927239" y="293675"/>
                </a:lnTo>
                <a:lnTo>
                  <a:pt x="953934" y="293675"/>
                </a:lnTo>
                <a:lnTo>
                  <a:pt x="953934" y="186896"/>
                </a:lnTo>
                <a:lnTo>
                  <a:pt x="980629" y="186896"/>
                </a:lnTo>
                <a:lnTo>
                  <a:pt x="980629" y="293675"/>
                </a:lnTo>
                <a:lnTo>
                  <a:pt x="1007324" y="293675"/>
                </a:lnTo>
                <a:lnTo>
                  <a:pt x="1007324" y="186896"/>
                </a:lnTo>
                <a:lnTo>
                  <a:pt x="1030281" y="186896"/>
                </a:lnTo>
                <a:lnTo>
                  <a:pt x="1007324" y="101205"/>
                </a:lnTo>
                <a:lnTo>
                  <a:pt x="1007324" y="58360"/>
                </a:lnTo>
                <a:lnTo>
                  <a:pt x="1027745" y="135775"/>
                </a:lnTo>
                <a:cubicBezTo>
                  <a:pt x="1029356" y="141771"/>
                  <a:pt x="1034887" y="145864"/>
                  <a:pt x="1041092" y="145652"/>
                </a:cubicBezTo>
                <a:cubicBezTo>
                  <a:pt x="1048462" y="145445"/>
                  <a:pt x="1054266" y="139303"/>
                  <a:pt x="1054060" y="131934"/>
                </a:cubicBezTo>
                <a:cubicBezTo>
                  <a:pt x="1054030" y="130932"/>
                  <a:pt x="1053890" y="129938"/>
                  <a:pt x="1053639" y="128968"/>
                </a:cubicBezTo>
                <a:close/>
              </a:path>
            </a:pathLst>
          </a:custGeom>
          <a:solidFill>
            <a:srgbClr val="7030A0"/>
          </a:solidFill>
          <a:ln w="13295" cap="flat">
            <a:noFill/>
            <a:prstDash val="solid"/>
            <a:miter/>
          </a:ln>
        </p:spPr>
        <p:txBody>
          <a:bodyPr rtlCol="0" anchor="ctr"/>
          <a:lstStyle/>
          <a:p>
            <a:endParaRPr lang="ja-JP" altLang="en-US"/>
          </a:p>
        </p:txBody>
      </p:sp>
      <p:sp>
        <p:nvSpPr>
          <p:cNvPr id="21" name="フリーフォーム: 図形 20">
            <a:extLst>
              <a:ext uri="{FF2B5EF4-FFF2-40B4-BE49-F238E27FC236}">
                <a16:creationId xmlns:a16="http://schemas.microsoft.com/office/drawing/2014/main" id="{8ADCAB93-D3A6-2D81-C685-0C8E11CA6320}"/>
              </a:ext>
            </a:extLst>
          </p:cNvPr>
          <p:cNvSpPr/>
          <p:nvPr/>
        </p:nvSpPr>
        <p:spPr>
          <a:xfrm>
            <a:off x="10510808" y="298518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2" name="フリーフォーム: 図形 21">
            <a:extLst>
              <a:ext uri="{FF2B5EF4-FFF2-40B4-BE49-F238E27FC236}">
                <a16:creationId xmlns:a16="http://schemas.microsoft.com/office/drawing/2014/main" id="{A353484E-8E88-6415-9654-2858323C5ED9}"/>
              </a:ext>
            </a:extLst>
          </p:cNvPr>
          <p:cNvSpPr/>
          <p:nvPr/>
        </p:nvSpPr>
        <p:spPr>
          <a:xfrm>
            <a:off x="10217164" y="298518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BBFE97B2-F835-7198-4E33-83507FC17C71}"/>
              </a:ext>
            </a:extLst>
          </p:cNvPr>
          <p:cNvSpPr/>
          <p:nvPr/>
        </p:nvSpPr>
        <p:spPr>
          <a:xfrm>
            <a:off x="10363986" y="298518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4" name="フリーフォーム: 図形 23">
            <a:extLst>
              <a:ext uri="{FF2B5EF4-FFF2-40B4-BE49-F238E27FC236}">
                <a16:creationId xmlns:a16="http://schemas.microsoft.com/office/drawing/2014/main" id="{272450AE-CC07-E8CF-D05B-BF2DE2C7094C}"/>
              </a:ext>
            </a:extLst>
          </p:cNvPr>
          <p:cNvSpPr/>
          <p:nvPr/>
        </p:nvSpPr>
        <p:spPr>
          <a:xfrm>
            <a:off x="9923521" y="298518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C55BB833-0FF9-D0C6-E9EC-005E96FFEC20}"/>
              </a:ext>
            </a:extLst>
          </p:cNvPr>
          <p:cNvSpPr/>
          <p:nvPr/>
        </p:nvSpPr>
        <p:spPr>
          <a:xfrm>
            <a:off x="10070343" y="2985184"/>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411D8A39-98DD-1673-0CAD-51A22C320613}"/>
              </a:ext>
            </a:extLst>
          </p:cNvPr>
          <p:cNvSpPr/>
          <p:nvPr/>
        </p:nvSpPr>
        <p:spPr>
          <a:xfrm>
            <a:off x="9870226" y="3065239"/>
            <a:ext cx="760625" cy="293672"/>
          </a:xfrm>
          <a:custGeom>
            <a:avLst/>
            <a:gdLst>
              <a:gd name="connsiteX0" fmla="*/ 760041 w 760625"/>
              <a:gd name="connsiteY0" fmla="*/ 128965 h 293672"/>
              <a:gd name="connsiteX1" fmla="*/ 734281 w 760625"/>
              <a:gd name="connsiteY1" fmla="*/ 31796 h 293672"/>
              <a:gd name="connsiteX2" fmla="*/ 730410 w 760625"/>
              <a:gd name="connsiteY2" fmla="*/ 24322 h 293672"/>
              <a:gd name="connsiteX3" fmla="*/ 698643 w 760625"/>
              <a:gd name="connsiteY3" fmla="*/ 4167 h 293672"/>
              <a:gd name="connsiteX4" fmla="*/ 673950 w 760625"/>
              <a:gd name="connsiteY4" fmla="*/ 29 h 293672"/>
              <a:gd name="connsiteX5" fmla="*/ 649124 w 760625"/>
              <a:gd name="connsiteY5" fmla="*/ 4167 h 293672"/>
              <a:gd name="connsiteX6" fmla="*/ 617491 w 760625"/>
              <a:gd name="connsiteY6" fmla="*/ 24455 h 293672"/>
              <a:gd name="connsiteX7" fmla="*/ 613620 w 760625"/>
              <a:gd name="connsiteY7" fmla="*/ 31930 h 293672"/>
              <a:gd name="connsiteX8" fmla="*/ 600540 w 760625"/>
              <a:gd name="connsiteY8" fmla="*/ 80114 h 293672"/>
              <a:gd name="connsiteX9" fmla="*/ 587192 w 760625"/>
              <a:gd name="connsiteY9" fmla="*/ 31796 h 293672"/>
              <a:gd name="connsiteX10" fmla="*/ 583188 w 760625"/>
              <a:gd name="connsiteY10" fmla="*/ 24322 h 293672"/>
              <a:gd name="connsiteX11" fmla="*/ 551555 w 760625"/>
              <a:gd name="connsiteY11" fmla="*/ 4167 h 293672"/>
              <a:gd name="connsiteX12" fmla="*/ 527129 w 760625"/>
              <a:gd name="connsiteY12" fmla="*/ 29 h 293672"/>
              <a:gd name="connsiteX13" fmla="*/ 502303 w 760625"/>
              <a:gd name="connsiteY13" fmla="*/ 4167 h 293672"/>
              <a:gd name="connsiteX14" fmla="*/ 470536 w 760625"/>
              <a:gd name="connsiteY14" fmla="*/ 24455 h 293672"/>
              <a:gd name="connsiteX15" fmla="*/ 466798 w 760625"/>
              <a:gd name="connsiteY15" fmla="*/ 31930 h 293672"/>
              <a:gd name="connsiteX16" fmla="*/ 453451 w 760625"/>
              <a:gd name="connsiteY16" fmla="*/ 81582 h 293672"/>
              <a:gd name="connsiteX17" fmla="*/ 440104 w 760625"/>
              <a:gd name="connsiteY17" fmla="*/ 32330 h 293672"/>
              <a:gd name="connsiteX18" fmla="*/ 436233 w 760625"/>
              <a:gd name="connsiteY18" fmla="*/ 24856 h 293672"/>
              <a:gd name="connsiteX19" fmla="*/ 404466 w 760625"/>
              <a:gd name="connsiteY19" fmla="*/ 4701 h 293672"/>
              <a:gd name="connsiteX20" fmla="*/ 380307 w 760625"/>
              <a:gd name="connsiteY20" fmla="*/ 29 h 293672"/>
              <a:gd name="connsiteX21" fmla="*/ 355481 w 760625"/>
              <a:gd name="connsiteY21" fmla="*/ 4167 h 293672"/>
              <a:gd name="connsiteX22" fmla="*/ 323848 w 760625"/>
              <a:gd name="connsiteY22" fmla="*/ 24455 h 293672"/>
              <a:gd name="connsiteX23" fmla="*/ 319977 w 760625"/>
              <a:gd name="connsiteY23" fmla="*/ 31930 h 293672"/>
              <a:gd name="connsiteX24" fmla="*/ 306896 w 760625"/>
              <a:gd name="connsiteY24" fmla="*/ 80114 h 293672"/>
              <a:gd name="connsiteX25" fmla="*/ 293549 w 760625"/>
              <a:gd name="connsiteY25" fmla="*/ 31796 h 293672"/>
              <a:gd name="connsiteX26" fmla="*/ 289545 w 760625"/>
              <a:gd name="connsiteY26" fmla="*/ 24322 h 293672"/>
              <a:gd name="connsiteX27" fmla="*/ 257911 w 760625"/>
              <a:gd name="connsiteY27" fmla="*/ 4167 h 293672"/>
              <a:gd name="connsiteX28" fmla="*/ 233486 w 760625"/>
              <a:gd name="connsiteY28" fmla="*/ 29 h 293672"/>
              <a:gd name="connsiteX29" fmla="*/ 208659 w 760625"/>
              <a:gd name="connsiteY29" fmla="*/ 4167 h 293672"/>
              <a:gd name="connsiteX30" fmla="*/ 176893 w 760625"/>
              <a:gd name="connsiteY30" fmla="*/ 24455 h 293672"/>
              <a:gd name="connsiteX31" fmla="*/ 173155 w 760625"/>
              <a:gd name="connsiteY31" fmla="*/ 31930 h 293672"/>
              <a:gd name="connsiteX32" fmla="*/ 159808 w 760625"/>
              <a:gd name="connsiteY32" fmla="*/ 81582 h 293672"/>
              <a:gd name="connsiteX33" fmla="*/ 146460 w 760625"/>
              <a:gd name="connsiteY33" fmla="*/ 32330 h 293672"/>
              <a:gd name="connsiteX34" fmla="*/ 142590 w 760625"/>
              <a:gd name="connsiteY34" fmla="*/ 24856 h 293672"/>
              <a:gd name="connsiteX35" fmla="*/ 110823 w 760625"/>
              <a:gd name="connsiteY35" fmla="*/ 4701 h 293672"/>
              <a:gd name="connsiteX36" fmla="*/ 86664 w 760625"/>
              <a:gd name="connsiteY36" fmla="*/ 29 h 293672"/>
              <a:gd name="connsiteX37" fmla="*/ 61838 w 760625"/>
              <a:gd name="connsiteY37" fmla="*/ 4167 h 293672"/>
              <a:gd name="connsiteX38" fmla="*/ 30204 w 760625"/>
              <a:gd name="connsiteY38" fmla="*/ 24455 h 293672"/>
              <a:gd name="connsiteX39" fmla="*/ 26334 w 760625"/>
              <a:gd name="connsiteY39" fmla="*/ 31930 h 293672"/>
              <a:gd name="connsiteX40" fmla="*/ 440 w 760625"/>
              <a:gd name="connsiteY40" fmla="*/ 129499 h 293672"/>
              <a:gd name="connsiteX41" fmla="*/ 9916 w 760625"/>
              <a:gd name="connsiteY41" fmla="*/ 145783 h 293672"/>
              <a:gd name="connsiteX42" fmla="*/ 13387 w 760625"/>
              <a:gd name="connsiteY42" fmla="*/ 145783 h 293672"/>
              <a:gd name="connsiteX43" fmla="*/ 26734 w 760625"/>
              <a:gd name="connsiteY43" fmla="*/ 135906 h 293672"/>
              <a:gd name="connsiteX44" fmla="*/ 46622 w 760625"/>
              <a:gd name="connsiteY44" fmla="*/ 58358 h 293672"/>
              <a:gd name="connsiteX45" fmla="*/ 46622 w 760625"/>
              <a:gd name="connsiteY45" fmla="*/ 293673 h 293672"/>
              <a:gd name="connsiteX46" fmla="*/ 73317 w 760625"/>
              <a:gd name="connsiteY46" fmla="*/ 293673 h 293672"/>
              <a:gd name="connsiteX47" fmla="*/ 73317 w 760625"/>
              <a:gd name="connsiteY47" fmla="*/ 146851 h 293672"/>
              <a:gd name="connsiteX48" fmla="*/ 100011 w 760625"/>
              <a:gd name="connsiteY48" fmla="*/ 146851 h 293672"/>
              <a:gd name="connsiteX49" fmla="*/ 100011 w 760625"/>
              <a:gd name="connsiteY49" fmla="*/ 293673 h 293672"/>
              <a:gd name="connsiteX50" fmla="*/ 126706 w 760625"/>
              <a:gd name="connsiteY50" fmla="*/ 293673 h 293672"/>
              <a:gd name="connsiteX51" fmla="*/ 126706 w 760625"/>
              <a:gd name="connsiteY51" fmla="*/ 59158 h 293672"/>
              <a:gd name="connsiteX52" fmla="*/ 146994 w 760625"/>
              <a:gd name="connsiteY52" fmla="*/ 135773 h 293672"/>
              <a:gd name="connsiteX53" fmla="*/ 160342 w 760625"/>
              <a:gd name="connsiteY53" fmla="*/ 149120 h 293672"/>
              <a:gd name="connsiteX54" fmla="*/ 173689 w 760625"/>
              <a:gd name="connsiteY54" fmla="*/ 135773 h 293672"/>
              <a:gd name="connsiteX55" fmla="*/ 193443 w 760625"/>
              <a:gd name="connsiteY55" fmla="*/ 59158 h 293672"/>
              <a:gd name="connsiteX56" fmla="*/ 193443 w 760625"/>
              <a:gd name="connsiteY56" fmla="*/ 101203 h 293672"/>
              <a:gd name="connsiteX57" fmla="*/ 170486 w 760625"/>
              <a:gd name="connsiteY57" fmla="*/ 186893 h 293672"/>
              <a:gd name="connsiteX58" fmla="*/ 193443 w 760625"/>
              <a:gd name="connsiteY58" fmla="*/ 186893 h 293672"/>
              <a:gd name="connsiteX59" fmla="*/ 193443 w 760625"/>
              <a:gd name="connsiteY59" fmla="*/ 293673 h 293672"/>
              <a:gd name="connsiteX60" fmla="*/ 220138 w 760625"/>
              <a:gd name="connsiteY60" fmla="*/ 293673 h 293672"/>
              <a:gd name="connsiteX61" fmla="*/ 220138 w 760625"/>
              <a:gd name="connsiteY61" fmla="*/ 186893 h 293672"/>
              <a:gd name="connsiteX62" fmla="*/ 246833 w 760625"/>
              <a:gd name="connsiteY62" fmla="*/ 186893 h 293672"/>
              <a:gd name="connsiteX63" fmla="*/ 246833 w 760625"/>
              <a:gd name="connsiteY63" fmla="*/ 293673 h 293672"/>
              <a:gd name="connsiteX64" fmla="*/ 273528 w 760625"/>
              <a:gd name="connsiteY64" fmla="*/ 293673 h 293672"/>
              <a:gd name="connsiteX65" fmla="*/ 273528 w 760625"/>
              <a:gd name="connsiteY65" fmla="*/ 186893 h 293672"/>
              <a:gd name="connsiteX66" fmla="*/ 296485 w 760625"/>
              <a:gd name="connsiteY66" fmla="*/ 186893 h 293672"/>
              <a:gd name="connsiteX67" fmla="*/ 273528 w 760625"/>
              <a:gd name="connsiteY67" fmla="*/ 101203 h 293672"/>
              <a:gd name="connsiteX68" fmla="*/ 273528 w 760625"/>
              <a:gd name="connsiteY68" fmla="*/ 58358 h 293672"/>
              <a:gd name="connsiteX69" fmla="*/ 293949 w 760625"/>
              <a:gd name="connsiteY69" fmla="*/ 135773 h 293672"/>
              <a:gd name="connsiteX70" fmla="*/ 310141 w 760625"/>
              <a:gd name="connsiteY70" fmla="*/ 145475 h 293672"/>
              <a:gd name="connsiteX71" fmla="*/ 319843 w 760625"/>
              <a:gd name="connsiteY71" fmla="*/ 135773 h 293672"/>
              <a:gd name="connsiteX72" fmla="*/ 340265 w 760625"/>
              <a:gd name="connsiteY72" fmla="*/ 58358 h 293672"/>
              <a:gd name="connsiteX73" fmla="*/ 340265 w 760625"/>
              <a:gd name="connsiteY73" fmla="*/ 293673 h 293672"/>
              <a:gd name="connsiteX74" fmla="*/ 366960 w 760625"/>
              <a:gd name="connsiteY74" fmla="*/ 293673 h 293672"/>
              <a:gd name="connsiteX75" fmla="*/ 366960 w 760625"/>
              <a:gd name="connsiteY75" fmla="*/ 146851 h 293672"/>
              <a:gd name="connsiteX76" fmla="*/ 393655 w 760625"/>
              <a:gd name="connsiteY76" fmla="*/ 146851 h 293672"/>
              <a:gd name="connsiteX77" fmla="*/ 393655 w 760625"/>
              <a:gd name="connsiteY77" fmla="*/ 293673 h 293672"/>
              <a:gd name="connsiteX78" fmla="*/ 420349 w 760625"/>
              <a:gd name="connsiteY78" fmla="*/ 293673 h 293672"/>
              <a:gd name="connsiteX79" fmla="*/ 420349 w 760625"/>
              <a:gd name="connsiteY79" fmla="*/ 59158 h 293672"/>
              <a:gd name="connsiteX80" fmla="*/ 440638 w 760625"/>
              <a:gd name="connsiteY80" fmla="*/ 135773 h 293672"/>
              <a:gd name="connsiteX81" fmla="*/ 453985 w 760625"/>
              <a:gd name="connsiteY81" fmla="*/ 149120 h 293672"/>
              <a:gd name="connsiteX82" fmla="*/ 467332 w 760625"/>
              <a:gd name="connsiteY82" fmla="*/ 135773 h 293672"/>
              <a:gd name="connsiteX83" fmla="*/ 487087 w 760625"/>
              <a:gd name="connsiteY83" fmla="*/ 59158 h 293672"/>
              <a:gd name="connsiteX84" fmla="*/ 487087 w 760625"/>
              <a:gd name="connsiteY84" fmla="*/ 101203 h 293672"/>
              <a:gd name="connsiteX85" fmla="*/ 464129 w 760625"/>
              <a:gd name="connsiteY85" fmla="*/ 186893 h 293672"/>
              <a:gd name="connsiteX86" fmla="*/ 487087 w 760625"/>
              <a:gd name="connsiteY86" fmla="*/ 186893 h 293672"/>
              <a:gd name="connsiteX87" fmla="*/ 487087 w 760625"/>
              <a:gd name="connsiteY87" fmla="*/ 293673 h 293672"/>
              <a:gd name="connsiteX88" fmla="*/ 513781 w 760625"/>
              <a:gd name="connsiteY88" fmla="*/ 293673 h 293672"/>
              <a:gd name="connsiteX89" fmla="*/ 513781 w 760625"/>
              <a:gd name="connsiteY89" fmla="*/ 186893 h 293672"/>
              <a:gd name="connsiteX90" fmla="*/ 540476 w 760625"/>
              <a:gd name="connsiteY90" fmla="*/ 186893 h 293672"/>
              <a:gd name="connsiteX91" fmla="*/ 540476 w 760625"/>
              <a:gd name="connsiteY91" fmla="*/ 293673 h 293672"/>
              <a:gd name="connsiteX92" fmla="*/ 567171 w 760625"/>
              <a:gd name="connsiteY92" fmla="*/ 293673 h 293672"/>
              <a:gd name="connsiteX93" fmla="*/ 567171 w 760625"/>
              <a:gd name="connsiteY93" fmla="*/ 186893 h 293672"/>
              <a:gd name="connsiteX94" fmla="*/ 590129 w 760625"/>
              <a:gd name="connsiteY94" fmla="*/ 186893 h 293672"/>
              <a:gd name="connsiteX95" fmla="*/ 567171 w 760625"/>
              <a:gd name="connsiteY95" fmla="*/ 101203 h 293672"/>
              <a:gd name="connsiteX96" fmla="*/ 567171 w 760625"/>
              <a:gd name="connsiteY96" fmla="*/ 58358 h 293672"/>
              <a:gd name="connsiteX97" fmla="*/ 587593 w 760625"/>
              <a:gd name="connsiteY97" fmla="*/ 135773 h 293672"/>
              <a:gd name="connsiteX98" fmla="*/ 603784 w 760625"/>
              <a:gd name="connsiteY98" fmla="*/ 145475 h 293672"/>
              <a:gd name="connsiteX99" fmla="*/ 613487 w 760625"/>
              <a:gd name="connsiteY99" fmla="*/ 135773 h 293672"/>
              <a:gd name="connsiteX100" fmla="*/ 633908 w 760625"/>
              <a:gd name="connsiteY100" fmla="*/ 58358 h 293672"/>
              <a:gd name="connsiteX101" fmla="*/ 633908 w 760625"/>
              <a:gd name="connsiteY101" fmla="*/ 293673 h 293672"/>
              <a:gd name="connsiteX102" fmla="*/ 660603 w 760625"/>
              <a:gd name="connsiteY102" fmla="*/ 293673 h 293672"/>
              <a:gd name="connsiteX103" fmla="*/ 660603 w 760625"/>
              <a:gd name="connsiteY103" fmla="*/ 146851 h 293672"/>
              <a:gd name="connsiteX104" fmla="*/ 687298 w 760625"/>
              <a:gd name="connsiteY104" fmla="*/ 146851 h 293672"/>
              <a:gd name="connsiteX105" fmla="*/ 687298 w 760625"/>
              <a:gd name="connsiteY105" fmla="*/ 293673 h 293672"/>
              <a:gd name="connsiteX106" fmla="*/ 713993 w 760625"/>
              <a:gd name="connsiteY106" fmla="*/ 293673 h 293672"/>
              <a:gd name="connsiteX107" fmla="*/ 713993 w 760625"/>
              <a:gd name="connsiteY107" fmla="*/ 59158 h 293672"/>
              <a:gd name="connsiteX108" fmla="*/ 734281 w 760625"/>
              <a:gd name="connsiteY108" fmla="*/ 135773 h 293672"/>
              <a:gd name="connsiteX109" fmla="*/ 747628 w 760625"/>
              <a:gd name="connsiteY109" fmla="*/ 145650 h 293672"/>
              <a:gd name="connsiteX110" fmla="*/ 751098 w 760625"/>
              <a:gd name="connsiteY110" fmla="*/ 145650 h 293672"/>
              <a:gd name="connsiteX111" fmla="*/ 760063 w 760625"/>
              <a:gd name="connsiteY111" fmla="*/ 129039 h 293672"/>
              <a:gd name="connsiteX112" fmla="*/ 760041 w 760625"/>
              <a:gd name="connsiteY112" fmla="*/ 128965 h 29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760625" h="293672">
                <a:moveTo>
                  <a:pt x="760041" y="128965"/>
                </a:moveTo>
                <a:lnTo>
                  <a:pt x="734281" y="31796"/>
                </a:lnTo>
                <a:cubicBezTo>
                  <a:pt x="733567" y="29047"/>
                  <a:pt x="732244" y="26492"/>
                  <a:pt x="730410" y="24322"/>
                </a:cubicBezTo>
                <a:cubicBezTo>
                  <a:pt x="721571" y="15176"/>
                  <a:pt x="710682" y="8267"/>
                  <a:pt x="698643" y="4167"/>
                </a:cubicBezTo>
                <a:cubicBezTo>
                  <a:pt x="690764" y="1181"/>
                  <a:pt x="682373" y="-226"/>
                  <a:pt x="673950" y="29"/>
                </a:cubicBezTo>
                <a:cubicBezTo>
                  <a:pt x="665504" y="36"/>
                  <a:pt x="657117" y="1434"/>
                  <a:pt x="649124" y="4167"/>
                </a:cubicBezTo>
                <a:cubicBezTo>
                  <a:pt x="637049" y="8178"/>
                  <a:pt x="626173" y="15153"/>
                  <a:pt x="617491" y="24455"/>
                </a:cubicBezTo>
                <a:cubicBezTo>
                  <a:pt x="615734" y="26676"/>
                  <a:pt x="614421" y="29214"/>
                  <a:pt x="613620" y="31930"/>
                </a:cubicBezTo>
                <a:lnTo>
                  <a:pt x="600540" y="80114"/>
                </a:lnTo>
                <a:lnTo>
                  <a:pt x="587192" y="31796"/>
                </a:lnTo>
                <a:cubicBezTo>
                  <a:pt x="586402" y="29049"/>
                  <a:pt x="585038" y="26501"/>
                  <a:pt x="583188" y="24322"/>
                </a:cubicBezTo>
                <a:cubicBezTo>
                  <a:pt x="574407" y="15169"/>
                  <a:pt x="563559" y="8258"/>
                  <a:pt x="551555" y="4167"/>
                </a:cubicBezTo>
                <a:cubicBezTo>
                  <a:pt x="543752" y="1237"/>
                  <a:pt x="535460" y="-167"/>
                  <a:pt x="527129" y="29"/>
                </a:cubicBezTo>
                <a:cubicBezTo>
                  <a:pt x="518680" y="13"/>
                  <a:pt x="510288" y="1412"/>
                  <a:pt x="502303" y="4167"/>
                </a:cubicBezTo>
                <a:cubicBezTo>
                  <a:pt x="490203" y="8209"/>
                  <a:pt x="479292" y="15179"/>
                  <a:pt x="470536" y="24455"/>
                </a:cubicBezTo>
                <a:cubicBezTo>
                  <a:pt x="468873" y="26715"/>
                  <a:pt x="467607" y="29243"/>
                  <a:pt x="466798" y="31930"/>
                </a:cubicBezTo>
                <a:lnTo>
                  <a:pt x="453451" y="81582"/>
                </a:lnTo>
                <a:lnTo>
                  <a:pt x="440104" y="32330"/>
                </a:lnTo>
                <a:cubicBezTo>
                  <a:pt x="439390" y="29581"/>
                  <a:pt x="438067" y="27026"/>
                  <a:pt x="436233" y="24856"/>
                </a:cubicBezTo>
                <a:cubicBezTo>
                  <a:pt x="427394" y="15710"/>
                  <a:pt x="416505" y="8801"/>
                  <a:pt x="404466" y="4701"/>
                </a:cubicBezTo>
                <a:cubicBezTo>
                  <a:pt x="396790" y="1600"/>
                  <a:pt x="388587" y="15"/>
                  <a:pt x="380307" y="29"/>
                </a:cubicBezTo>
                <a:cubicBezTo>
                  <a:pt x="371861" y="36"/>
                  <a:pt x="363473" y="1434"/>
                  <a:pt x="355481" y="4167"/>
                </a:cubicBezTo>
                <a:cubicBezTo>
                  <a:pt x="343406" y="8178"/>
                  <a:pt x="332530" y="15153"/>
                  <a:pt x="323848" y="24455"/>
                </a:cubicBezTo>
                <a:cubicBezTo>
                  <a:pt x="322091" y="26676"/>
                  <a:pt x="320778" y="29214"/>
                  <a:pt x="319977" y="31930"/>
                </a:cubicBezTo>
                <a:lnTo>
                  <a:pt x="306896" y="80114"/>
                </a:lnTo>
                <a:lnTo>
                  <a:pt x="293549" y="31796"/>
                </a:lnTo>
                <a:cubicBezTo>
                  <a:pt x="292759" y="29049"/>
                  <a:pt x="291395" y="26501"/>
                  <a:pt x="289545" y="24322"/>
                </a:cubicBezTo>
                <a:cubicBezTo>
                  <a:pt x="280763" y="15169"/>
                  <a:pt x="269916" y="8258"/>
                  <a:pt x="257911" y="4167"/>
                </a:cubicBezTo>
                <a:cubicBezTo>
                  <a:pt x="250110" y="1237"/>
                  <a:pt x="241817" y="-167"/>
                  <a:pt x="233486" y="29"/>
                </a:cubicBezTo>
                <a:cubicBezTo>
                  <a:pt x="225037" y="13"/>
                  <a:pt x="216645" y="1412"/>
                  <a:pt x="208659" y="4167"/>
                </a:cubicBezTo>
                <a:cubicBezTo>
                  <a:pt x="196561" y="8209"/>
                  <a:pt x="185648" y="15179"/>
                  <a:pt x="176893" y="24455"/>
                </a:cubicBezTo>
                <a:cubicBezTo>
                  <a:pt x="175229" y="26715"/>
                  <a:pt x="173965" y="29243"/>
                  <a:pt x="173155" y="31930"/>
                </a:cubicBezTo>
                <a:lnTo>
                  <a:pt x="159808" y="81582"/>
                </a:lnTo>
                <a:lnTo>
                  <a:pt x="146460" y="32330"/>
                </a:lnTo>
                <a:cubicBezTo>
                  <a:pt x="145746" y="29581"/>
                  <a:pt x="144424" y="27026"/>
                  <a:pt x="142590" y="24856"/>
                </a:cubicBezTo>
                <a:cubicBezTo>
                  <a:pt x="133751" y="15710"/>
                  <a:pt x="122862" y="8801"/>
                  <a:pt x="110823" y="4701"/>
                </a:cubicBezTo>
                <a:cubicBezTo>
                  <a:pt x="103147" y="1600"/>
                  <a:pt x="94943" y="15"/>
                  <a:pt x="86664" y="29"/>
                </a:cubicBezTo>
                <a:cubicBezTo>
                  <a:pt x="78218" y="36"/>
                  <a:pt x="69830" y="1434"/>
                  <a:pt x="61838" y="4167"/>
                </a:cubicBezTo>
                <a:cubicBezTo>
                  <a:pt x="49762" y="8178"/>
                  <a:pt x="38887" y="15153"/>
                  <a:pt x="30204" y="24455"/>
                </a:cubicBezTo>
                <a:cubicBezTo>
                  <a:pt x="28448" y="26676"/>
                  <a:pt x="27135" y="29214"/>
                  <a:pt x="26334" y="31930"/>
                </a:cubicBezTo>
                <a:lnTo>
                  <a:pt x="440" y="129499"/>
                </a:lnTo>
                <a:cubicBezTo>
                  <a:pt x="-1425" y="136611"/>
                  <a:pt x="2812" y="143892"/>
                  <a:pt x="9916" y="145783"/>
                </a:cubicBezTo>
                <a:lnTo>
                  <a:pt x="13387" y="145783"/>
                </a:lnTo>
                <a:cubicBezTo>
                  <a:pt x="19592" y="145995"/>
                  <a:pt x="25123" y="141902"/>
                  <a:pt x="26734" y="135906"/>
                </a:cubicBezTo>
                <a:lnTo>
                  <a:pt x="46622" y="58358"/>
                </a:lnTo>
                <a:lnTo>
                  <a:pt x="46622" y="293673"/>
                </a:lnTo>
                <a:lnTo>
                  <a:pt x="73317" y="293673"/>
                </a:lnTo>
                <a:lnTo>
                  <a:pt x="73317" y="146851"/>
                </a:lnTo>
                <a:lnTo>
                  <a:pt x="100011" y="146851"/>
                </a:lnTo>
                <a:lnTo>
                  <a:pt x="100011" y="293673"/>
                </a:lnTo>
                <a:lnTo>
                  <a:pt x="126706" y="293673"/>
                </a:lnTo>
                <a:lnTo>
                  <a:pt x="126706" y="59158"/>
                </a:lnTo>
                <a:lnTo>
                  <a:pt x="146994" y="135773"/>
                </a:lnTo>
                <a:cubicBezTo>
                  <a:pt x="146994" y="143144"/>
                  <a:pt x="152970" y="149120"/>
                  <a:pt x="160342" y="149120"/>
                </a:cubicBezTo>
                <a:cubicBezTo>
                  <a:pt x="167714" y="149120"/>
                  <a:pt x="173689" y="143144"/>
                  <a:pt x="173689" y="135773"/>
                </a:cubicBezTo>
                <a:lnTo>
                  <a:pt x="193443" y="59158"/>
                </a:lnTo>
                <a:lnTo>
                  <a:pt x="193443" y="101203"/>
                </a:lnTo>
                <a:lnTo>
                  <a:pt x="170486" y="186893"/>
                </a:lnTo>
                <a:lnTo>
                  <a:pt x="193443" y="186893"/>
                </a:lnTo>
                <a:lnTo>
                  <a:pt x="193443" y="293673"/>
                </a:lnTo>
                <a:lnTo>
                  <a:pt x="220138" y="293673"/>
                </a:lnTo>
                <a:lnTo>
                  <a:pt x="220138" y="186893"/>
                </a:lnTo>
                <a:lnTo>
                  <a:pt x="246833" y="186893"/>
                </a:lnTo>
                <a:lnTo>
                  <a:pt x="246833" y="293673"/>
                </a:lnTo>
                <a:lnTo>
                  <a:pt x="273528" y="293673"/>
                </a:lnTo>
                <a:lnTo>
                  <a:pt x="273528" y="186893"/>
                </a:lnTo>
                <a:lnTo>
                  <a:pt x="296485" y="186893"/>
                </a:lnTo>
                <a:lnTo>
                  <a:pt x="273528" y="101203"/>
                </a:lnTo>
                <a:lnTo>
                  <a:pt x="273528" y="58358"/>
                </a:lnTo>
                <a:lnTo>
                  <a:pt x="293949" y="135773"/>
                </a:lnTo>
                <a:cubicBezTo>
                  <a:pt x="295742" y="142923"/>
                  <a:pt x="302991" y="147267"/>
                  <a:pt x="310141" y="145475"/>
                </a:cubicBezTo>
                <a:cubicBezTo>
                  <a:pt x="314917" y="144278"/>
                  <a:pt x="318646" y="140548"/>
                  <a:pt x="319843" y="135773"/>
                </a:cubicBezTo>
                <a:lnTo>
                  <a:pt x="340265" y="58358"/>
                </a:lnTo>
                <a:lnTo>
                  <a:pt x="340265" y="293673"/>
                </a:lnTo>
                <a:lnTo>
                  <a:pt x="366960" y="293673"/>
                </a:lnTo>
                <a:lnTo>
                  <a:pt x="366960" y="146851"/>
                </a:lnTo>
                <a:lnTo>
                  <a:pt x="393655" y="146851"/>
                </a:lnTo>
                <a:lnTo>
                  <a:pt x="393655" y="293673"/>
                </a:lnTo>
                <a:lnTo>
                  <a:pt x="420349" y="293673"/>
                </a:lnTo>
                <a:lnTo>
                  <a:pt x="420349" y="59158"/>
                </a:lnTo>
                <a:lnTo>
                  <a:pt x="440638" y="135773"/>
                </a:lnTo>
                <a:cubicBezTo>
                  <a:pt x="440638" y="143144"/>
                  <a:pt x="446613" y="149120"/>
                  <a:pt x="453985" y="149120"/>
                </a:cubicBezTo>
                <a:cubicBezTo>
                  <a:pt x="461357" y="149120"/>
                  <a:pt x="467332" y="143144"/>
                  <a:pt x="467332" y="135773"/>
                </a:cubicBezTo>
                <a:lnTo>
                  <a:pt x="487087" y="59158"/>
                </a:lnTo>
                <a:lnTo>
                  <a:pt x="487087" y="101203"/>
                </a:lnTo>
                <a:lnTo>
                  <a:pt x="464129" y="186893"/>
                </a:lnTo>
                <a:lnTo>
                  <a:pt x="487087" y="186893"/>
                </a:lnTo>
                <a:lnTo>
                  <a:pt x="487087" y="293673"/>
                </a:lnTo>
                <a:lnTo>
                  <a:pt x="513781" y="293673"/>
                </a:lnTo>
                <a:lnTo>
                  <a:pt x="513781" y="186893"/>
                </a:lnTo>
                <a:lnTo>
                  <a:pt x="540476" y="186893"/>
                </a:lnTo>
                <a:lnTo>
                  <a:pt x="540476" y="293673"/>
                </a:lnTo>
                <a:lnTo>
                  <a:pt x="567171" y="293673"/>
                </a:lnTo>
                <a:lnTo>
                  <a:pt x="567171" y="186893"/>
                </a:lnTo>
                <a:lnTo>
                  <a:pt x="590129" y="186893"/>
                </a:lnTo>
                <a:lnTo>
                  <a:pt x="567171" y="101203"/>
                </a:lnTo>
                <a:lnTo>
                  <a:pt x="567171" y="58358"/>
                </a:lnTo>
                <a:lnTo>
                  <a:pt x="587593" y="135773"/>
                </a:lnTo>
                <a:cubicBezTo>
                  <a:pt x="589385" y="142923"/>
                  <a:pt x="596634" y="147267"/>
                  <a:pt x="603784" y="145475"/>
                </a:cubicBezTo>
                <a:cubicBezTo>
                  <a:pt x="608560" y="144278"/>
                  <a:pt x="612289" y="140548"/>
                  <a:pt x="613487" y="135773"/>
                </a:cubicBezTo>
                <a:lnTo>
                  <a:pt x="633908" y="58358"/>
                </a:lnTo>
                <a:lnTo>
                  <a:pt x="633908" y="293673"/>
                </a:lnTo>
                <a:lnTo>
                  <a:pt x="660603" y="293673"/>
                </a:lnTo>
                <a:lnTo>
                  <a:pt x="660603" y="146851"/>
                </a:lnTo>
                <a:lnTo>
                  <a:pt x="687298" y="146851"/>
                </a:lnTo>
                <a:lnTo>
                  <a:pt x="687298" y="293673"/>
                </a:lnTo>
                <a:lnTo>
                  <a:pt x="713993" y="293673"/>
                </a:lnTo>
                <a:lnTo>
                  <a:pt x="713993" y="59158"/>
                </a:lnTo>
                <a:lnTo>
                  <a:pt x="734281" y="135773"/>
                </a:lnTo>
                <a:cubicBezTo>
                  <a:pt x="735892" y="141768"/>
                  <a:pt x="741423" y="145862"/>
                  <a:pt x="747628" y="145650"/>
                </a:cubicBezTo>
                <a:cubicBezTo>
                  <a:pt x="748781" y="145780"/>
                  <a:pt x="749945" y="145780"/>
                  <a:pt x="751098" y="145650"/>
                </a:cubicBezTo>
                <a:cubicBezTo>
                  <a:pt x="758161" y="143538"/>
                  <a:pt x="762174" y="136101"/>
                  <a:pt x="760063" y="129039"/>
                </a:cubicBezTo>
                <a:cubicBezTo>
                  <a:pt x="760056" y="129013"/>
                  <a:pt x="760049" y="128989"/>
                  <a:pt x="760041" y="128965"/>
                </a:cubicBezTo>
                <a:close/>
              </a:path>
            </a:pathLst>
          </a:custGeom>
          <a:solidFill>
            <a:srgbClr val="7030A0"/>
          </a:solidFill>
          <a:ln w="13295" cap="flat">
            <a:noFill/>
            <a:prstDash val="solid"/>
            <a:miter/>
          </a:ln>
        </p:spPr>
        <p:txBody>
          <a:bodyPr rtlCol="0" anchor="ctr"/>
          <a:lstStyle/>
          <a:p>
            <a:endParaRPr lang="ja-JP" altLang="en-US"/>
          </a:p>
        </p:txBody>
      </p:sp>
      <p:sp>
        <p:nvSpPr>
          <p:cNvPr id="27" name="フリーフォーム: 図形 26">
            <a:extLst>
              <a:ext uri="{FF2B5EF4-FFF2-40B4-BE49-F238E27FC236}">
                <a16:creationId xmlns:a16="http://schemas.microsoft.com/office/drawing/2014/main" id="{A4E413C6-948F-244E-D16F-6F941AA8E8CD}"/>
              </a:ext>
            </a:extLst>
          </p:cNvPr>
          <p:cNvSpPr/>
          <p:nvPr/>
        </p:nvSpPr>
        <p:spPr>
          <a:xfrm>
            <a:off x="10217164" y="258476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15135C55-A663-92D4-EEBB-D11A11B725C1}"/>
              </a:ext>
            </a:extLst>
          </p:cNvPr>
          <p:cNvSpPr/>
          <p:nvPr/>
        </p:nvSpPr>
        <p:spPr>
          <a:xfrm>
            <a:off x="10363986" y="258476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458EF2B8-BD06-3454-FEA0-17C6C87D5217}"/>
              </a:ext>
            </a:extLst>
          </p:cNvPr>
          <p:cNvSpPr/>
          <p:nvPr/>
        </p:nvSpPr>
        <p:spPr>
          <a:xfrm>
            <a:off x="10070343" y="2584761"/>
            <a:ext cx="66737" cy="66737"/>
          </a:xfrm>
          <a:custGeom>
            <a:avLst/>
            <a:gdLst>
              <a:gd name="connsiteX0" fmla="*/ 33369 w 66737"/>
              <a:gd name="connsiteY0" fmla="*/ 66737 h 66737"/>
              <a:gd name="connsiteX1" fmla="*/ 66737 w 66737"/>
              <a:gd name="connsiteY1" fmla="*/ 33369 h 66737"/>
              <a:gd name="connsiteX2" fmla="*/ 33369 w 66737"/>
              <a:gd name="connsiteY2" fmla="*/ 0 h 66737"/>
              <a:gd name="connsiteX3" fmla="*/ 0 w 66737"/>
              <a:gd name="connsiteY3" fmla="*/ 33369 h 66737"/>
              <a:gd name="connsiteX4" fmla="*/ 33369 w 66737"/>
              <a:gd name="connsiteY4" fmla="*/ 66737 h 6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37" h="66737">
                <a:moveTo>
                  <a:pt x="33369" y="66737"/>
                </a:moveTo>
                <a:cubicBezTo>
                  <a:pt x="51797" y="66737"/>
                  <a:pt x="66737" y="51797"/>
                  <a:pt x="66737" y="33369"/>
                </a:cubicBezTo>
                <a:cubicBezTo>
                  <a:pt x="66737" y="14940"/>
                  <a:pt x="51797" y="0"/>
                  <a:pt x="33369" y="0"/>
                </a:cubicBezTo>
                <a:cubicBezTo>
                  <a:pt x="14940" y="0"/>
                  <a:pt x="0" y="14940"/>
                  <a:pt x="0" y="33369"/>
                </a:cubicBezTo>
                <a:cubicBezTo>
                  <a:pt x="0" y="51797"/>
                  <a:pt x="14940" y="66737"/>
                  <a:pt x="33369" y="66737"/>
                </a:cubicBezTo>
                <a:close/>
              </a:path>
            </a:pathLst>
          </a:custGeom>
          <a:solidFill>
            <a:srgbClr val="7030A0"/>
          </a:solidFill>
          <a:ln w="13295"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AAD93CF3-EE34-6C68-0C7A-9DC13ED4D9F9}"/>
              </a:ext>
            </a:extLst>
          </p:cNvPr>
          <p:cNvSpPr/>
          <p:nvPr/>
        </p:nvSpPr>
        <p:spPr>
          <a:xfrm>
            <a:off x="10017047" y="2664814"/>
            <a:ext cx="467238" cy="293674"/>
          </a:xfrm>
          <a:custGeom>
            <a:avLst/>
            <a:gdLst>
              <a:gd name="connsiteX0" fmla="*/ 466665 w 467238"/>
              <a:gd name="connsiteY0" fmla="*/ 128968 h 293674"/>
              <a:gd name="connsiteX1" fmla="*/ 440904 w 467238"/>
              <a:gd name="connsiteY1" fmla="*/ 31799 h 293674"/>
              <a:gd name="connsiteX2" fmla="*/ 436900 w 467238"/>
              <a:gd name="connsiteY2" fmla="*/ 24324 h 293674"/>
              <a:gd name="connsiteX3" fmla="*/ 405267 w 467238"/>
              <a:gd name="connsiteY3" fmla="*/ 4169 h 293674"/>
              <a:gd name="connsiteX4" fmla="*/ 380307 w 467238"/>
              <a:gd name="connsiteY4" fmla="*/ 32 h 293674"/>
              <a:gd name="connsiteX5" fmla="*/ 355481 w 467238"/>
              <a:gd name="connsiteY5" fmla="*/ 4169 h 293674"/>
              <a:gd name="connsiteX6" fmla="*/ 323714 w 467238"/>
              <a:gd name="connsiteY6" fmla="*/ 24457 h 293674"/>
              <a:gd name="connsiteX7" fmla="*/ 319977 w 467238"/>
              <a:gd name="connsiteY7" fmla="*/ 31932 h 293674"/>
              <a:gd name="connsiteX8" fmla="*/ 306629 w 467238"/>
              <a:gd name="connsiteY8" fmla="*/ 81584 h 293674"/>
              <a:gd name="connsiteX9" fmla="*/ 293282 w 467238"/>
              <a:gd name="connsiteY9" fmla="*/ 32332 h 293674"/>
              <a:gd name="connsiteX10" fmla="*/ 289411 w 467238"/>
              <a:gd name="connsiteY10" fmla="*/ 24858 h 293674"/>
              <a:gd name="connsiteX11" fmla="*/ 257644 w 467238"/>
              <a:gd name="connsiteY11" fmla="*/ 4703 h 293674"/>
              <a:gd name="connsiteX12" fmla="*/ 233486 w 467238"/>
              <a:gd name="connsiteY12" fmla="*/ 32 h 293674"/>
              <a:gd name="connsiteX13" fmla="*/ 208659 w 467238"/>
              <a:gd name="connsiteY13" fmla="*/ 4169 h 293674"/>
              <a:gd name="connsiteX14" fmla="*/ 177026 w 467238"/>
              <a:gd name="connsiteY14" fmla="*/ 24457 h 293674"/>
              <a:gd name="connsiteX15" fmla="*/ 173155 w 467238"/>
              <a:gd name="connsiteY15" fmla="*/ 31932 h 293674"/>
              <a:gd name="connsiteX16" fmla="*/ 160075 w 467238"/>
              <a:gd name="connsiteY16" fmla="*/ 80116 h 293674"/>
              <a:gd name="connsiteX17" fmla="*/ 146727 w 467238"/>
              <a:gd name="connsiteY17" fmla="*/ 31799 h 293674"/>
              <a:gd name="connsiteX18" fmla="*/ 142723 w 467238"/>
              <a:gd name="connsiteY18" fmla="*/ 24324 h 293674"/>
              <a:gd name="connsiteX19" fmla="*/ 111090 w 467238"/>
              <a:gd name="connsiteY19" fmla="*/ 4169 h 293674"/>
              <a:gd name="connsiteX20" fmla="*/ 86664 w 467238"/>
              <a:gd name="connsiteY20" fmla="*/ 32 h 293674"/>
              <a:gd name="connsiteX21" fmla="*/ 61838 w 467238"/>
              <a:gd name="connsiteY21" fmla="*/ 4169 h 293674"/>
              <a:gd name="connsiteX22" fmla="*/ 30071 w 467238"/>
              <a:gd name="connsiteY22" fmla="*/ 24457 h 293674"/>
              <a:gd name="connsiteX23" fmla="*/ 26334 w 467238"/>
              <a:gd name="connsiteY23" fmla="*/ 31932 h 293674"/>
              <a:gd name="connsiteX24" fmla="*/ 440 w 467238"/>
              <a:gd name="connsiteY24" fmla="*/ 129502 h 293674"/>
              <a:gd name="connsiteX25" fmla="*/ 9916 w 467238"/>
              <a:gd name="connsiteY25" fmla="*/ 145785 h 293674"/>
              <a:gd name="connsiteX26" fmla="*/ 13387 w 467238"/>
              <a:gd name="connsiteY26" fmla="*/ 145785 h 293674"/>
              <a:gd name="connsiteX27" fmla="*/ 26734 w 467238"/>
              <a:gd name="connsiteY27" fmla="*/ 135908 h 293674"/>
              <a:gd name="connsiteX28" fmla="*/ 46622 w 467238"/>
              <a:gd name="connsiteY28" fmla="*/ 59161 h 293674"/>
              <a:gd name="connsiteX29" fmla="*/ 46622 w 467238"/>
              <a:gd name="connsiteY29" fmla="*/ 101205 h 293674"/>
              <a:gd name="connsiteX30" fmla="*/ 23664 w 467238"/>
              <a:gd name="connsiteY30" fmla="*/ 186895 h 293674"/>
              <a:gd name="connsiteX31" fmla="*/ 46622 w 467238"/>
              <a:gd name="connsiteY31" fmla="*/ 186895 h 293674"/>
              <a:gd name="connsiteX32" fmla="*/ 46622 w 467238"/>
              <a:gd name="connsiteY32" fmla="*/ 293675 h 293674"/>
              <a:gd name="connsiteX33" fmla="*/ 73317 w 467238"/>
              <a:gd name="connsiteY33" fmla="*/ 293675 h 293674"/>
              <a:gd name="connsiteX34" fmla="*/ 73317 w 467238"/>
              <a:gd name="connsiteY34" fmla="*/ 186895 h 293674"/>
              <a:gd name="connsiteX35" fmla="*/ 100011 w 467238"/>
              <a:gd name="connsiteY35" fmla="*/ 186895 h 293674"/>
              <a:gd name="connsiteX36" fmla="*/ 100011 w 467238"/>
              <a:gd name="connsiteY36" fmla="*/ 293675 h 293674"/>
              <a:gd name="connsiteX37" fmla="*/ 126706 w 467238"/>
              <a:gd name="connsiteY37" fmla="*/ 293675 h 293674"/>
              <a:gd name="connsiteX38" fmla="*/ 126706 w 467238"/>
              <a:gd name="connsiteY38" fmla="*/ 186895 h 293674"/>
              <a:gd name="connsiteX39" fmla="*/ 149664 w 467238"/>
              <a:gd name="connsiteY39" fmla="*/ 186895 h 293674"/>
              <a:gd name="connsiteX40" fmla="*/ 126706 w 467238"/>
              <a:gd name="connsiteY40" fmla="*/ 101205 h 293674"/>
              <a:gd name="connsiteX41" fmla="*/ 126706 w 467238"/>
              <a:gd name="connsiteY41" fmla="*/ 58360 h 293674"/>
              <a:gd name="connsiteX42" fmla="*/ 147128 w 467238"/>
              <a:gd name="connsiteY42" fmla="*/ 135775 h 293674"/>
              <a:gd name="connsiteX43" fmla="*/ 163320 w 467238"/>
              <a:gd name="connsiteY43" fmla="*/ 145477 h 293674"/>
              <a:gd name="connsiteX44" fmla="*/ 173022 w 467238"/>
              <a:gd name="connsiteY44" fmla="*/ 135775 h 293674"/>
              <a:gd name="connsiteX45" fmla="*/ 193443 w 467238"/>
              <a:gd name="connsiteY45" fmla="*/ 58360 h 293674"/>
              <a:gd name="connsiteX46" fmla="*/ 193443 w 467238"/>
              <a:gd name="connsiteY46" fmla="*/ 293675 h 293674"/>
              <a:gd name="connsiteX47" fmla="*/ 220138 w 467238"/>
              <a:gd name="connsiteY47" fmla="*/ 293675 h 293674"/>
              <a:gd name="connsiteX48" fmla="*/ 220138 w 467238"/>
              <a:gd name="connsiteY48" fmla="*/ 146853 h 293674"/>
              <a:gd name="connsiteX49" fmla="*/ 246833 w 467238"/>
              <a:gd name="connsiteY49" fmla="*/ 146853 h 293674"/>
              <a:gd name="connsiteX50" fmla="*/ 246833 w 467238"/>
              <a:gd name="connsiteY50" fmla="*/ 293675 h 293674"/>
              <a:gd name="connsiteX51" fmla="*/ 273528 w 467238"/>
              <a:gd name="connsiteY51" fmla="*/ 293675 h 293674"/>
              <a:gd name="connsiteX52" fmla="*/ 273528 w 467238"/>
              <a:gd name="connsiteY52" fmla="*/ 59161 h 293674"/>
              <a:gd name="connsiteX53" fmla="*/ 293816 w 467238"/>
              <a:gd name="connsiteY53" fmla="*/ 135775 h 293674"/>
              <a:gd name="connsiteX54" fmla="*/ 307163 w 467238"/>
              <a:gd name="connsiteY54" fmla="*/ 149122 h 293674"/>
              <a:gd name="connsiteX55" fmla="*/ 320511 w 467238"/>
              <a:gd name="connsiteY55" fmla="*/ 135775 h 293674"/>
              <a:gd name="connsiteX56" fmla="*/ 340265 w 467238"/>
              <a:gd name="connsiteY56" fmla="*/ 59161 h 293674"/>
              <a:gd name="connsiteX57" fmla="*/ 340265 w 467238"/>
              <a:gd name="connsiteY57" fmla="*/ 101205 h 293674"/>
              <a:gd name="connsiteX58" fmla="*/ 317307 w 467238"/>
              <a:gd name="connsiteY58" fmla="*/ 186895 h 293674"/>
              <a:gd name="connsiteX59" fmla="*/ 340265 w 467238"/>
              <a:gd name="connsiteY59" fmla="*/ 186895 h 293674"/>
              <a:gd name="connsiteX60" fmla="*/ 340265 w 467238"/>
              <a:gd name="connsiteY60" fmla="*/ 293675 h 293674"/>
              <a:gd name="connsiteX61" fmla="*/ 366960 w 467238"/>
              <a:gd name="connsiteY61" fmla="*/ 293675 h 293674"/>
              <a:gd name="connsiteX62" fmla="*/ 366960 w 467238"/>
              <a:gd name="connsiteY62" fmla="*/ 186895 h 293674"/>
              <a:gd name="connsiteX63" fmla="*/ 393655 w 467238"/>
              <a:gd name="connsiteY63" fmla="*/ 186895 h 293674"/>
              <a:gd name="connsiteX64" fmla="*/ 393655 w 467238"/>
              <a:gd name="connsiteY64" fmla="*/ 293675 h 293674"/>
              <a:gd name="connsiteX65" fmla="*/ 420349 w 467238"/>
              <a:gd name="connsiteY65" fmla="*/ 293675 h 293674"/>
              <a:gd name="connsiteX66" fmla="*/ 420349 w 467238"/>
              <a:gd name="connsiteY66" fmla="*/ 186895 h 293674"/>
              <a:gd name="connsiteX67" fmla="*/ 443307 w 467238"/>
              <a:gd name="connsiteY67" fmla="*/ 186895 h 293674"/>
              <a:gd name="connsiteX68" fmla="*/ 420349 w 467238"/>
              <a:gd name="connsiteY68" fmla="*/ 101205 h 293674"/>
              <a:gd name="connsiteX69" fmla="*/ 420349 w 467238"/>
              <a:gd name="connsiteY69" fmla="*/ 58360 h 293674"/>
              <a:gd name="connsiteX70" fmla="*/ 440771 w 467238"/>
              <a:gd name="connsiteY70" fmla="*/ 135775 h 293674"/>
              <a:gd name="connsiteX71" fmla="*/ 454118 w 467238"/>
              <a:gd name="connsiteY71" fmla="*/ 145652 h 293674"/>
              <a:gd name="connsiteX72" fmla="*/ 457589 w 467238"/>
              <a:gd name="connsiteY72" fmla="*/ 145652 h 293674"/>
              <a:gd name="connsiteX73" fmla="*/ 466712 w 467238"/>
              <a:gd name="connsiteY73" fmla="*/ 129127 h 293674"/>
              <a:gd name="connsiteX74" fmla="*/ 466665 w 467238"/>
              <a:gd name="connsiteY74" fmla="*/ 128968 h 29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467238" h="293674">
                <a:moveTo>
                  <a:pt x="466665" y="128968"/>
                </a:moveTo>
                <a:lnTo>
                  <a:pt x="440904" y="31799"/>
                </a:lnTo>
                <a:cubicBezTo>
                  <a:pt x="440114" y="29052"/>
                  <a:pt x="438750" y="26504"/>
                  <a:pt x="436900" y="24324"/>
                </a:cubicBezTo>
                <a:cubicBezTo>
                  <a:pt x="428119" y="15173"/>
                  <a:pt x="417272" y="8260"/>
                  <a:pt x="405267" y="4169"/>
                </a:cubicBezTo>
                <a:cubicBezTo>
                  <a:pt x="397297" y="1172"/>
                  <a:pt x="388818" y="-234"/>
                  <a:pt x="380307" y="32"/>
                </a:cubicBezTo>
                <a:cubicBezTo>
                  <a:pt x="371858" y="15"/>
                  <a:pt x="363467" y="1414"/>
                  <a:pt x="355481" y="4169"/>
                </a:cubicBezTo>
                <a:cubicBezTo>
                  <a:pt x="343383" y="8211"/>
                  <a:pt x="332470" y="15181"/>
                  <a:pt x="323714" y="24457"/>
                </a:cubicBezTo>
                <a:cubicBezTo>
                  <a:pt x="322051" y="26717"/>
                  <a:pt x="320787" y="29245"/>
                  <a:pt x="319977" y="31932"/>
                </a:cubicBezTo>
                <a:lnTo>
                  <a:pt x="306629" y="81584"/>
                </a:lnTo>
                <a:lnTo>
                  <a:pt x="293282" y="32332"/>
                </a:lnTo>
                <a:cubicBezTo>
                  <a:pt x="292568" y="29583"/>
                  <a:pt x="291245" y="27028"/>
                  <a:pt x="289411" y="24858"/>
                </a:cubicBezTo>
                <a:cubicBezTo>
                  <a:pt x="280573" y="15712"/>
                  <a:pt x="269684" y="8804"/>
                  <a:pt x="257644" y="4703"/>
                </a:cubicBezTo>
                <a:cubicBezTo>
                  <a:pt x="249968" y="1603"/>
                  <a:pt x="241765" y="17"/>
                  <a:pt x="233486" y="32"/>
                </a:cubicBezTo>
                <a:cubicBezTo>
                  <a:pt x="225039" y="38"/>
                  <a:pt x="216652" y="1436"/>
                  <a:pt x="208659" y="4169"/>
                </a:cubicBezTo>
                <a:cubicBezTo>
                  <a:pt x="196584" y="8180"/>
                  <a:pt x="185709" y="15156"/>
                  <a:pt x="177026" y="24457"/>
                </a:cubicBezTo>
                <a:cubicBezTo>
                  <a:pt x="175270" y="26678"/>
                  <a:pt x="173956" y="29216"/>
                  <a:pt x="173155" y="31932"/>
                </a:cubicBezTo>
                <a:lnTo>
                  <a:pt x="160075" y="80116"/>
                </a:lnTo>
                <a:lnTo>
                  <a:pt x="146727" y="31799"/>
                </a:lnTo>
                <a:cubicBezTo>
                  <a:pt x="145937" y="29052"/>
                  <a:pt x="144573" y="26504"/>
                  <a:pt x="142723" y="24324"/>
                </a:cubicBezTo>
                <a:cubicBezTo>
                  <a:pt x="133942" y="15173"/>
                  <a:pt x="123094" y="8260"/>
                  <a:pt x="111090" y="4169"/>
                </a:cubicBezTo>
                <a:cubicBezTo>
                  <a:pt x="103288" y="1240"/>
                  <a:pt x="94995" y="-164"/>
                  <a:pt x="86664" y="32"/>
                </a:cubicBezTo>
                <a:cubicBezTo>
                  <a:pt x="78215" y="15"/>
                  <a:pt x="69824" y="1414"/>
                  <a:pt x="61838" y="4169"/>
                </a:cubicBezTo>
                <a:cubicBezTo>
                  <a:pt x="49740" y="8211"/>
                  <a:pt x="38827" y="15181"/>
                  <a:pt x="30071" y="24457"/>
                </a:cubicBezTo>
                <a:cubicBezTo>
                  <a:pt x="28408" y="26717"/>
                  <a:pt x="27144" y="29245"/>
                  <a:pt x="26334" y="31932"/>
                </a:cubicBezTo>
                <a:lnTo>
                  <a:pt x="440" y="129502"/>
                </a:lnTo>
                <a:cubicBezTo>
                  <a:pt x="-1425" y="136613"/>
                  <a:pt x="2812" y="143894"/>
                  <a:pt x="9916" y="145785"/>
                </a:cubicBezTo>
                <a:cubicBezTo>
                  <a:pt x="11070" y="145916"/>
                  <a:pt x="12233" y="145916"/>
                  <a:pt x="13387" y="145785"/>
                </a:cubicBezTo>
                <a:cubicBezTo>
                  <a:pt x="19592" y="145998"/>
                  <a:pt x="25123" y="141904"/>
                  <a:pt x="26734" y="135908"/>
                </a:cubicBezTo>
                <a:lnTo>
                  <a:pt x="46622" y="59161"/>
                </a:lnTo>
                <a:lnTo>
                  <a:pt x="46622" y="101205"/>
                </a:lnTo>
                <a:lnTo>
                  <a:pt x="23664" y="186895"/>
                </a:lnTo>
                <a:lnTo>
                  <a:pt x="46622" y="186895"/>
                </a:lnTo>
                <a:lnTo>
                  <a:pt x="46622" y="293675"/>
                </a:lnTo>
                <a:lnTo>
                  <a:pt x="73317" y="293675"/>
                </a:lnTo>
                <a:lnTo>
                  <a:pt x="73317" y="186895"/>
                </a:lnTo>
                <a:lnTo>
                  <a:pt x="100011" y="186895"/>
                </a:lnTo>
                <a:lnTo>
                  <a:pt x="100011" y="293675"/>
                </a:lnTo>
                <a:lnTo>
                  <a:pt x="126706" y="293675"/>
                </a:lnTo>
                <a:lnTo>
                  <a:pt x="126706" y="186895"/>
                </a:lnTo>
                <a:lnTo>
                  <a:pt x="149664" y="186895"/>
                </a:lnTo>
                <a:lnTo>
                  <a:pt x="126706" y="101205"/>
                </a:lnTo>
                <a:lnTo>
                  <a:pt x="126706" y="58360"/>
                </a:lnTo>
                <a:lnTo>
                  <a:pt x="147128" y="135775"/>
                </a:lnTo>
                <a:cubicBezTo>
                  <a:pt x="148920" y="142925"/>
                  <a:pt x="156169" y="147270"/>
                  <a:pt x="163320" y="145477"/>
                </a:cubicBezTo>
                <a:cubicBezTo>
                  <a:pt x="168095" y="144280"/>
                  <a:pt x="171825" y="140551"/>
                  <a:pt x="173022" y="135775"/>
                </a:cubicBezTo>
                <a:lnTo>
                  <a:pt x="193443" y="58360"/>
                </a:lnTo>
                <a:lnTo>
                  <a:pt x="193443" y="293675"/>
                </a:lnTo>
                <a:lnTo>
                  <a:pt x="220138" y="293675"/>
                </a:lnTo>
                <a:lnTo>
                  <a:pt x="220138" y="146853"/>
                </a:lnTo>
                <a:lnTo>
                  <a:pt x="246833" y="146853"/>
                </a:lnTo>
                <a:lnTo>
                  <a:pt x="246833" y="293675"/>
                </a:lnTo>
                <a:lnTo>
                  <a:pt x="273528" y="293675"/>
                </a:lnTo>
                <a:lnTo>
                  <a:pt x="273528" y="59161"/>
                </a:lnTo>
                <a:lnTo>
                  <a:pt x="293816" y="135775"/>
                </a:lnTo>
                <a:cubicBezTo>
                  <a:pt x="293816" y="143147"/>
                  <a:pt x="299792" y="149122"/>
                  <a:pt x="307163" y="149122"/>
                </a:cubicBezTo>
                <a:cubicBezTo>
                  <a:pt x="314535" y="149122"/>
                  <a:pt x="320511" y="143147"/>
                  <a:pt x="320511" y="135775"/>
                </a:cubicBezTo>
                <a:lnTo>
                  <a:pt x="340265" y="59161"/>
                </a:lnTo>
                <a:lnTo>
                  <a:pt x="340265" y="101205"/>
                </a:lnTo>
                <a:lnTo>
                  <a:pt x="317307" y="186895"/>
                </a:lnTo>
                <a:lnTo>
                  <a:pt x="340265" y="186895"/>
                </a:lnTo>
                <a:lnTo>
                  <a:pt x="340265" y="293675"/>
                </a:lnTo>
                <a:lnTo>
                  <a:pt x="366960" y="293675"/>
                </a:lnTo>
                <a:lnTo>
                  <a:pt x="366960" y="186895"/>
                </a:lnTo>
                <a:lnTo>
                  <a:pt x="393655" y="186895"/>
                </a:lnTo>
                <a:lnTo>
                  <a:pt x="393655" y="293675"/>
                </a:lnTo>
                <a:lnTo>
                  <a:pt x="420349" y="293675"/>
                </a:lnTo>
                <a:lnTo>
                  <a:pt x="420349" y="186895"/>
                </a:lnTo>
                <a:lnTo>
                  <a:pt x="443307" y="186895"/>
                </a:lnTo>
                <a:lnTo>
                  <a:pt x="420349" y="101205"/>
                </a:lnTo>
                <a:lnTo>
                  <a:pt x="420349" y="58360"/>
                </a:lnTo>
                <a:lnTo>
                  <a:pt x="440771" y="135775"/>
                </a:lnTo>
                <a:cubicBezTo>
                  <a:pt x="442382" y="141771"/>
                  <a:pt x="447913" y="145864"/>
                  <a:pt x="454118" y="145652"/>
                </a:cubicBezTo>
                <a:lnTo>
                  <a:pt x="457589" y="145652"/>
                </a:lnTo>
                <a:cubicBezTo>
                  <a:pt x="464671" y="143608"/>
                  <a:pt x="468757" y="136210"/>
                  <a:pt x="466712" y="129127"/>
                </a:cubicBezTo>
                <a:cubicBezTo>
                  <a:pt x="466697" y="129074"/>
                  <a:pt x="466681" y="129021"/>
                  <a:pt x="466665" y="128968"/>
                </a:cubicBezTo>
                <a:close/>
              </a:path>
            </a:pathLst>
          </a:custGeom>
          <a:solidFill>
            <a:srgbClr val="7030A0"/>
          </a:solidFill>
          <a:ln w="13295" cap="flat">
            <a:noFill/>
            <a:prstDash val="solid"/>
            <a:miter/>
          </a:ln>
        </p:spPr>
        <p:txBody>
          <a:bodyPr rtlCol="0" anchor="ctr"/>
          <a:lstStyle/>
          <a:p>
            <a:endParaRPr lang="ja-JP" altLang="en-US"/>
          </a:p>
        </p:txBody>
      </p:sp>
      <p:sp>
        <p:nvSpPr>
          <p:cNvPr id="2" name="タイトル 1">
            <a:extLst>
              <a:ext uri="{FF2B5EF4-FFF2-40B4-BE49-F238E27FC236}">
                <a16:creationId xmlns:a16="http://schemas.microsoft.com/office/drawing/2014/main" id="{60B9AC66-5E65-05D4-786B-4B124C1F9A24}"/>
              </a:ext>
            </a:extLst>
          </p:cNvPr>
          <p:cNvSpPr>
            <a:spLocks noGrp="1"/>
          </p:cNvSpPr>
          <p:nvPr>
            <p:ph type="title"/>
          </p:nvPr>
        </p:nvSpPr>
        <p:spPr/>
        <p:txBody>
          <a:bodyPr/>
          <a:lstStyle/>
          <a:p>
            <a:r>
              <a:rPr kumimoji="1" lang="ja-JP" altLang="en-US"/>
              <a:t>疫学</a:t>
            </a:r>
            <a:r>
              <a:rPr kumimoji="1" lang="en-US" altLang="ja-JP"/>
              <a:t>〔</a:t>
            </a:r>
            <a:r>
              <a:rPr kumimoji="1" lang="ja-JP" altLang="en-US"/>
              <a:t>症例対象研究</a:t>
            </a:r>
            <a:r>
              <a:rPr kumimoji="1" lang="en-US" altLang="ja-JP"/>
              <a:t>〕</a:t>
            </a:r>
            <a:endParaRPr kumimoji="1" lang="ja-JP" altLang="en-US"/>
          </a:p>
        </p:txBody>
      </p:sp>
    </p:spTree>
    <p:extLst>
      <p:ext uri="{BB962C8B-B14F-4D97-AF65-F5344CB8AC3E}">
        <p14:creationId xmlns:p14="http://schemas.microsoft.com/office/powerpoint/2010/main" val="180864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四角形: 角を丸くする 71">
            <a:extLst>
              <a:ext uri="{FF2B5EF4-FFF2-40B4-BE49-F238E27FC236}">
                <a16:creationId xmlns:a16="http://schemas.microsoft.com/office/drawing/2014/main" id="{82671ADA-DAAA-3A20-E1B5-8AA9613CB449}"/>
              </a:ext>
            </a:extLst>
          </p:cNvPr>
          <p:cNvSpPr/>
          <p:nvPr/>
        </p:nvSpPr>
        <p:spPr>
          <a:xfrm>
            <a:off x="5674934" y="5005180"/>
            <a:ext cx="4728804" cy="801578"/>
          </a:xfrm>
          <a:prstGeom prst="roundRect">
            <a:avLst>
              <a:gd name="adj" fmla="val 2300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E681E9D8-ACF7-648E-20A2-F27555C81C9B}"/>
              </a:ext>
            </a:extLst>
          </p:cNvPr>
          <p:cNvSpPr/>
          <p:nvPr/>
        </p:nvSpPr>
        <p:spPr>
          <a:xfrm>
            <a:off x="5674934" y="2605274"/>
            <a:ext cx="4728804" cy="801578"/>
          </a:xfrm>
          <a:prstGeom prst="roundRect">
            <a:avLst>
              <a:gd name="adj" fmla="val 22443"/>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A80A6AF8-9D0D-0C7A-CB6E-03DA98DA41BA}"/>
              </a:ext>
            </a:extLst>
          </p:cNvPr>
          <p:cNvSpPr>
            <a:spLocks noGrp="1"/>
          </p:cNvSpPr>
          <p:nvPr>
            <p:ph type="title"/>
          </p:nvPr>
        </p:nvSpPr>
        <p:spPr/>
        <p:txBody>
          <a:bodyPr/>
          <a:lstStyle/>
          <a:p>
            <a:r>
              <a:rPr kumimoji="1" lang="ja-JP" altLang="en-US"/>
              <a:t>（疫学における）リスク</a:t>
            </a:r>
          </a:p>
        </p:txBody>
      </p:sp>
      <p:sp>
        <p:nvSpPr>
          <p:cNvPr id="3" name="コンテンツ プレースホルダー 2">
            <a:extLst>
              <a:ext uri="{FF2B5EF4-FFF2-40B4-BE49-F238E27FC236}">
                <a16:creationId xmlns:a16="http://schemas.microsoft.com/office/drawing/2014/main" id="{B49495F0-11BD-312D-3776-16C6D5FBED39}"/>
              </a:ext>
            </a:extLst>
          </p:cNvPr>
          <p:cNvSpPr>
            <a:spLocks noGrp="1"/>
          </p:cNvSpPr>
          <p:nvPr>
            <p:ph idx="1"/>
          </p:nvPr>
        </p:nvSpPr>
        <p:spPr>
          <a:xfrm>
            <a:off x="453081" y="947064"/>
            <a:ext cx="4500801" cy="2730633"/>
          </a:xfrm>
        </p:spPr>
        <p:txBody>
          <a:bodyPr>
            <a:normAutofit/>
          </a:bodyPr>
          <a:lstStyle/>
          <a:p>
            <a:pPr marL="90488" indent="0">
              <a:buNone/>
            </a:pPr>
            <a:r>
              <a:rPr kumimoji="1" lang="ja-JP" altLang="en-US" sz="1800"/>
              <a:t>疫学によって見られたばく露による</a:t>
            </a:r>
            <a:br>
              <a:rPr kumimoji="1" lang="en-US" altLang="ja-JP" sz="1800"/>
            </a:br>
            <a:r>
              <a:rPr kumimoji="1" lang="ja-JP" altLang="en-US" sz="1800"/>
              <a:t>疾病発生の頻度のこと</a:t>
            </a:r>
            <a:br>
              <a:rPr kumimoji="1" lang="en-US" altLang="ja-JP" sz="1800"/>
            </a:br>
            <a:endParaRPr kumimoji="1" lang="en-US" altLang="ja-JP" sz="1800"/>
          </a:p>
          <a:p>
            <a:pPr marL="90488" indent="0">
              <a:buNone/>
            </a:pPr>
            <a:endParaRPr kumimoji="1" lang="ja-JP" altLang="en-US" sz="1800"/>
          </a:p>
        </p:txBody>
      </p:sp>
      <p:sp>
        <p:nvSpPr>
          <p:cNvPr id="5" name="テキスト ボックス 4">
            <a:extLst>
              <a:ext uri="{FF2B5EF4-FFF2-40B4-BE49-F238E27FC236}">
                <a16:creationId xmlns:a16="http://schemas.microsoft.com/office/drawing/2014/main" id="{741B2FB7-0C8C-8EFE-E790-43FDE989A0C0}"/>
              </a:ext>
            </a:extLst>
          </p:cNvPr>
          <p:cNvSpPr txBox="1"/>
          <p:nvPr/>
        </p:nvSpPr>
        <p:spPr>
          <a:xfrm>
            <a:off x="481914" y="2091082"/>
            <a:ext cx="4139921" cy="787780"/>
          </a:xfrm>
          <a:prstGeom prst="rect">
            <a:avLst/>
          </a:prstGeom>
          <a:noFill/>
        </p:spPr>
        <p:txBody>
          <a:bodyPr wrap="square">
            <a:spAutoFit/>
          </a:bodyPr>
          <a:lstStyle/>
          <a:p>
            <a:pPr marL="361950" marR="0" lvl="0" indent="-271463"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食品安全におけるリスク：</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食品中にハザードが存在する結果として生じるヒトの健康への悪影響が起きる可能性（確率）と影響の程度</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0" name="コンテンツ プレースホルダー 2">
            <a:extLst>
              <a:ext uri="{FF2B5EF4-FFF2-40B4-BE49-F238E27FC236}">
                <a16:creationId xmlns:a16="http://schemas.microsoft.com/office/drawing/2014/main" id="{2D4BDFA3-55C2-A19C-8A13-0C0092868BCA}"/>
              </a:ext>
            </a:extLst>
          </p:cNvPr>
          <p:cNvSpPr txBox="1">
            <a:spLocks/>
          </p:cNvSpPr>
          <p:nvPr/>
        </p:nvSpPr>
        <p:spPr>
          <a:xfrm>
            <a:off x="5153421" y="874177"/>
            <a:ext cx="4946015" cy="320333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77800" indent="-177800"/>
            <a:r>
              <a:rPr lang="ja-JP" altLang="en-US" sz="1600"/>
              <a:t>絶対リスク</a:t>
            </a:r>
            <a:br>
              <a:rPr lang="en-US" altLang="ja-JP" sz="1600"/>
            </a:br>
            <a:r>
              <a:rPr lang="ja-JP" altLang="en-US" sz="1400"/>
              <a:t>ばく露を受けた集団における、</a:t>
            </a:r>
            <a:br>
              <a:rPr lang="en-US" altLang="ja-JP" sz="1400"/>
            </a:br>
            <a:r>
              <a:rPr lang="ja-JP" altLang="en-US" sz="1400"/>
              <a:t>疾病が発生する頻度（確率）</a:t>
            </a:r>
            <a:endParaRPr lang="en-US" altLang="ja-JP" sz="1400"/>
          </a:p>
          <a:p>
            <a:pPr marL="180975" indent="-90488">
              <a:spcBef>
                <a:spcPts val="0"/>
              </a:spcBef>
              <a:buFont typeface="Arial" panose="020B0604020202020204" pitchFamily="34" charset="0"/>
              <a:buNone/>
            </a:pPr>
            <a:endParaRPr lang="en-US" altLang="ja-JP" sz="100"/>
          </a:p>
          <a:p>
            <a:r>
              <a:rPr lang="ja-JP" altLang="en-US" sz="1600"/>
              <a:t>相対リスク</a:t>
            </a:r>
            <a:br>
              <a:rPr lang="en-US" altLang="ja-JP" sz="1600"/>
            </a:br>
            <a:r>
              <a:rPr lang="ja-JP" altLang="en-US" sz="1400"/>
              <a:t>ばく露群と非ばく露群の間の疾病の発生頻度の比</a:t>
            </a:r>
            <a:endParaRPr lang="en-US" altLang="ja-JP" sz="1400"/>
          </a:p>
          <a:p>
            <a:pPr marL="531813" indent="-90488">
              <a:buFont typeface="Arial" panose="020B0604020202020204" pitchFamily="34" charset="0"/>
              <a:buNone/>
            </a:pPr>
            <a:br>
              <a:rPr lang="en-US" altLang="ja-JP" sz="300"/>
            </a:br>
            <a:r>
              <a:rPr lang="ja-JP" altLang="en-US" sz="1050"/>
              <a:t>　</a:t>
            </a:r>
            <a:r>
              <a:rPr lang="ja-JP" altLang="en-US" sz="1200"/>
              <a:t>・ 過剰相対リスク：</a:t>
            </a:r>
            <a:br>
              <a:rPr lang="en-US" altLang="ja-JP" sz="1200"/>
            </a:br>
            <a:r>
              <a:rPr lang="ja-JP" altLang="en-US" sz="1200"/>
              <a:t>　 　相対リスクからばく露がなくても発生する</a:t>
            </a:r>
            <a:br>
              <a:rPr lang="en-US" altLang="ja-JP" sz="1200"/>
            </a:br>
            <a:r>
              <a:rPr lang="ja-JP" altLang="en-US" sz="1200"/>
              <a:t>　 　部分を引いたもの</a:t>
            </a:r>
            <a:endParaRPr lang="en-US" altLang="ja-JP" sz="1200"/>
          </a:p>
          <a:p>
            <a:pPr marL="180975" indent="-90488">
              <a:spcBef>
                <a:spcPts val="0"/>
              </a:spcBef>
              <a:buFont typeface="Arial" panose="020B0604020202020204" pitchFamily="34" charset="0"/>
              <a:buNone/>
            </a:pPr>
            <a:endParaRPr lang="en-US" altLang="ja-JP" sz="500"/>
          </a:p>
        </p:txBody>
      </p:sp>
      <p:grpSp>
        <p:nvGrpSpPr>
          <p:cNvPr id="80" name="グループ化 79">
            <a:extLst>
              <a:ext uri="{FF2B5EF4-FFF2-40B4-BE49-F238E27FC236}">
                <a16:creationId xmlns:a16="http://schemas.microsoft.com/office/drawing/2014/main" id="{ECFC035E-20A2-45FB-948A-7F614C19D1F7}"/>
              </a:ext>
            </a:extLst>
          </p:cNvPr>
          <p:cNvGrpSpPr/>
          <p:nvPr/>
        </p:nvGrpSpPr>
        <p:grpSpPr>
          <a:xfrm>
            <a:off x="619906" y="3698287"/>
            <a:ext cx="3932773" cy="2626571"/>
            <a:chOff x="6772872" y="577807"/>
            <a:chExt cx="3932773" cy="2626571"/>
          </a:xfrm>
        </p:grpSpPr>
        <p:sp>
          <p:nvSpPr>
            <p:cNvPr id="11" name="楕円 10">
              <a:extLst>
                <a:ext uri="{FF2B5EF4-FFF2-40B4-BE49-F238E27FC236}">
                  <a16:creationId xmlns:a16="http://schemas.microsoft.com/office/drawing/2014/main" id="{663CB579-8209-B7D5-4FD6-733512277E06}"/>
                </a:ext>
              </a:extLst>
            </p:cNvPr>
            <p:cNvSpPr/>
            <p:nvPr/>
          </p:nvSpPr>
          <p:spPr>
            <a:xfrm>
              <a:off x="7109106" y="1176460"/>
              <a:ext cx="1286594" cy="1286594"/>
            </a:xfrm>
            <a:prstGeom prst="ellips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en-US" altLang="ja-JP" sz="200"/>
            </a:p>
            <a:p>
              <a:pPr algn="ctr"/>
              <a:r>
                <a:rPr kumimoji="1" lang="ja-JP" altLang="en-US" sz="1400"/>
                <a:t>集団</a:t>
              </a:r>
              <a:r>
                <a:rPr kumimoji="1" lang="en-US" altLang="ja-JP" sz="1400"/>
                <a:t>A</a:t>
              </a:r>
            </a:p>
            <a:p>
              <a:pPr algn="ctr"/>
              <a:endParaRPr kumimoji="1" lang="en-US" altLang="ja-JP" sz="700"/>
            </a:p>
            <a:p>
              <a:pPr algn="ctr"/>
              <a:r>
                <a:rPr lang="ja-JP" altLang="en-US" sz="1400"/>
                <a:t>ばく露群</a:t>
              </a:r>
              <a:endParaRPr lang="en-US" altLang="ja-JP" sz="1400"/>
            </a:p>
            <a:p>
              <a:pPr algn="ctr"/>
              <a:endParaRPr kumimoji="1" lang="ja-JP" altLang="en-US" sz="1000"/>
            </a:p>
          </p:txBody>
        </p:sp>
        <p:sp>
          <p:nvSpPr>
            <p:cNvPr id="13" name="楕円 12">
              <a:extLst>
                <a:ext uri="{FF2B5EF4-FFF2-40B4-BE49-F238E27FC236}">
                  <a16:creationId xmlns:a16="http://schemas.microsoft.com/office/drawing/2014/main" id="{4E65C4F0-F246-B926-3DB3-77A8DE89AB4C}"/>
                </a:ext>
              </a:extLst>
            </p:cNvPr>
            <p:cNvSpPr/>
            <p:nvPr/>
          </p:nvSpPr>
          <p:spPr>
            <a:xfrm>
              <a:off x="9006669" y="1176460"/>
              <a:ext cx="1286594" cy="1286594"/>
            </a:xfrm>
            <a:prstGeom prst="ellipse">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a:t>集団</a:t>
              </a:r>
              <a:r>
                <a:rPr kumimoji="1" lang="en-US" altLang="ja-JP" sz="1400"/>
                <a:t>B</a:t>
              </a:r>
            </a:p>
            <a:p>
              <a:pPr algn="ctr"/>
              <a:endParaRPr kumimoji="1" lang="en-US" altLang="ja-JP" sz="700"/>
            </a:p>
            <a:p>
              <a:pPr algn="ctr"/>
              <a:r>
                <a:rPr lang="ja-JP" altLang="en-US" sz="1400"/>
                <a:t>非ばく露群</a:t>
              </a:r>
              <a:endParaRPr lang="en-US" altLang="ja-JP" sz="1400"/>
            </a:p>
            <a:p>
              <a:pPr algn="ctr"/>
              <a:endParaRPr kumimoji="1" lang="ja-JP" altLang="en-US" sz="700"/>
            </a:p>
          </p:txBody>
        </p:sp>
        <p:sp>
          <p:nvSpPr>
            <p:cNvPr id="14" name="コンテンツ プレースホルダー 2">
              <a:extLst>
                <a:ext uri="{FF2B5EF4-FFF2-40B4-BE49-F238E27FC236}">
                  <a16:creationId xmlns:a16="http://schemas.microsoft.com/office/drawing/2014/main" id="{9E69D5FF-54BF-6FE3-6989-5D465314DA8A}"/>
                </a:ext>
              </a:extLst>
            </p:cNvPr>
            <p:cNvSpPr txBox="1">
              <a:spLocks/>
            </p:cNvSpPr>
            <p:nvPr/>
          </p:nvSpPr>
          <p:spPr>
            <a:xfrm>
              <a:off x="6893495" y="2482868"/>
              <a:ext cx="1717816" cy="628706"/>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solidFill>
                    <a:schemeClr val="tx1">
                      <a:lumMod val="65000"/>
                      <a:lumOff val="35000"/>
                    </a:schemeClr>
                  </a:solidFill>
                </a:rPr>
                <a:t>疾病が発生する</a:t>
              </a:r>
              <a:br>
                <a:rPr lang="en-US" altLang="ja-JP" sz="1400">
                  <a:solidFill>
                    <a:schemeClr val="tx1">
                      <a:lumMod val="65000"/>
                      <a:lumOff val="35000"/>
                    </a:schemeClr>
                  </a:solidFill>
                </a:rPr>
              </a:br>
              <a:r>
                <a:rPr lang="ja-JP" altLang="en-US" sz="1400">
                  <a:solidFill>
                    <a:schemeClr val="tx1">
                      <a:lumMod val="65000"/>
                      <a:lumOff val="35000"/>
                    </a:schemeClr>
                  </a:solidFill>
                </a:rPr>
                <a:t>頻度（</a:t>
              </a:r>
              <a:r>
                <a:rPr lang="en-US" altLang="ja-JP" sz="1400">
                  <a:solidFill>
                    <a:schemeClr val="tx1">
                      <a:lumMod val="65000"/>
                      <a:lumOff val="35000"/>
                    </a:schemeClr>
                  </a:solidFill>
                </a:rPr>
                <a:t>A</a:t>
              </a:r>
              <a:r>
                <a:rPr lang="ja-JP" altLang="en-US" sz="1400">
                  <a:solidFill>
                    <a:schemeClr val="tx1">
                      <a:lumMod val="65000"/>
                      <a:lumOff val="35000"/>
                    </a:schemeClr>
                  </a:solidFill>
                </a:rPr>
                <a:t>）</a:t>
              </a:r>
              <a:endParaRPr lang="ja-JP" altLang="en-US" sz="1100">
                <a:solidFill>
                  <a:schemeClr val="tx1">
                    <a:lumMod val="65000"/>
                    <a:lumOff val="35000"/>
                  </a:schemeClr>
                </a:solidFill>
              </a:endParaRPr>
            </a:p>
          </p:txBody>
        </p:sp>
        <p:sp>
          <p:nvSpPr>
            <p:cNvPr id="15" name="コンテンツ プレースホルダー 2">
              <a:extLst>
                <a:ext uri="{FF2B5EF4-FFF2-40B4-BE49-F238E27FC236}">
                  <a16:creationId xmlns:a16="http://schemas.microsoft.com/office/drawing/2014/main" id="{CA8852DB-5F68-F907-7785-FC2A27A7D8E1}"/>
                </a:ext>
              </a:extLst>
            </p:cNvPr>
            <p:cNvSpPr txBox="1">
              <a:spLocks/>
            </p:cNvSpPr>
            <p:nvPr/>
          </p:nvSpPr>
          <p:spPr>
            <a:xfrm>
              <a:off x="8791058" y="2482868"/>
              <a:ext cx="1717816" cy="696509"/>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solidFill>
                    <a:schemeClr val="tx1">
                      <a:lumMod val="65000"/>
                      <a:lumOff val="35000"/>
                    </a:schemeClr>
                  </a:solidFill>
                </a:rPr>
                <a:t>疾病が発生する</a:t>
              </a:r>
              <a:br>
                <a:rPr lang="en-US" altLang="ja-JP" sz="1400">
                  <a:solidFill>
                    <a:schemeClr val="tx1">
                      <a:lumMod val="65000"/>
                      <a:lumOff val="35000"/>
                    </a:schemeClr>
                  </a:solidFill>
                </a:rPr>
              </a:br>
              <a:r>
                <a:rPr lang="ja-JP" altLang="en-US" sz="1400">
                  <a:solidFill>
                    <a:schemeClr val="tx1">
                      <a:lumMod val="65000"/>
                      <a:lumOff val="35000"/>
                    </a:schemeClr>
                  </a:solidFill>
                </a:rPr>
                <a:t>頻度（</a:t>
              </a:r>
              <a:r>
                <a:rPr lang="en-US" altLang="ja-JP" sz="1400">
                  <a:solidFill>
                    <a:schemeClr val="tx1">
                      <a:lumMod val="65000"/>
                      <a:lumOff val="35000"/>
                    </a:schemeClr>
                  </a:solidFill>
                </a:rPr>
                <a:t>B</a:t>
              </a:r>
              <a:r>
                <a:rPr lang="ja-JP" altLang="en-US" sz="1400">
                  <a:solidFill>
                    <a:schemeClr val="tx1">
                      <a:lumMod val="65000"/>
                      <a:lumOff val="35000"/>
                    </a:schemeClr>
                  </a:solidFill>
                </a:rPr>
                <a:t>）</a:t>
              </a:r>
              <a:endParaRPr lang="en-US" altLang="ja-JP" sz="1100">
                <a:solidFill>
                  <a:schemeClr val="tx1">
                    <a:lumMod val="65000"/>
                    <a:lumOff val="35000"/>
                  </a:schemeClr>
                </a:solidFill>
              </a:endParaRPr>
            </a:p>
            <a:p>
              <a:pPr marL="90488" indent="0" algn="ctr">
                <a:buFont typeface="Arial" panose="020B0604020202020204" pitchFamily="34" charset="0"/>
                <a:buNone/>
              </a:pPr>
              <a:endParaRPr lang="ja-JP" altLang="en-US" sz="1100">
                <a:solidFill>
                  <a:schemeClr val="tx1">
                    <a:lumMod val="65000"/>
                    <a:lumOff val="35000"/>
                  </a:schemeClr>
                </a:solidFill>
              </a:endParaRPr>
            </a:p>
          </p:txBody>
        </p:sp>
        <p:sp>
          <p:nvSpPr>
            <p:cNvPr id="19" name="四角形: 角を丸くする 18">
              <a:extLst>
                <a:ext uri="{FF2B5EF4-FFF2-40B4-BE49-F238E27FC236}">
                  <a16:creationId xmlns:a16="http://schemas.microsoft.com/office/drawing/2014/main" id="{01C47092-B8B8-B5A8-285F-26D9E68BF49F}"/>
                </a:ext>
              </a:extLst>
            </p:cNvPr>
            <p:cNvSpPr/>
            <p:nvPr/>
          </p:nvSpPr>
          <p:spPr>
            <a:xfrm>
              <a:off x="6772872" y="577807"/>
              <a:ext cx="3932773" cy="2626571"/>
            </a:xfrm>
            <a:prstGeom prst="roundRect">
              <a:avLst/>
            </a:prstGeom>
            <a:no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コンテンツ プレースホルダー 2">
              <a:extLst>
                <a:ext uri="{FF2B5EF4-FFF2-40B4-BE49-F238E27FC236}">
                  <a16:creationId xmlns:a16="http://schemas.microsoft.com/office/drawing/2014/main" id="{22756EC9-C869-C624-5B69-7BE1E60E4BFB}"/>
                </a:ext>
              </a:extLst>
            </p:cNvPr>
            <p:cNvSpPr txBox="1">
              <a:spLocks/>
            </p:cNvSpPr>
            <p:nvPr/>
          </p:nvSpPr>
          <p:spPr>
            <a:xfrm>
              <a:off x="7707429" y="710912"/>
              <a:ext cx="2054261" cy="525307"/>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600">
                  <a:solidFill>
                    <a:schemeClr val="tx1">
                      <a:lumMod val="65000"/>
                      <a:lumOff val="35000"/>
                    </a:schemeClr>
                  </a:solidFill>
                </a:rPr>
                <a:t>物質</a:t>
              </a:r>
              <a:r>
                <a:rPr lang="en-US" altLang="ja-JP" sz="1600">
                  <a:solidFill>
                    <a:schemeClr val="tx1">
                      <a:lumMod val="65000"/>
                      <a:lumOff val="35000"/>
                    </a:schemeClr>
                  </a:solidFill>
                </a:rPr>
                <a:t>X</a:t>
              </a:r>
              <a:r>
                <a:rPr lang="ja-JP" altLang="en-US" sz="1600">
                  <a:solidFill>
                    <a:schemeClr val="tx1">
                      <a:lumMod val="65000"/>
                      <a:lumOff val="35000"/>
                    </a:schemeClr>
                  </a:solidFill>
                </a:rPr>
                <a:t>の疫学調査</a:t>
              </a:r>
              <a:endParaRPr lang="ja-JP" altLang="en-US" sz="1200">
                <a:solidFill>
                  <a:schemeClr val="tx1">
                    <a:lumMod val="65000"/>
                    <a:lumOff val="35000"/>
                  </a:schemeClr>
                </a:solidFill>
              </a:endParaRPr>
            </a:p>
          </p:txBody>
        </p:sp>
      </p:grpSp>
      <p:sp>
        <p:nvSpPr>
          <p:cNvPr id="24" name="コンテンツ プレースホルダー 2">
            <a:extLst>
              <a:ext uri="{FF2B5EF4-FFF2-40B4-BE49-F238E27FC236}">
                <a16:creationId xmlns:a16="http://schemas.microsoft.com/office/drawing/2014/main" id="{32F63BFF-7132-51C5-89DF-156668BC02F6}"/>
              </a:ext>
            </a:extLst>
          </p:cNvPr>
          <p:cNvSpPr txBox="1">
            <a:spLocks/>
          </p:cNvSpPr>
          <p:nvPr/>
        </p:nvSpPr>
        <p:spPr>
          <a:xfrm>
            <a:off x="8504761" y="1338971"/>
            <a:ext cx="1290621" cy="628706"/>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100"/>
              <a:t>疾病が発生する</a:t>
            </a:r>
            <a:br>
              <a:rPr lang="en-US" altLang="ja-JP" sz="1200"/>
            </a:br>
            <a:r>
              <a:rPr lang="ja-JP" altLang="en-US" sz="1400"/>
              <a:t>頻度（</a:t>
            </a:r>
            <a:r>
              <a:rPr lang="en-US" altLang="ja-JP" sz="1400"/>
              <a:t>A</a:t>
            </a:r>
            <a:r>
              <a:rPr lang="ja-JP" altLang="en-US" sz="1400"/>
              <a:t>）</a:t>
            </a:r>
            <a:endParaRPr lang="ja-JP" altLang="en-US" sz="1050"/>
          </a:p>
        </p:txBody>
      </p:sp>
      <p:sp>
        <p:nvSpPr>
          <p:cNvPr id="26" name="コンテンツ プレースホルダー 2">
            <a:extLst>
              <a:ext uri="{FF2B5EF4-FFF2-40B4-BE49-F238E27FC236}">
                <a16:creationId xmlns:a16="http://schemas.microsoft.com/office/drawing/2014/main" id="{3109AE00-EE84-13D0-481A-2BCD08549AD8}"/>
              </a:ext>
            </a:extLst>
          </p:cNvPr>
          <p:cNvSpPr txBox="1">
            <a:spLocks/>
          </p:cNvSpPr>
          <p:nvPr/>
        </p:nvSpPr>
        <p:spPr>
          <a:xfrm>
            <a:off x="10349643" y="1322559"/>
            <a:ext cx="1066629" cy="628706"/>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頻度（</a:t>
            </a:r>
            <a:r>
              <a:rPr lang="en-US" altLang="ja-JP" sz="1400"/>
              <a:t>A</a:t>
            </a:r>
            <a:r>
              <a:rPr lang="ja-JP" altLang="en-US" sz="1400"/>
              <a:t>）</a:t>
            </a:r>
            <a:br>
              <a:rPr lang="en-US" altLang="ja-JP" sz="1400"/>
            </a:br>
            <a:r>
              <a:rPr lang="ja-JP" altLang="en-US" sz="1400"/>
              <a:t>頻度（</a:t>
            </a:r>
            <a:r>
              <a:rPr lang="en-US" altLang="ja-JP" sz="1400"/>
              <a:t>B)</a:t>
            </a:r>
            <a:endParaRPr lang="ja-JP" altLang="en-US" sz="1400"/>
          </a:p>
        </p:txBody>
      </p:sp>
      <p:cxnSp>
        <p:nvCxnSpPr>
          <p:cNvPr id="28" name="直線コネクタ 27">
            <a:extLst>
              <a:ext uri="{FF2B5EF4-FFF2-40B4-BE49-F238E27FC236}">
                <a16:creationId xmlns:a16="http://schemas.microsoft.com/office/drawing/2014/main" id="{59F0464E-ECE3-E478-3842-5384DAF5D072}"/>
              </a:ext>
            </a:extLst>
          </p:cNvPr>
          <p:cNvCxnSpPr>
            <a:cxnSpLocks/>
            <a:stCxn id="26" idx="1"/>
            <a:endCxn id="26" idx="3"/>
          </p:cNvCxnSpPr>
          <p:nvPr/>
        </p:nvCxnSpPr>
        <p:spPr>
          <a:xfrm>
            <a:off x="10349643" y="1636912"/>
            <a:ext cx="1066629"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29" name="コンテンツ プレースホルダー 2">
            <a:extLst>
              <a:ext uri="{FF2B5EF4-FFF2-40B4-BE49-F238E27FC236}">
                <a16:creationId xmlns:a16="http://schemas.microsoft.com/office/drawing/2014/main" id="{85E75F85-8CDC-B2CC-74C5-1CFEE1D02FAB}"/>
              </a:ext>
            </a:extLst>
          </p:cNvPr>
          <p:cNvSpPr txBox="1">
            <a:spLocks/>
          </p:cNvSpPr>
          <p:nvPr/>
        </p:nvSpPr>
        <p:spPr>
          <a:xfrm>
            <a:off x="9764689" y="3798770"/>
            <a:ext cx="1929975" cy="1133378"/>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200"/>
              <a:t>狭義の寄与リスク</a:t>
            </a:r>
            <a:br>
              <a:rPr lang="en-US" altLang="ja-JP" sz="1400"/>
            </a:br>
            <a:r>
              <a:rPr lang="ja-JP" altLang="en-US" sz="1100"/>
              <a:t>（リスク差）</a:t>
            </a:r>
            <a:endParaRPr lang="en-US" altLang="ja-JP" sz="1100"/>
          </a:p>
          <a:p>
            <a:pPr marL="0" indent="0" algn="ctr">
              <a:buFont typeface="Arial" panose="020B0604020202020204" pitchFamily="34" charset="0"/>
              <a:buNone/>
            </a:pPr>
            <a:r>
              <a:rPr lang="ja-JP" altLang="en-US" sz="1400"/>
              <a:t>頻度（</a:t>
            </a:r>
            <a:r>
              <a:rPr lang="en-US" altLang="ja-JP" sz="1400"/>
              <a:t>A</a:t>
            </a:r>
            <a:r>
              <a:rPr lang="ja-JP" altLang="en-US" sz="1400"/>
              <a:t>）－頻度（</a:t>
            </a:r>
            <a:r>
              <a:rPr lang="en-US" altLang="ja-JP" sz="1400"/>
              <a:t>B)</a:t>
            </a:r>
            <a:endParaRPr lang="ja-JP" altLang="en-US" sz="1100"/>
          </a:p>
        </p:txBody>
      </p:sp>
      <p:sp>
        <p:nvSpPr>
          <p:cNvPr id="36" name="コンテンツ プレースホルダー 2">
            <a:extLst>
              <a:ext uri="{FF2B5EF4-FFF2-40B4-BE49-F238E27FC236}">
                <a16:creationId xmlns:a16="http://schemas.microsoft.com/office/drawing/2014/main" id="{303DBBBA-407D-95F5-B754-D0F4FA0EA26F}"/>
              </a:ext>
            </a:extLst>
          </p:cNvPr>
          <p:cNvSpPr txBox="1">
            <a:spLocks/>
          </p:cNvSpPr>
          <p:nvPr/>
        </p:nvSpPr>
        <p:spPr>
          <a:xfrm>
            <a:off x="9150072" y="2720401"/>
            <a:ext cx="636667" cy="519592"/>
          </a:xfrm>
          <a:prstGeom prst="rect">
            <a:avLst/>
          </a:prstGeom>
        </p:spPr>
        <p:txBody>
          <a:bodyPr vert="horz" wrap="none"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lgn="ctr">
              <a:spcBef>
                <a:spcPts val="600"/>
              </a:spcBef>
              <a:buFont typeface="Arial" panose="020B0604020202020204" pitchFamily="34" charset="0"/>
              <a:buNone/>
            </a:pPr>
            <a:r>
              <a:rPr lang="ja-JP" altLang="en-US" sz="1050"/>
              <a:t>頻度（</a:t>
            </a:r>
            <a:r>
              <a:rPr lang="en-US" altLang="ja-JP" sz="1050"/>
              <a:t>A</a:t>
            </a:r>
            <a:r>
              <a:rPr lang="ja-JP" altLang="en-US" sz="1050"/>
              <a:t>）</a:t>
            </a:r>
            <a:br>
              <a:rPr lang="en-US" altLang="ja-JP" sz="1050"/>
            </a:br>
            <a:r>
              <a:rPr lang="ja-JP" altLang="en-US" sz="1050"/>
              <a:t>頻度（</a:t>
            </a:r>
            <a:r>
              <a:rPr lang="en-US" altLang="ja-JP" sz="1050"/>
              <a:t>B)</a:t>
            </a:r>
            <a:endParaRPr lang="ja-JP" altLang="en-US" sz="1050"/>
          </a:p>
        </p:txBody>
      </p:sp>
      <p:cxnSp>
        <p:nvCxnSpPr>
          <p:cNvPr id="37" name="直線コネクタ 36">
            <a:extLst>
              <a:ext uri="{FF2B5EF4-FFF2-40B4-BE49-F238E27FC236}">
                <a16:creationId xmlns:a16="http://schemas.microsoft.com/office/drawing/2014/main" id="{69AC67D0-2EA1-5796-4BFB-A9BAC4ACAC1A}"/>
              </a:ext>
            </a:extLst>
          </p:cNvPr>
          <p:cNvCxnSpPr>
            <a:cxnSpLocks/>
            <a:stCxn id="36" idx="1"/>
            <a:endCxn id="36" idx="3"/>
          </p:cNvCxnSpPr>
          <p:nvPr/>
        </p:nvCxnSpPr>
        <p:spPr>
          <a:xfrm>
            <a:off x="9150072" y="2980197"/>
            <a:ext cx="636667" cy="0"/>
          </a:xfrm>
          <a:prstGeom prst="line">
            <a:avLst/>
          </a:prstGeom>
          <a:ln w="9525">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49" name="コンテンツ プレースホルダー 2">
            <a:extLst>
              <a:ext uri="{FF2B5EF4-FFF2-40B4-BE49-F238E27FC236}">
                <a16:creationId xmlns:a16="http://schemas.microsoft.com/office/drawing/2014/main" id="{DA57D3A3-B7F6-9DAD-E7A9-09B087206409}"/>
              </a:ext>
            </a:extLst>
          </p:cNvPr>
          <p:cNvSpPr txBox="1">
            <a:spLocks/>
          </p:cNvSpPr>
          <p:nvPr/>
        </p:nvSpPr>
        <p:spPr>
          <a:xfrm>
            <a:off x="8800572" y="5165229"/>
            <a:ext cx="1389639" cy="51959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600"/>
              </a:spcBef>
              <a:buFont typeface="Arial" panose="020B0604020202020204" pitchFamily="34" charset="0"/>
              <a:buNone/>
            </a:pPr>
            <a:r>
              <a:rPr lang="ja-JP" altLang="en-US" sz="1100"/>
              <a:t>頻度（</a:t>
            </a:r>
            <a:r>
              <a:rPr lang="en-US" altLang="ja-JP" sz="1100"/>
              <a:t>A</a:t>
            </a:r>
            <a:r>
              <a:rPr lang="ja-JP" altLang="en-US" sz="1100"/>
              <a:t>） ー 頻度（</a:t>
            </a:r>
            <a:r>
              <a:rPr lang="en-US" altLang="ja-JP" sz="1100"/>
              <a:t>B</a:t>
            </a:r>
            <a:r>
              <a:rPr lang="ja-JP" altLang="en-US" sz="1100"/>
              <a:t>）</a:t>
            </a:r>
            <a:endParaRPr lang="en-US" altLang="ja-JP" sz="1100"/>
          </a:p>
          <a:p>
            <a:pPr marL="0" indent="0" algn="ctr">
              <a:spcBef>
                <a:spcPts val="600"/>
              </a:spcBef>
              <a:buFont typeface="Arial" panose="020B0604020202020204" pitchFamily="34" charset="0"/>
              <a:buNone/>
            </a:pPr>
            <a:r>
              <a:rPr lang="ja-JP" altLang="en-US" sz="1100"/>
              <a:t>頻度（</a:t>
            </a:r>
            <a:r>
              <a:rPr lang="en-US" altLang="ja-JP" sz="1100"/>
              <a:t>A)</a:t>
            </a:r>
            <a:endParaRPr lang="ja-JP" altLang="en-US" sz="1100"/>
          </a:p>
        </p:txBody>
      </p:sp>
      <p:cxnSp>
        <p:nvCxnSpPr>
          <p:cNvPr id="50" name="直線コネクタ 49">
            <a:extLst>
              <a:ext uri="{FF2B5EF4-FFF2-40B4-BE49-F238E27FC236}">
                <a16:creationId xmlns:a16="http://schemas.microsoft.com/office/drawing/2014/main" id="{8F00D663-50CB-92CE-4C69-271232C91963}"/>
              </a:ext>
            </a:extLst>
          </p:cNvPr>
          <p:cNvCxnSpPr>
            <a:cxnSpLocks/>
            <a:stCxn id="49" idx="1"/>
            <a:endCxn id="49" idx="3"/>
          </p:cNvCxnSpPr>
          <p:nvPr/>
        </p:nvCxnSpPr>
        <p:spPr>
          <a:xfrm>
            <a:off x="8800572" y="5425025"/>
            <a:ext cx="1389639"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
        <p:nvSpPr>
          <p:cNvPr id="57" name="四角形: 角を丸くする 56">
            <a:extLst>
              <a:ext uri="{FF2B5EF4-FFF2-40B4-BE49-F238E27FC236}">
                <a16:creationId xmlns:a16="http://schemas.microsoft.com/office/drawing/2014/main" id="{CD19EE55-E4DA-9DFB-6109-4C90F446DB72}"/>
              </a:ext>
            </a:extLst>
          </p:cNvPr>
          <p:cNvSpPr/>
          <p:nvPr/>
        </p:nvSpPr>
        <p:spPr>
          <a:xfrm>
            <a:off x="8457373" y="948204"/>
            <a:ext cx="1343891" cy="1095993"/>
          </a:xfrm>
          <a:prstGeom prst="roundRect">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コンテンツ プレースホルダー 2">
            <a:extLst>
              <a:ext uri="{FF2B5EF4-FFF2-40B4-BE49-F238E27FC236}">
                <a16:creationId xmlns:a16="http://schemas.microsoft.com/office/drawing/2014/main" id="{569E5952-DD81-980F-0374-064D237C1A12}"/>
              </a:ext>
            </a:extLst>
          </p:cNvPr>
          <p:cNvSpPr txBox="1">
            <a:spLocks/>
          </p:cNvSpPr>
          <p:nvPr/>
        </p:nvSpPr>
        <p:spPr>
          <a:xfrm>
            <a:off x="5153422" y="3446389"/>
            <a:ext cx="6183195" cy="341669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2563" indent="-182563"/>
            <a:r>
              <a:rPr lang="ja-JP" altLang="en-US" sz="1600"/>
              <a:t>寄与リスク</a:t>
            </a:r>
            <a:br>
              <a:rPr lang="en-US" altLang="ja-JP" sz="1400"/>
            </a:br>
            <a:r>
              <a:rPr lang="ja-JP" altLang="en-US" sz="1400"/>
              <a:t>ある疾病の発生頻度の中で、ばく露に</a:t>
            </a:r>
            <a:br>
              <a:rPr lang="en-US" altLang="ja-JP" sz="1400"/>
            </a:br>
            <a:r>
              <a:rPr lang="ja-JP" altLang="en-US" sz="1400"/>
              <a:t>起因する部分（差や割合）を表す指標</a:t>
            </a:r>
            <a:endParaRPr lang="en-US" altLang="ja-JP" sz="1400"/>
          </a:p>
          <a:p>
            <a:pPr marL="180975" indent="-90488">
              <a:buFont typeface="Arial" panose="020B0604020202020204" pitchFamily="34" charset="0"/>
              <a:buNone/>
            </a:pPr>
            <a:r>
              <a:rPr lang="ja-JP" altLang="en-US" sz="1200"/>
              <a:t>　・ 狭義の寄与リスク：</a:t>
            </a:r>
            <a:br>
              <a:rPr lang="en-US" altLang="ja-JP" sz="1200"/>
            </a:br>
            <a:r>
              <a:rPr lang="ja-JP" altLang="en-US" sz="1100"/>
              <a:t>　　</a:t>
            </a:r>
            <a:r>
              <a:rPr lang="ja-JP" altLang="en-US" sz="1200"/>
              <a:t>ばく露群と非ばく露群の疾病頻度の差（リスク差）</a:t>
            </a:r>
            <a:br>
              <a:rPr lang="en-US" altLang="ja-JP" sz="1200"/>
            </a:br>
            <a:endParaRPr lang="en-US" altLang="ja-JP" sz="100"/>
          </a:p>
          <a:p>
            <a:pPr marL="625475" indent="0" defTabSz="625475">
              <a:buFont typeface="Arial" panose="020B0604020202020204" pitchFamily="34" charset="0"/>
              <a:buNone/>
            </a:pPr>
            <a:r>
              <a:rPr lang="ja-JP" altLang="en-US" sz="1200"/>
              <a:t>・ 寄与危険割合：</a:t>
            </a:r>
            <a:br>
              <a:rPr lang="en-US" altLang="ja-JP" sz="1200"/>
            </a:br>
            <a:r>
              <a:rPr lang="ja-JP" altLang="en-US" sz="1200"/>
              <a:t>　　絶対リスクのうち、真にばく露によって</a:t>
            </a:r>
            <a:br>
              <a:rPr lang="en-US" altLang="ja-JP" sz="1200"/>
            </a:br>
            <a:r>
              <a:rPr lang="ja-JP" altLang="en-US" sz="1200"/>
              <a:t>　　増加した部分の占める割合</a:t>
            </a:r>
            <a:endParaRPr lang="en-US" altLang="ja-JP" sz="1200"/>
          </a:p>
          <a:p>
            <a:pPr marL="182563" indent="-182563"/>
            <a:endParaRPr lang="en-US" altLang="ja-JP" sz="100"/>
          </a:p>
          <a:p>
            <a:pPr marL="182563" indent="-182563"/>
            <a:r>
              <a:rPr lang="ja-JP" altLang="en-US" sz="1400"/>
              <a:t>超過（過剰）リスク ： 相対リスクまたは狭義の寄与リスク</a:t>
            </a:r>
            <a:br>
              <a:rPr lang="en-US" altLang="ja-JP" sz="1400"/>
            </a:br>
            <a:r>
              <a:rPr lang="ja-JP" altLang="en-US" sz="1200"/>
              <a:t>　ばく露群と非ばく露群との間の疾病の発生頻度の比または差</a:t>
            </a:r>
            <a:endParaRPr lang="en-US" altLang="ja-JP" sz="1400"/>
          </a:p>
        </p:txBody>
      </p:sp>
      <p:sp>
        <p:nvSpPr>
          <p:cNvPr id="60" name="四角形: 角を丸くする 59">
            <a:extLst>
              <a:ext uri="{FF2B5EF4-FFF2-40B4-BE49-F238E27FC236}">
                <a16:creationId xmlns:a16="http://schemas.microsoft.com/office/drawing/2014/main" id="{C09921C1-FDA2-FA39-C4ED-EB2E8DF9C571}"/>
              </a:ext>
            </a:extLst>
          </p:cNvPr>
          <p:cNvSpPr/>
          <p:nvPr/>
        </p:nvSpPr>
        <p:spPr>
          <a:xfrm>
            <a:off x="10190693" y="925581"/>
            <a:ext cx="1343891" cy="1095993"/>
          </a:xfrm>
          <a:prstGeom prst="roundRect">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コンテンツ プレースホルダー 2">
            <a:extLst>
              <a:ext uri="{FF2B5EF4-FFF2-40B4-BE49-F238E27FC236}">
                <a16:creationId xmlns:a16="http://schemas.microsoft.com/office/drawing/2014/main" id="{499C46D2-0946-2A3B-0595-ED7FA5CC1240}"/>
              </a:ext>
            </a:extLst>
          </p:cNvPr>
          <p:cNvSpPr txBox="1">
            <a:spLocks/>
          </p:cNvSpPr>
          <p:nvPr/>
        </p:nvSpPr>
        <p:spPr>
          <a:xfrm>
            <a:off x="9654430" y="2843388"/>
            <a:ext cx="636667" cy="330178"/>
          </a:xfrm>
          <a:prstGeom prst="rect">
            <a:avLst/>
          </a:prstGeom>
        </p:spPr>
        <p:txBody>
          <a:bodyPr vert="horz" wrap="none"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600"/>
              </a:spcBef>
              <a:buFont typeface="Arial" panose="020B0604020202020204" pitchFamily="34" charset="0"/>
              <a:buNone/>
            </a:pPr>
            <a:r>
              <a:rPr lang="ja-JP" altLang="en-US" sz="1050"/>
              <a:t>－１</a:t>
            </a:r>
          </a:p>
        </p:txBody>
      </p:sp>
      <p:sp>
        <p:nvSpPr>
          <p:cNvPr id="70" name="四角形: 角を丸くする 69">
            <a:extLst>
              <a:ext uri="{FF2B5EF4-FFF2-40B4-BE49-F238E27FC236}">
                <a16:creationId xmlns:a16="http://schemas.microsoft.com/office/drawing/2014/main" id="{B85EC03D-AFB1-C7DD-DA95-3255CE437EF8}"/>
              </a:ext>
            </a:extLst>
          </p:cNvPr>
          <p:cNvSpPr/>
          <p:nvPr/>
        </p:nvSpPr>
        <p:spPr>
          <a:xfrm>
            <a:off x="9715379" y="3737753"/>
            <a:ext cx="1953165" cy="1071673"/>
          </a:xfrm>
          <a:prstGeom prst="roundRect">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a:extLst>
              <a:ext uri="{FF2B5EF4-FFF2-40B4-BE49-F238E27FC236}">
                <a16:creationId xmlns:a16="http://schemas.microsoft.com/office/drawing/2014/main" id="{4930A946-6715-0B8C-9B8A-30D00D78ED1F}"/>
              </a:ext>
            </a:extLst>
          </p:cNvPr>
          <p:cNvSpPr txBox="1">
            <a:spLocks/>
          </p:cNvSpPr>
          <p:nvPr/>
        </p:nvSpPr>
        <p:spPr>
          <a:xfrm>
            <a:off x="8527264" y="989967"/>
            <a:ext cx="1198363" cy="397243"/>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絶対リスク</a:t>
            </a:r>
            <a:endParaRPr lang="ja-JP" altLang="en-US" sz="1200"/>
          </a:p>
        </p:txBody>
      </p:sp>
      <p:sp>
        <p:nvSpPr>
          <p:cNvPr id="82" name="コンテンツ プレースホルダー 2">
            <a:extLst>
              <a:ext uri="{FF2B5EF4-FFF2-40B4-BE49-F238E27FC236}">
                <a16:creationId xmlns:a16="http://schemas.microsoft.com/office/drawing/2014/main" id="{F79D7F2C-FA0E-EBE6-BC55-2465E1F0CFD9}"/>
              </a:ext>
            </a:extLst>
          </p:cNvPr>
          <p:cNvSpPr txBox="1">
            <a:spLocks/>
          </p:cNvSpPr>
          <p:nvPr/>
        </p:nvSpPr>
        <p:spPr>
          <a:xfrm>
            <a:off x="10268880" y="984887"/>
            <a:ext cx="1198363" cy="397243"/>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相対リスク</a:t>
            </a:r>
            <a:endParaRPr lang="ja-JP" altLang="en-US" sz="1200"/>
          </a:p>
        </p:txBody>
      </p:sp>
      <p:sp>
        <p:nvSpPr>
          <p:cNvPr id="4" name="正方形/長方形 3">
            <a:extLst>
              <a:ext uri="{FF2B5EF4-FFF2-40B4-BE49-F238E27FC236}">
                <a16:creationId xmlns:a16="http://schemas.microsoft.com/office/drawing/2014/main" id="{356A6C97-6C50-BBBE-3294-BD27EE1A73CB}"/>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6" name="正方形/長方形 5">
            <a:extLst>
              <a:ext uri="{FF2B5EF4-FFF2-40B4-BE49-F238E27FC236}">
                <a16:creationId xmlns:a16="http://schemas.microsoft.com/office/drawing/2014/main" id="{8F7E21EF-B53A-8A88-28A7-82E6B48FF927}"/>
              </a:ext>
            </a:extLst>
          </p:cNvPr>
          <p:cNvSpPr/>
          <p:nvPr/>
        </p:nvSpPr>
        <p:spPr>
          <a:xfrm>
            <a:off x="11870849"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Tree>
    <p:extLst>
      <p:ext uri="{BB962C8B-B14F-4D97-AF65-F5344CB8AC3E}">
        <p14:creationId xmlns:p14="http://schemas.microsoft.com/office/powerpoint/2010/main" val="411294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FF59DBD8-24A5-AEE6-08C2-642BCC2DF9BE}"/>
              </a:ext>
            </a:extLst>
          </p:cNvPr>
          <p:cNvSpPr/>
          <p:nvPr/>
        </p:nvSpPr>
        <p:spPr>
          <a:xfrm>
            <a:off x="5874255" y="1663700"/>
            <a:ext cx="5644645" cy="4583740"/>
          </a:xfrm>
          <a:prstGeom prst="roundRect">
            <a:avLst>
              <a:gd name="adj" fmla="val 137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DC06CDE-BBE6-3B81-17DA-EA9F98A38144}"/>
              </a:ext>
            </a:extLst>
          </p:cNvPr>
          <p:cNvSpPr/>
          <p:nvPr/>
        </p:nvSpPr>
        <p:spPr>
          <a:xfrm>
            <a:off x="316043" y="3914184"/>
            <a:ext cx="4698039" cy="983131"/>
          </a:xfrm>
          <a:prstGeom prst="roundRect">
            <a:avLst>
              <a:gd name="adj" fmla="val 2166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F2A8EC3A-A160-0798-9CE7-14DAF778EE0E}"/>
              </a:ext>
            </a:extLst>
          </p:cNvPr>
          <p:cNvSpPr>
            <a:spLocks noGrp="1"/>
          </p:cNvSpPr>
          <p:nvPr>
            <p:ph type="title"/>
          </p:nvPr>
        </p:nvSpPr>
        <p:spPr/>
        <p:txBody>
          <a:bodyPr/>
          <a:lstStyle/>
          <a:p>
            <a:r>
              <a:rPr kumimoji="1" lang="ja-JP" altLang="en-US"/>
              <a:t>因果関係</a:t>
            </a:r>
          </a:p>
        </p:txBody>
      </p:sp>
      <p:sp>
        <p:nvSpPr>
          <p:cNvPr id="3" name="コンテンツ プレースホルダー 2">
            <a:extLst>
              <a:ext uri="{FF2B5EF4-FFF2-40B4-BE49-F238E27FC236}">
                <a16:creationId xmlns:a16="http://schemas.microsoft.com/office/drawing/2014/main" id="{D9BDCAD2-E121-5BFD-3030-4380C320499F}"/>
              </a:ext>
            </a:extLst>
          </p:cNvPr>
          <p:cNvSpPr>
            <a:spLocks noGrp="1"/>
          </p:cNvSpPr>
          <p:nvPr>
            <p:ph idx="1"/>
          </p:nvPr>
        </p:nvSpPr>
        <p:spPr>
          <a:xfrm>
            <a:off x="453081" y="947064"/>
            <a:ext cx="4769849" cy="4884776"/>
          </a:xfrm>
        </p:spPr>
        <p:txBody>
          <a:bodyPr>
            <a:normAutofit/>
          </a:bodyPr>
          <a:lstStyle/>
          <a:p>
            <a:pPr marL="92075" indent="0">
              <a:buNone/>
            </a:pPr>
            <a:r>
              <a:rPr kumimoji="1" lang="ja-JP" altLang="en-US" sz="1800"/>
              <a:t>原因とそれによって生じる結果（アウトカム）</a:t>
            </a:r>
            <a:br>
              <a:rPr kumimoji="1" lang="en-US" altLang="ja-JP" sz="1800"/>
            </a:br>
            <a:r>
              <a:rPr kumimoji="1" lang="ja-JP" altLang="en-US" sz="1800"/>
              <a:t>との関係のこと</a:t>
            </a:r>
            <a:endParaRPr kumimoji="1" lang="en-US" altLang="ja-JP" sz="1800"/>
          </a:p>
          <a:p>
            <a:pPr marL="92075" indent="0">
              <a:buNone/>
            </a:pPr>
            <a:r>
              <a:rPr kumimoji="1" lang="ja-JP" altLang="en-US" sz="1800"/>
              <a:t>結果との間に関連がある要因が見られても、</a:t>
            </a:r>
            <a:br>
              <a:rPr kumimoji="1" lang="en-US" altLang="ja-JP" sz="1800"/>
            </a:br>
            <a:r>
              <a:rPr kumimoji="1" lang="ja-JP" altLang="en-US" sz="1800"/>
              <a:t>そのすべてに因果関係があるとはいえない</a:t>
            </a:r>
            <a:endParaRPr kumimoji="1" lang="en-US" altLang="ja-JP" sz="1800"/>
          </a:p>
          <a:p>
            <a:pPr marL="92075" indent="0">
              <a:buNone/>
            </a:pPr>
            <a:endParaRPr kumimoji="1" lang="en-US" altLang="ja-JP" sz="1600"/>
          </a:p>
          <a:p>
            <a:pPr marL="92075" indent="0">
              <a:buNone/>
            </a:pPr>
            <a:endParaRPr kumimoji="1" lang="en-US" altLang="ja-JP" sz="1600"/>
          </a:p>
          <a:p>
            <a:pPr marL="92075" indent="0">
              <a:buNone/>
            </a:pPr>
            <a:r>
              <a:rPr kumimoji="1" lang="ja-JP" altLang="en-US" sz="1600"/>
              <a:t>　　　因果関係があるとはいえない場合の原因</a:t>
            </a:r>
            <a:endParaRPr lang="en-US" altLang="ja-JP" sz="1600"/>
          </a:p>
          <a:p>
            <a:pPr marL="263525" indent="0">
              <a:buNone/>
            </a:pPr>
            <a:endParaRPr kumimoji="1" lang="en-US" altLang="ja-JP" sz="100"/>
          </a:p>
          <a:p>
            <a:pPr marL="263525" indent="0">
              <a:buNone/>
            </a:pPr>
            <a:r>
              <a:rPr kumimoji="1" lang="en-US" altLang="ja-JP" sz="1400"/>
              <a:t>(1)</a:t>
            </a:r>
            <a:r>
              <a:rPr kumimoji="1" lang="ja-JP" altLang="en-US" sz="1400"/>
              <a:t> 偶然（偶然誤差）　　</a:t>
            </a:r>
            <a:r>
              <a:rPr kumimoji="1" lang="en-US" altLang="ja-JP" sz="1400"/>
              <a:t>(2)</a:t>
            </a:r>
            <a:r>
              <a:rPr kumimoji="1" lang="ja-JP" altLang="en-US" sz="1400"/>
              <a:t> バイアス</a:t>
            </a:r>
            <a:endParaRPr kumimoji="1" lang="en-US" altLang="ja-JP" sz="1400"/>
          </a:p>
          <a:p>
            <a:pPr marL="263525" indent="0">
              <a:buNone/>
            </a:pPr>
            <a:r>
              <a:rPr kumimoji="1" lang="en-US" altLang="ja-JP" sz="1400"/>
              <a:t>(3)</a:t>
            </a:r>
            <a:r>
              <a:rPr kumimoji="1" lang="ja-JP" altLang="en-US" sz="1400"/>
              <a:t> 交絡　　　　　　　　　 </a:t>
            </a:r>
            <a:r>
              <a:rPr kumimoji="1" lang="en-US" altLang="ja-JP" sz="1400"/>
              <a:t>(4)</a:t>
            </a:r>
            <a:r>
              <a:rPr kumimoji="1" lang="ja-JP" altLang="en-US" sz="1400"/>
              <a:t> 因果の逆転</a:t>
            </a:r>
            <a:endParaRPr lang="en-US" altLang="ja-JP" sz="1600"/>
          </a:p>
          <a:p>
            <a:pPr marL="92075" indent="0">
              <a:buNone/>
            </a:pPr>
            <a:endParaRPr kumimoji="1" lang="en-US" altLang="ja-JP" sz="1800"/>
          </a:p>
        </p:txBody>
      </p:sp>
      <p:sp>
        <p:nvSpPr>
          <p:cNvPr id="7" name="テキスト ボックス 6">
            <a:extLst>
              <a:ext uri="{FF2B5EF4-FFF2-40B4-BE49-F238E27FC236}">
                <a16:creationId xmlns:a16="http://schemas.microsoft.com/office/drawing/2014/main" id="{5F98ECF0-D505-7791-F56E-7724D35C947B}"/>
              </a:ext>
            </a:extLst>
          </p:cNvPr>
          <p:cNvSpPr txBox="1"/>
          <p:nvPr/>
        </p:nvSpPr>
        <p:spPr>
          <a:xfrm>
            <a:off x="5729192" y="1983066"/>
            <a:ext cx="2936241" cy="3909981"/>
          </a:xfrm>
          <a:prstGeom prst="rect">
            <a:avLst/>
          </a:prstGeom>
          <a:noFill/>
        </p:spPr>
        <p:txBody>
          <a:bodyPr wrap="square">
            <a:spAutoFit/>
          </a:bodyPr>
          <a:lstStyle/>
          <a:p>
            <a:pPr marL="263525" indent="-263525" algn="ctr">
              <a:lnSpc>
                <a:spcPct val="140000"/>
              </a:lnSpc>
            </a:pPr>
            <a:r>
              <a:rPr lang="ja-JP" altLang="en-US" sz="1400" b="1"/>
              <a:t>強固性</a:t>
            </a:r>
            <a:br>
              <a:rPr lang="en-US" altLang="ja-JP" sz="1400" b="1"/>
            </a:br>
            <a:r>
              <a:rPr lang="ja-JP" altLang="en-US" sz="1200"/>
              <a:t>要因とアウトカムの関連が強い</a:t>
            </a:r>
            <a:endParaRPr lang="en-US" altLang="ja-JP" sz="1200"/>
          </a:p>
          <a:p>
            <a:pPr marL="263525" indent="-263525">
              <a:lnSpc>
                <a:spcPct val="140000"/>
              </a:lnSpc>
            </a:pPr>
            <a:endParaRPr lang="ja-JP" altLang="en-US" sz="800"/>
          </a:p>
          <a:p>
            <a:pPr marL="263525" indent="-263525" algn="ctr">
              <a:lnSpc>
                <a:spcPct val="140000"/>
              </a:lnSpc>
            </a:pPr>
            <a:r>
              <a:rPr lang="ja-JP" altLang="en-US" sz="1400" b="1"/>
              <a:t>一致性</a:t>
            </a:r>
            <a:br>
              <a:rPr lang="en-US" altLang="ja-JP" sz="1050"/>
            </a:br>
            <a:r>
              <a:rPr lang="ja-JP" altLang="en-US" sz="1200"/>
              <a:t>異なる地域・時代・状況でも</a:t>
            </a:r>
            <a:br>
              <a:rPr lang="en-US" altLang="ja-JP" sz="1200"/>
            </a:br>
            <a:r>
              <a:rPr lang="ja-JP" altLang="en-US" sz="1200"/>
              <a:t>同様の関連が認められる</a:t>
            </a:r>
          </a:p>
          <a:p>
            <a:pPr marL="263525" indent="-263525">
              <a:lnSpc>
                <a:spcPct val="140000"/>
              </a:lnSpc>
            </a:pPr>
            <a:endParaRPr lang="en-US" altLang="ja-JP" sz="900"/>
          </a:p>
          <a:p>
            <a:pPr marL="263525" indent="-263525" algn="ctr">
              <a:lnSpc>
                <a:spcPct val="140000"/>
              </a:lnSpc>
            </a:pPr>
            <a:r>
              <a:rPr lang="ja-JP" altLang="en-US" sz="1400" b="1"/>
              <a:t>特異性</a:t>
            </a:r>
            <a:br>
              <a:rPr lang="en-US" altLang="ja-JP" sz="1050" b="1"/>
            </a:br>
            <a:r>
              <a:rPr lang="ja-JP" altLang="en-US" sz="1200"/>
              <a:t>注目している要因がなければ</a:t>
            </a:r>
            <a:br>
              <a:rPr lang="en-US" altLang="ja-JP" sz="1200"/>
            </a:br>
            <a:r>
              <a:rPr lang="ja-JP" altLang="en-US" sz="1200"/>
              <a:t>アウトカムは起きない</a:t>
            </a:r>
            <a:br>
              <a:rPr lang="en-US" altLang="ja-JP" sz="1200"/>
            </a:br>
            <a:r>
              <a:rPr lang="ja-JP" altLang="en-US" sz="1050"/>
              <a:t>（多要因で起きる場合では成立しない）</a:t>
            </a:r>
          </a:p>
          <a:p>
            <a:pPr marL="263525" indent="-263525">
              <a:lnSpc>
                <a:spcPct val="140000"/>
              </a:lnSpc>
            </a:pPr>
            <a:endParaRPr lang="en-US" altLang="ja-JP" sz="500"/>
          </a:p>
          <a:p>
            <a:pPr marL="263525" indent="-263525" algn="ctr">
              <a:lnSpc>
                <a:spcPct val="140000"/>
              </a:lnSpc>
            </a:pPr>
            <a:r>
              <a:rPr lang="ja-JP" altLang="en-US" sz="1400" b="1"/>
              <a:t>時間性</a:t>
            </a:r>
            <a:br>
              <a:rPr lang="en-US" altLang="ja-JP" sz="1400" b="1"/>
            </a:br>
            <a:r>
              <a:rPr lang="ja-JP" altLang="en-US" sz="1200"/>
              <a:t>要因がアウトカムよりも</a:t>
            </a:r>
            <a:br>
              <a:rPr lang="en-US" altLang="ja-JP" sz="1200"/>
            </a:br>
            <a:r>
              <a:rPr lang="ja-JP" altLang="en-US" sz="1200"/>
              <a:t>時間的に先行する</a:t>
            </a:r>
          </a:p>
        </p:txBody>
      </p:sp>
      <p:sp>
        <p:nvSpPr>
          <p:cNvPr id="8" name="テキスト ボックス 7">
            <a:extLst>
              <a:ext uri="{FF2B5EF4-FFF2-40B4-BE49-F238E27FC236}">
                <a16:creationId xmlns:a16="http://schemas.microsoft.com/office/drawing/2014/main" id="{44602D9B-7632-8541-D5D3-5DB1A7335E2D}"/>
              </a:ext>
            </a:extLst>
          </p:cNvPr>
          <p:cNvSpPr txBox="1"/>
          <p:nvPr/>
        </p:nvSpPr>
        <p:spPr>
          <a:xfrm>
            <a:off x="8472233" y="1983066"/>
            <a:ext cx="2909629" cy="3927870"/>
          </a:xfrm>
          <a:prstGeom prst="rect">
            <a:avLst/>
          </a:prstGeom>
          <a:noFill/>
        </p:spPr>
        <p:txBody>
          <a:bodyPr wrap="square">
            <a:spAutoFit/>
          </a:bodyPr>
          <a:lstStyle/>
          <a:p>
            <a:pPr marL="263525" indent="-263525" algn="ctr">
              <a:lnSpc>
                <a:spcPct val="140000"/>
              </a:lnSpc>
            </a:pPr>
            <a:r>
              <a:rPr lang="ja-JP" altLang="en-US" sz="1400" b="1"/>
              <a:t>生物学的勾配</a:t>
            </a:r>
            <a:br>
              <a:rPr lang="en-US" altLang="ja-JP" sz="1200"/>
            </a:br>
            <a:r>
              <a:rPr lang="ja-JP" altLang="en-US" sz="1200"/>
              <a:t>量</a:t>
            </a:r>
            <a:r>
              <a:rPr lang="en-US" altLang="ja-JP" sz="1200"/>
              <a:t>‐</a:t>
            </a:r>
            <a:r>
              <a:rPr lang="ja-JP" altLang="en-US" sz="1200"/>
              <a:t>反応関係がみられる</a:t>
            </a:r>
          </a:p>
          <a:p>
            <a:pPr marL="263525" indent="-263525">
              <a:lnSpc>
                <a:spcPct val="140000"/>
              </a:lnSpc>
            </a:pPr>
            <a:endParaRPr lang="en-US" altLang="ja-JP" sz="600"/>
          </a:p>
          <a:p>
            <a:pPr marL="263525" indent="-263525" algn="ctr">
              <a:lnSpc>
                <a:spcPct val="140000"/>
              </a:lnSpc>
            </a:pPr>
            <a:r>
              <a:rPr lang="ja-JP" altLang="en-US" sz="1400" b="1"/>
              <a:t>妥当性</a:t>
            </a:r>
            <a:br>
              <a:rPr lang="en-US" altLang="ja-JP" sz="1050"/>
            </a:br>
            <a:r>
              <a:rPr lang="ja-JP" altLang="en-US" sz="1200"/>
              <a:t>矛盾なく説明できる</a:t>
            </a:r>
            <a:endParaRPr lang="en-US" altLang="ja-JP" sz="1200"/>
          </a:p>
          <a:p>
            <a:pPr marL="263525" indent="-263525">
              <a:lnSpc>
                <a:spcPct val="140000"/>
              </a:lnSpc>
            </a:pPr>
            <a:endParaRPr lang="ja-JP" altLang="en-US" sz="800"/>
          </a:p>
          <a:p>
            <a:pPr marL="263525" indent="-263525" algn="ctr">
              <a:lnSpc>
                <a:spcPct val="140000"/>
              </a:lnSpc>
            </a:pPr>
            <a:r>
              <a:rPr lang="ja-JP" altLang="en-US" sz="1400" b="1"/>
              <a:t>整合性</a:t>
            </a:r>
            <a:br>
              <a:rPr lang="en-US" altLang="ja-JP" sz="1050"/>
            </a:br>
            <a:r>
              <a:rPr lang="ja-JP" altLang="en-US" sz="1200"/>
              <a:t>既知の知識体系と矛盾しない</a:t>
            </a:r>
            <a:endParaRPr lang="en-US" altLang="ja-JP" sz="1200"/>
          </a:p>
          <a:p>
            <a:pPr marL="263525" indent="-263525">
              <a:lnSpc>
                <a:spcPct val="140000"/>
              </a:lnSpc>
            </a:pPr>
            <a:endParaRPr lang="ja-JP" altLang="en-US" sz="500"/>
          </a:p>
          <a:p>
            <a:pPr marL="263525" indent="-263525" algn="ctr">
              <a:lnSpc>
                <a:spcPct val="140000"/>
              </a:lnSpc>
            </a:pPr>
            <a:r>
              <a:rPr lang="ja-JP" altLang="en-US" sz="1400" b="1"/>
              <a:t>実験的証拠</a:t>
            </a:r>
            <a:br>
              <a:rPr lang="en-US" altLang="ja-JP" sz="1200"/>
            </a:br>
            <a:r>
              <a:rPr lang="ja-JP" altLang="en-US" sz="1200"/>
              <a:t>介入等でばく露を減少させると疾病の頻度が減少する</a:t>
            </a:r>
            <a:endParaRPr lang="en-US" altLang="ja-JP" sz="1200"/>
          </a:p>
          <a:p>
            <a:pPr marL="263525" indent="-263525">
              <a:lnSpc>
                <a:spcPct val="140000"/>
              </a:lnSpc>
            </a:pPr>
            <a:endParaRPr lang="ja-JP" altLang="en-US" sz="700"/>
          </a:p>
          <a:p>
            <a:pPr marL="263525" indent="-263525" algn="ctr">
              <a:lnSpc>
                <a:spcPct val="140000"/>
              </a:lnSpc>
            </a:pPr>
            <a:r>
              <a:rPr lang="ja-JP" altLang="en-US" sz="1400" b="1"/>
              <a:t>類似性</a:t>
            </a:r>
            <a:br>
              <a:rPr lang="en-US" altLang="ja-JP" sz="1100"/>
            </a:br>
            <a:r>
              <a:rPr lang="ja-JP" altLang="en-US" sz="1200"/>
              <a:t>既存の類似した関連により</a:t>
            </a:r>
            <a:br>
              <a:rPr lang="en-US" altLang="ja-JP" sz="1200"/>
            </a:br>
            <a:r>
              <a:rPr lang="ja-JP" altLang="en-US" sz="1200"/>
              <a:t>裏付けられる</a:t>
            </a:r>
          </a:p>
        </p:txBody>
      </p:sp>
      <p:sp>
        <p:nvSpPr>
          <p:cNvPr id="10" name="テキスト ボックス 9">
            <a:extLst>
              <a:ext uri="{FF2B5EF4-FFF2-40B4-BE49-F238E27FC236}">
                <a16:creationId xmlns:a16="http://schemas.microsoft.com/office/drawing/2014/main" id="{34EBC831-F753-7A8D-F737-AA90CE47E933}"/>
              </a:ext>
            </a:extLst>
          </p:cNvPr>
          <p:cNvSpPr txBox="1"/>
          <p:nvPr/>
        </p:nvSpPr>
        <p:spPr>
          <a:xfrm>
            <a:off x="6801480" y="1142530"/>
            <a:ext cx="4174059" cy="369332"/>
          </a:xfrm>
          <a:prstGeom prst="rect">
            <a:avLst/>
          </a:prstGeom>
          <a:noFill/>
        </p:spPr>
        <p:txBody>
          <a:bodyPr wrap="square">
            <a:spAutoFit/>
          </a:bodyPr>
          <a:lstStyle/>
          <a:p>
            <a:r>
              <a:rPr lang="ja-JP" altLang="en-US"/>
              <a:t>因果関係を推論するための視点（例）</a:t>
            </a:r>
          </a:p>
        </p:txBody>
      </p:sp>
      <p:sp>
        <p:nvSpPr>
          <p:cNvPr id="9" name="正方形/長方形 8">
            <a:extLst>
              <a:ext uri="{FF2B5EF4-FFF2-40B4-BE49-F238E27FC236}">
                <a16:creationId xmlns:a16="http://schemas.microsoft.com/office/drawing/2014/main" id="{9B61262B-26E2-C75D-CCBB-330098A94938}"/>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11" name="正方形/長方形 10">
            <a:extLst>
              <a:ext uri="{FF2B5EF4-FFF2-40B4-BE49-F238E27FC236}">
                <a16:creationId xmlns:a16="http://schemas.microsoft.com/office/drawing/2014/main" id="{4D799AFA-BD81-CD9D-8443-F608CBA7A45D}"/>
              </a:ext>
            </a:extLst>
          </p:cNvPr>
          <p:cNvSpPr/>
          <p:nvPr/>
        </p:nvSpPr>
        <p:spPr>
          <a:xfrm>
            <a:off x="11870849"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Tree>
    <p:extLst>
      <p:ext uri="{BB962C8B-B14F-4D97-AF65-F5344CB8AC3E}">
        <p14:creationId xmlns:p14="http://schemas.microsoft.com/office/powerpoint/2010/main" val="1434066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E62433-60E8-2654-95AC-201AFBF4E11A}"/>
              </a:ext>
            </a:extLst>
          </p:cNvPr>
          <p:cNvSpPr>
            <a:spLocks noGrp="1"/>
          </p:cNvSpPr>
          <p:nvPr>
            <p:ph type="title"/>
          </p:nvPr>
        </p:nvSpPr>
        <p:spPr/>
        <p:txBody>
          <a:bodyPr/>
          <a:lstStyle/>
          <a:p>
            <a:r>
              <a:rPr kumimoji="1" lang="ja-JP" altLang="en-US"/>
              <a:t>バイアス</a:t>
            </a:r>
          </a:p>
        </p:txBody>
      </p:sp>
      <p:sp>
        <p:nvSpPr>
          <p:cNvPr id="3" name="コンテンツ プレースホルダー 2">
            <a:extLst>
              <a:ext uri="{FF2B5EF4-FFF2-40B4-BE49-F238E27FC236}">
                <a16:creationId xmlns:a16="http://schemas.microsoft.com/office/drawing/2014/main" id="{421EC4AD-3FFF-38BE-F663-DCFD5D96B40A}"/>
              </a:ext>
            </a:extLst>
          </p:cNvPr>
          <p:cNvSpPr>
            <a:spLocks noGrp="1"/>
          </p:cNvSpPr>
          <p:nvPr>
            <p:ph idx="1"/>
          </p:nvPr>
        </p:nvSpPr>
        <p:spPr>
          <a:xfrm>
            <a:off x="616603" y="1039840"/>
            <a:ext cx="4515159" cy="2710536"/>
          </a:xfrm>
        </p:spPr>
        <p:txBody>
          <a:bodyPr>
            <a:normAutofit/>
          </a:bodyPr>
          <a:lstStyle/>
          <a:p>
            <a:pPr marL="92075" indent="0">
              <a:buNone/>
            </a:pPr>
            <a:r>
              <a:rPr kumimoji="1" lang="ja-JP" altLang="en-US" sz="1800"/>
              <a:t>疫学研究において取り扱うデータに生じる特定方向への偏り</a:t>
            </a:r>
            <a:endParaRPr kumimoji="1" lang="en-US" altLang="ja-JP" sz="1800"/>
          </a:p>
          <a:p>
            <a:pPr marL="92075" indent="0">
              <a:buNone/>
            </a:pPr>
            <a:r>
              <a:rPr kumimoji="1" lang="ja-JP" altLang="en-US" sz="1400"/>
              <a:t>要因と結果（アウトカム）の関連について</a:t>
            </a:r>
            <a:br>
              <a:rPr kumimoji="1" lang="en-US" altLang="ja-JP" sz="1400"/>
            </a:br>
            <a:r>
              <a:rPr kumimoji="1" lang="ja-JP" altLang="en-US" sz="1400"/>
              <a:t>誤った推論を導く原因となる</a:t>
            </a:r>
            <a:endParaRPr kumimoji="1" lang="en-US" altLang="ja-JP" sz="1400"/>
          </a:p>
          <a:p>
            <a:pPr marL="92075" indent="0">
              <a:buNone/>
            </a:pPr>
            <a:r>
              <a:rPr kumimoji="1" lang="ja-JP" altLang="en-US" sz="1400"/>
              <a:t>系統誤差（</a:t>
            </a:r>
            <a:r>
              <a:rPr kumimoji="1" lang="en-US" altLang="ja-JP" sz="1400"/>
              <a:t>Systematic Error</a:t>
            </a:r>
            <a:r>
              <a:rPr kumimoji="1" lang="ja-JP" altLang="en-US" sz="1400"/>
              <a:t>）とも呼ばれる</a:t>
            </a:r>
          </a:p>
          <a:p>
            <a:pPr marL="92075" indent="0">
              <a:buNone/>
            </a:pPr>
            <a:endParaRPr kumimoji="1" lang="en-US" altLang="ja-JP" sz="900"/>
          </a:p>
        </p:txBody>
      </p:sp>
      <p:sp>
        <p:nvSpPr>
          <p:cNvPr id="4" name="正方形/長方形 3">
            <a:extLst>
              <a:ext uri="{FF2B5EF4-FFF2-40B4-BE49-F238E27FC236}">
                <a16:creationId xmlns:a16="http://schemas.microsoft.com/office/drawing/2014/main" id="{80C787EF-032B-6E9B-0338-541603814D21}"/>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6" name="テキスト ボックス 5">
            <a:extLst>
              <a:ext uri="{FF2B5EF4-FFF2-40B4-BE49-F238E27FC236}">
                <a16:creationId xmlns:a16="http://schemas.microsoft.com/office/drawing/2014/main" id="{8E166637-964E-70D8-5E7D-8B25DB38ECB8}"/>
              </a:ext>
            </a:extLst>
          </p:cNvPr>
          <p:cNvSpPr txBox="1"/>
          <p:nvPr/>
        </p:nvSpPr>
        <p:spPr>
          <a:xfrm>
            <a:off x="5644841" y="1024430"/>
            <a:ext cx="5714039" cy="2506648"/>
          </a:xfrm>
          <a:prstGeom prst="rect">
            <a:avLst/>
          </a:prstGeom>
          <a:noFill/>
        </p:spPr>
        <p:txBody>
          <a:bodyPr wrap="square">
            <a:spAutoFit/>
          </a:bodyPr>
          <a:lstStyle/>
          <a:p>
            <a:pPr marL="263525" marR="0" lvl="0" indent="-171450" algn="l" defTabSz="914400" rtl="0" eaLnBrk="1" fontAlgn="auto" latinLnBrk="0" hangingPunct="1">
              <a:lnSpc>
                <a:spcPct val="125000"/>
              </a:lnSpc>
              <a:spcBef>
                <a:spcPts val="10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選択バイアス</a:t>
            </a:r>
            <a:br>
              <a:rPr lang="en-US" altLang="ja-JP" sz="1600">
                <a:solidFill>
                  <a:prstClr val="black"/>
                </a:solidFill>
                <a:latin typeface="BIZ UDPゴシック"/>
                <a:ea typeface="BIZ UDPゴシック"/>
              </a:rPr>
            </a:br>
            <a:br>
              <a:rPr lang="en-US" altLang="ja-JP" sz="400">
                <a:solidFill>
                  <a:prstClr val="black"/>
                </a:solidFill>
                <a:latin typeface="BIZ UDPゴシック"/>
                <a:ea typeface="BIZ UDPゴシック"/>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研究対象者を選択する際に生じるバイアス</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研究の対象集団が真の集団（母集団）とは異なる特性を</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持っているときに生じる</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（特定の属性を持つ対象者が選択的に脱落する）</a:t>
            </a:r>
            <a:endPar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endParaRPr>
          </a:p>
          <a:p>
            <a:pPr marL="720725" marR="0" lvl="0" indent="-628650" algn="l" defTabSz="914400" rtl="0" eaLnBrk="1" fontAlgn="auto" latinLnBrk="0" hangingPunct="1">
              <a:lnSpc>
                <a:spcPct val="125000"/>
              </a:lnSpc>
              <a:spcBef>
                <a:spcPts val="1000"/>
              </a:spcBef>
              <a:spcAft>
                <a:spcPts val="0"/>
              </a:spcAft>
              <a:buClrTx/>
              <a:buSzTx/>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例） ・ 対象者を集める方法によりその属性が偏る</a:t>
            </a:r>
            <a:br>
              <a:rPr lang="en-US" altLang="ja-JP" sz="1400" noProof="0">
                <a:solidFill>
                  <a:prstClr val="black"/>
                </a:solidFill>
                <a:latin typeface="BIZ UDPゴシック"/>
                <a:ea typeface="BIZ UDPゴシック"/>
              </a:rPr>
            </a:br>
            <a:r>
              <a:rPr lang="ja-JP" altLang="en-US" sz="1400" noProof="0">
                <a:solidFill>
                  <a:prstClr val="black"/>
                </a:solidFill>
                <a:latin typeface="BIZ UDPゴシック"/>
                <a:ea typeface="BIZ UDPゴシック"/>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インターネット上で募集するとパソコンやスマート</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フォンを利用しない人が研究対象集団に含まれにくい</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7" name="テキスト ボックス 6">
            <a:extLst>
              <a:ext uri="{FF2B5EF4-FFF2-40B4-BE49-F238E27FC236}">
                <a16:creationId xmlns:a16="http://schemas.microsoft.com/office/drawing/2014/main" id="{F9E3B24C-860D-E6AC-7ED4-6FB368FC7B45}"/>
              </a:ext>
            </a:extLst>
          </p:cNvPr>
          <p:cNvSpPr txBox="1"/>
          <p:nvPr/>
        </p:nvSpPr>
        <p:spPr>
          <a:xfrm>
            <a:off x="5644841" y="3664218"/>
            <a:ext cx="5323840" cy="2795189"/>
          </a:xfrm>
          <a:prstGeom prst="rect">
            <a:avLst/>
          </a:prstGeom>
          <a:noFill/>
        </p:spPr>
        <p:txBody>
          <a:bodyPr wrap="square">
            <a:spAutoFit/>
          </a:bodyPr>
          <a:lstStyle/>
          <a:p>
            <a:pPr marL="263525" marR="0" lvl="0" indent="-171450" algn="l" defTabSz="914400" rtl="0" eaLnBrk="1" fontAlgn="auto" latinLnBrk="0" hangingPunct="1">
              <a:lnSpc>
                <a:spcPct val="125000"/>
              </a:lnSpc>
              <a:spcBef>
                <a:spcPts val="10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情報バイアス</a:t>
            </a:r>
            <a:br>
              <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rPr>
            </a:br>
            <a:br>
              <a:rPr kumimoji="1" lang="en-US" altLang="ja-JP" sz="5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情報を取り扱う際に生じるバイアス</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情報の不適切な取得や処理により生じる</a:t>
            </a:r>
          </a:p>
          <a:p>
            <a:pPr marL="630238" marR="0" lvl="0" indent="-274638" algn="l" defTabSz="914400" rtl="0" eaLnBrk="1" fontAlgn="auto" latinLnBrk="0" hangingPunct="1">
              <a:lnSpc>
                <a:spcPct val="125000"/>
              </a:lnSpc>
              <a:spcBef>
                <a:spcPts val="1000"/>
              </a:spcBef>
              <a:spcAft>
                <a:spcPts val="0"/>
              </a:spcAft>
              <a:buClrTx/>
              <a:buSzTx/>
              <a:tabLst>
                <a:tab pos="630238" algn="l"/>
              </a:tabLst>
              <a:defRPr/>
            </a:pPr>
            <a:r>
              <a:rPr lang="ja-JP" altLang="en-US" sz="1400">
                <a:solidFill>
                  <a:prstClr val="black"/>
                </a:solidFill>
                <a:latin typeface="BIZ UDPゴシック"/>
                <a:ea typeface="BIZ UDPゴシック"/>
              </a:rPr>
              <a:t>例） ・ 観察者によって観察結果に偏りが生じる</a:t>
            </a:r>
            <a:br>
              <a:rPr lang="en-US" altLang="ja-JP" sz="1400">
                <a:solidFill>
                  <a:prstClr val="black"/>
                </a:solidFill>
                <a:latin typeface="BIZ UDPゴシック"/>
                <a:ea typeface="BIZ UDPゴシック"/>
              </a:rPr>
            </a:br>
            <a:r>
              <a:rPr lang="ja-JP" altLang="en-US" sz="1200">
                <a:solidFill>
                  <a:prstClr val="black"/>
                </a:solidFill>
                <a:latin typeface="BIZ UDPゴシック"/>
                <a:ea typeface="BIZ UDPゴシック"/>
              </a:rPr>
              <a:t>　  （高めまたは低めに評価する人がいる等）</a:t>
            </a:r>
            <a:br>
              <a:rPr lang="en-US" altLang="ja-JP" sz="1200">
                <a:solidFill>
                  <a:prstClr val="black"/>
                </a:solidFill>
                <a:latin typeface="BIZ UDPゴシック"/>
                <a:ea typeface="BIZ UDPゴシック"/>
              </a:rPr>
            </a:br>
            <a:r>
              <a:rPr lang="ja-JP" altLang="en-US" sz="1100">
                <a:solidFill>
                  <a:prstClr val="black"/>
                </a:solidFill>
                <a:latin typeface="BIZ UDPゴシック"/>
                <a:ea typeface="BIZ UDPゴシック"/>
              </a:rPr>
              <a:t> </a:t>
            </a:r>
            <a:r>
              <a:rPr lang="ja-JP" altLang="en-US" sz="1400">
                <a:solidFill>
                  <a:prstClr val="black"/>
                </a:solidFill>
                <a:latin typeface="BIZ UDPゴシック"/>
                <a:ea typeface="BIZ UDPゴシック"/>
              </a:rPr>
              <a:t>・ 疾病を発症した人と健常者とで過去の事象を</a:t>
            </a:r>
            <a:br>
              <a:rPr lang="en-US" altLang="ja-JP" sz="1400">
                <a:solidFill>
                  <a:prstClr val="black"/>
                </a:solidFill>
                <a:latin typeface="BIZ UDPゴシック"/>
                <a:ea typeface="BIZ UDPゴシック"/>
              </a:rPr>
            </a:br>
            <a:r>
              <a:rPr lang="ja-JP" altLang="en-US" sz="1050">
                <a:solidFill>
                  <a:prstClr val="black"/>
                </a:solidFill>
                <a:latin typeface="BIZ UDPゴシック"/>
                <a:ea typeface="BIZ UDPゴシック"/>
              </a:rPr>
              <a:t>　</a:t>
            </a:r>
            <a:r>
              <a:rPr lang="ja-JP" altLang="en-US" sz="1400">
                <a:solidFill>
                  <a:prstClr val="black"/>
                </a:solidFill>
                <a:latin typeface="BIZ UDPゴシック"/>
                <a:ea typeface="BIZ UDPゴシック"/>
              </a:rPr>
              <a:t>  思い出す範囲や程度に差が生じる</a:t>
            </a:r>
            <a:br>
              <a:rPr lang="en-US" altLang="ja-JP" sz="1400">
                <a:solidFill>
                  <a:prstClr val="black"/>
                </a:solidFill>
                <a:latin typeface="BIZ UDPゴシック"/>
                <a:ea typeface="BIZ UDPゴシック"/>
              </a:rPr>
            </a:br>
            <a:r>
              <a:rPr lang="ja-JP" altLang="en-US" sz="1100">
                <a:solidFill>
                  <a:prstClr val="black"/>
                </a:solidFill>
                <a:latin typeface="BIZ UDPゴシック"/>
                <a:ea typeface="BIZ UDPゴシック"/>
              </a:rPr>
              <a:t> </a:t>
            </a:r>
            <a:r>
              <a:rPr lang="ja-JP" altLang="en-US" sz="1400">
                <a:solidFill>
                  <a:prstClr val="black"/>
                </a:solidFill>
                <a:latin typeface="BIZ UDPゴシック"/>
                <a:ea typeface="BIZ UDPゴシック"/>
              </a:rPr>
              <a:t>・</a:t>
            </a:r>
            <a:r>
              <a:rPr lang="ja-JP" altLang="en-US" sz="1000">
                <a:solidFill>
                  <a:prstClr val="black"/>
                </a:solidFill>
                <a:latin typeface="BIZ UDPゴシック"/>
                <a:ea typeface="BIZ UDPゴシック"/>
              </a:rPr>
              <a:t> </a:t>
            </a:r>
            <a:r>
              <a:rPr lang="ja-JP" altLang="en-US" sz="1100">
                <a:solidFill>
                  <a:prstClr val="black"/>
                </a:solidFill>
                <a:latin typeface="BIZ UDPゴシック"/>
                <a:ea typeface="BIZ UDPゴシック"/>
              </a:rPr>
              <a:t> </a:t>
            </a:r>
            <a:r>
              <a:rPr lang="ja-JP" altLang="en-US" sz="1400">
                <a:solidFill>
                  <a:prstClr val="black"/>
                </a:solidFill>
                <a:latin typeface="BIZ UDPゴシック"/>
                <a:ea typeface="BIZ UDPゴシック"/>
              </a:rPr>
              <a:t>要因とアウトカムの関連を示唆する有意な</a:t>
            </a:r>
            <a:br>
              <a:rPr lang="en-US" altLang="ja-JP" sz="1400">
                <a:solidFill>
                  <a:prstClr val="black"/>
                </a:solidFill>
                <a:latin typeface="BIZ UDPゴシック"/>
                <a:ea typeface="BIZ UDPゴシック"/>
              </a:rPr>
            </a:br>
            <a:r>
              <a:rPr lang="ja-JP" altLang="en-US" sz="800">
                <a:solidFill>
                  <a:prstClr val="black"/>
                </a:solidFill>
                <a:latin typeface="BIZ UDPゴシック"/>
                <a:ea typeface="BIZ UDPゴシック"/>
              </a:rPr>
              <a:t>　</a:t>
            </a:r>
            <a:r>
              <a:rPr lang="ja-JP" altLang="en-US" sz="1400">
                <a:solidFill>
                  <a:prstClr val="black"/>
                </a:solidFill>
                <a:latin typeface="BIZ UDPゴシック"/>
                <a:ea typeface="BIZ UDPゴシック"/>
              </a:rPr>
              <a:t>　</a:t>
            </a:r>
            <a:r>
              <a:rPr lang="ja-JP" altLang="en-US" sz="1100">
                <a:solidFill>
                  <a:prstClr val="black"/>
                </a:solidFill>
                <a:latin typeface="BIZ UDPゴシック"/>
                <a:ea typeface="BIZ UDPゴシック"/>
              </a:rPr>
              <a:t> </a:t>
            </a:r>
            <a:r>
              <a:rPr lang="ja-JP" altLang="en-US" sz="1400">
                <a:solidFill>
                  <a:prstClr val="black"/>
                </a:solidFill>
                <a:latin typeface="BIZ UDPゴシック"/>
                <a:ea typeface="BIZ UDPゴシック"/>
              </a:rPr>
              <a:t>結果が出た研究結果の方が発表されやすいこと　など</a:t>
            </a:r>
          </a:p>
        </p:txBody>
      </p:sp>
      <p:sp>
        <p:nvSpPr>
          <p:cNvPr id="8" name="正方形/長方形 7">
            <a:extLst>
              <a:ext uri="{FF2B5EF4-FFF2-40B4-BE49-F238E27FC236}">
                <a16:creationId xmlns:a16="http://schemas.microsoft.com/office/drawing/2014/main" id="{0EEAA2FA-6834-9683-1255-F9B2C3AB551E}"/>
              </a:ext>
            </a:extLst>
          </p:cNvPr>
          <p:cNvSpPr/>
          <p:nvPr/>
        </p:nvSpPr>
        <p:spPr>
          <a:xfrm>
            <a:off x="11860800" y="3193782"/>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疫学</a:t>
            </a:r>
          </a:p>
        </p:txBody>
      </p:sp>
    </p:spTree>
    <p:extLst>
      <p:ext uri="{BB962C8B-B14F-4D97-AF65-F5344CB8AC3E}">
        <p14:creationId xmlns:p14="http://schemas.microsoft.com/office/powerpoint/2010/main" val="1563529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3f59e19-d015-4bed-846d-c6df16a7c254">
      <Terms xmlns="http://schemas.microsoft.com/office/infopath/2007/PartnerControls"/>
    </lcf76f155ced4ddcb4097134ff3c332f>
    <TaxCatchAll xmlns="1da8a86e-78ad-4d1b-aa23-ba4c7618729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6B370F8F6F3F34E88FA9FA1FE3206FB" ma:contentTypeVersion="12" ma:contentTypeDescription="新しいドキュメントを作成します。" ma:contentTypeScope="" ma:versionID="3d46894e9a5abef9b13c405f7feed278">
  <xsd:schema xmlns:xsd="http://www.w3.org/2001/XMLSchema" xmlns:xs="http://www.w3.org/2001/XMLSchema" xmlns:p="http://schemas.microsoft.com/office/2006/metadata/properties" xmlns:ns2="13f59e19-d015-4bed-846d-c6df16a7c254" xmlns:ns3="1da8a86e-78ad-4d1b-aa23-ba4c7618729f" targetNamespace="http://schemas.microsoft.com/office/2006/metadata/properties" ma:root="true" ma:fieldsID="41a6817748d507f6f6b78a763c0ba14a" ns2:_="" ns3:_="">
    <xsd:import namespace="13f59e19-d015-4bed-846d-c6df16a7c254"/>
    <xsd:import namespace="1da8a86e-78ad-4d1b-aa23-ba4c761872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f59e19-d015-4bed-846d-c6df16a7c2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a8a86e-78ad-4d1b-aa23-ba4c761872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4f4ef43-21c3-44fa-89cd-eec7d9d12c75}" ma:internalName="TaxCatchAll" ma:showField="CatchAllData" ma:web="1da8a86e-78ad-4d1b-aa23-ba4c761872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092558-4B10-4D8C-A0F7-93A42DE2C15D}">
  <ds:schemaRefs>
    <ds:schemaRef ds:uri="http://schemas.microsoft.com/office/2006/metadata/properties"/>
    <ds:schemaRef ds:uri="http://schemas.microsoft.com/office/infopath/2007/PartnerControls"/>
    <ds:schemaRef ds:uri="13f59e19-d015-4bed-846d-c6df16a7c254"/>
    <ds:schemaRef ds:uri="1da8a86e-78ad-4d1b-aa23-ba4c7618729f"/>
  </ds:schemaRefs>
</ds:datastoreItem>
</file>

<file path=customXml/itemProps2.xml><?xml version="1.0" encoding="utf-8"?>
<ds:datastoreItem xmlns:ds="http://schemas.openxmlformats.org/officeDocument/2006/customXml" ds:itemID="{84C63412-072B-4943-A5CE-5FEB47CDE10A}">
  <ds:schemaRefs>
    <ds:schemaRef ds:uri="http://schemas.microsoft.com/sharepoint/v3/contenttype/forms"/>
  </ds:schemaRefs>
</ds:datastoreItem>
</file>

<file path=customXml/itemProps3.xml><?xml version="1.0" encoding="utf-8"?>
<ds:datastoreItem xmlns:ds="http://schemas.openxmlformats.org/officeDocument/2006/customXml" ds:itemID="{18D06D34-EEDC-49BE-AA0E-52770E148B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f59e19-d015-4bed-846d-c6df16a7c254"/>
    <ds:schemaRef ds:uri="1da8a86e-78ad-4d1b-aa23-ba4c76187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2293</Words>
  <Application>Microsoft Office PowerPoint</Application>
  <PresentationFormat>ワイド画面</PresentationFormat>
  <Paragraphs>228</Paragraphs>
  <Slides>13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BIZ UDPゴシック</vt:lpstr>
      <vt:lpstr>Meiryo UI</vt:lpstr>
      <vt:lpstr>游ゴシック</vt:lpstr>
      <vt:lpstr>Arial</vt:lpstr>
      <vt:lpstr>Office テーマ</vt:lpstr>
      <vt:lpstr>食品安全関係素材集</vt:lpstr>
      <vt:lpstr>2.リスク評価  疫学</vt:lpstr>
      <vt:lpstr>疫学</vt:lpstr>
      <vt:lpstr>疫学〔(前向き)コホート研究〕</vt:lpstr>
      <vt:lpstr>疫学〔横断研究〕</vt:lpstr>
      <vt:lpstr>疫学〔症例対象研究〕</vt:lpstr>
      <vt:lpstr>（疫学における）リスク</vt:lpstr>
      <vt:lpstr>因果関係</vt:lpstr>
      <vt:lpstr>バイアス</vt:lpstr>
      <vt:lpstr>交絡</vt:lpstr>
      <vt:lpstr>オッズ比（OR：Odds Ratio）</vt:lpstr>
      <vt:lpstr>有病率／罹患率／死亡率／致死率</vt:lpstr>
      <vt:lpstr>メタアナリシス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2024-11-22T07:29:12Z</dcterms:created>
  <dcterms:modified xsi:type="dcterms:W3CDTF">2024-11-29T01:44:03Z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0x01010046B370F8F6F3F34E88FA9FA1FE3206FB</vt:lpwstr>
  </property>
</Properties>
</file>