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8"/>
  </p:notesMasterIdLst>
  <p:sldIdLst>
    <p:sldId id="616" r:id="rId5"/>
    <p:sldId id="469" r:id="rId6"/>
    <p:sldId id="465" r:id="rId7"/>
    <p:sldId id="460" r:id="rId8"/>
    <p:sldId id="497" r:id="rId9"/>
    <p:sldId id="466" r:id="rId10"/>
    <p:sldId id="462" r:id="rId11"/>
    <p:sldId id="464" r:id="rId12"/>
    <p:sldId id="499" r:id="rId13"/>
    <p:sldId id="491" r:id="rId14"/>
    <p:sldId id="617" r:id="rId15"/>
    <p:sldId id="618" r:id="rId16"/>
    <p:sldId id="452" r:id="rId17"/>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3.ハザード" id="{A94FFB8D-E870-4B35-A4E7-C60462C35085}">
          <p14:sldIdLst>
            <p14:sldId id="616"/>
            <p14:sldId id="469"/>
            <p14:sldId id="465"/>
            <p14:sldId id="460"/>
            <p14:sldId id="497"/>
            <p14:sldId id="466"/>
            <p14:sldId id="462"/>
            <p14:sldId id="464"/>
            <p14:sldId id="499"/>
            <p14:sldId id="491"/>
            <p14:sldId id="617"/>
            <p14:sldId id="618"/>
            <p14:sldId id="452"/>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B8D1"/>
    <a:srgbClr val="004696"/>
    <a:srgbClr val="E6E6E6"/>
    <a:srgbClr val="CDCDCD"/>
    <a:srgbClr val="59A2C3"/>
    <a:srgbClr val="F2BA3C"/>
    <a:srgbClr val="ECECEC"/>
    <a:srgbClr val="CADDE6"/>
    <a:srgbClr val="C9C9C9"/>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23B8AE-516A-462F-A324-17E255C76138}" v="2" dt="2024-11-29T01:38:14.04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94660"/>
  </p:normalViewPr>
  <p:slideViewPr>
    <p:cSldViewPr snapToGrid="0">
      <p:cViewPr varScale="1">
        <p:scale>
          <a:sx n="103" d="100"/>
          <a:sy n="103" d="100"/>
        </p:scale>
        <p:origin x="92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FD9CFF8-F6BC-441C-A9FB-BBA69742E08F}" type="datetimeFigureOut">
              <a:rPr kumimoji="1" lang="ja-JP" altLang="en-US" smtClean="0"/>
              <a:t>2024/11/29</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E6DDBE2-80EF-431F-9E35-A190F941EC21}" type="slidenum">
              <a:rPr kumimoji="1" lang="ja-JP" altLang="en-US" smtClean="0"/>
              <a:t>‹#›</a:t>
            </a:fld>
            <a:endParaRPr kumimoji="1" lang="ja-JP" altLang="en-US"/>
          </a:p>
        </p:txBody>
      </p:sp>
    </p:spTree>
    <p:extLst>
      <p:ext uri="{BB962C8B-B14F-4D97-AF65-F5344CB8AC3E}">
        <p14:creationId xmlns:p14="http://schemas.microsoft.com/office/powerpoint/2010/main" val="33493430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7A7E752C-1704-3EF7-E7CC-E19000CB319C}"/>
              </a:ext>
            </a:extLst>
          </p:cNvPr>
          <p:cNvSpPr/>
          <p:nvPr userDrawn="1"/>
        </p:nvSpPr>
        <p:spPr>
          <a:xfrm>
            <a:off x="0" y="-30851"/>
            <a:ext cx="12192000" cy="6888851"/>
          </a:xfrm>
          <a:prstGeom prst="rect">
            <a:avLst/>
          </a:prstGeom>
          <a:solidFill>
            <a:srgbClr val="0046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角を丸くする 11">
            <a:extLst>
              <a:ext uri="{FF2B5EF4-FFF2-40B4-BE49-F238E27FC236}">
                <a16:creationId xmlns:a16="http://schemas.microsoft.com/office/drawing/2014/main" id="{1C13ED03-B060-1AFE-565B-EA3EFECF4448}"/>
              </a:ext>
            </a:extLst>
          </p:cNvPr>
          <p:cNvSpPr/>
          <p:nvPr userDrawn="1"/>
        </p:nvSpPr>
        <p:spPr>
          <a:xfrm>
            <a:off x="230659" y="164757"/>
            <a:ext cx="11730682" cy="6477831"/>
          </a:xfrm>
          <a:prstGeom prst="roundRect">
            <a:avLst>
              <a:gd name="adj" fmla="val 2394"/>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7D0FEC4A-B2AB-B719-C615-873A2800F14C}"/>
              </a:ext>
            </a:extLst>
          </p:cNvPr>
          <p:cNvSpPr>
            <a:spLocks noGrp="1"/>
          </p:cNvSpPr>
          <p:nvPr>
            <p:ph type="ctrTitle"/>
          </p:nvPr>
        </p:nvSpPr>
        <p:spPr>
          <a:xfrm>
            <a:off x="1524000" y="2112069"/>
            <a:ext cx="9144000" cy="2387600"/>
          </a:xfrm>
        </p:spPr>
        <p:txBody>
          <a:bodyPr anchor="b"/>
          <a:lstStyle>
            <a:lvl1pPr algn="ctr">
              <a:defRPr sz="48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147B513-7753-367F-F819-27632BFBE5E7}"/>
              </a:ext>
            </a:extLst>
          </p:cNvPr>
          <p:cNvSpPr>
            <a:spLocks noGrp="1"/>
          </p:cNvSpPr>
          <p:nvPr>
            <p:ph type="subTitle" idx="1"/>
          </p:nvPr>
        </p:nvSpPr>
        <p:spPr>
          <a:xfrm>
            <a:off x="1524000" y="470408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6" name="スライド番号プレースホルダー 5">
            <a:extLst>
              <a:ext uri="{FF2B5EF4-FFF2-40B4-BE49-F238E27FC236}">
                <a16:creationId xmlns:a16="http://schemas.microsoft.com/office/drawing/2014/main" id="{7323B889-DF63-A096-150D-16DAFE22D30F}"/>
              </a:ext>
            </a:extLst>
          </p:cNvPr>
          <p:cNvSpPr>
            <a:spLocks noGrp="1"/>
          </p:cNvSpPr>
          <p:nvPr>
            <p:ph type="sldNum" sz="quarter" idx="12"/>
          </p:nvPr>
        </p:nvSpPr>
        <p:spPr/>
        <p:txBody>
          <a:bodyPr/>
          <a:lstStyle>
            <a:lvl1pPr>
              <a:defRPr>
                <a:solidFill>
                  <a:schemeClr val="bg1"/>
                </a:solidFill>
              </a:defRPr>
            </a:lvl1pPr>
          </a:lstStyle>
          <a:p>
            <a:fld id="{93CC4A1B-1B1A-419F-8873-E2E6AFDD2F63}" type="slidenum">
              <a:rPr lang="ja-JP" altLang="en-US" smtClean="0"/>
              <a:pPr/>
              <a:t>‹#›</a:t>
            </a:fld>
            <a:endParaRPr lang="ja-JP" altLang="en-US"/>
          </a:p>
        </p:txBody>
      </p:sp>
      <p:sp>
        <p:nvSpPr>
          <p:cNvPr id="14" name="正方形/長方形 13">
            <a:extLst>
              <a:ext uri="{FF2B5EF4-FFF2-40B4-BE49-F238E27FC236}">
                <a16:creationId xmlns:a16="http://schemas.microsoft.com/office/drawing/2014/main" id="{37810703-296C-44C9-DAE8-C6B43DEAB680}"/>
              </a:ext>
            </a:extLst>
          </p:cNvPr>
          <p:cNvSpPr/>
          <p:nvPr userDrawn="1"/>
        </p:nvSpPr>
        <p:spPr>
          <a:xfrm>
            <a:off x="1595120" y="4499669"/>
            <a:ext cx="9144000" cy="71120"/>
          </a:xfrm>
          <a:prstGeom prst="rect">
            <a:avLst/>
          </a:prstGeom>
          <a:solidFill>
            <a:srgbClr val="0046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83231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準（枠な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EB0ACD-3570-7A69-40BE-D0ED1D6B7FF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266D311-00DB-5E44-E45E-709D5B62218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a:extLst>
              <a:ext uri="{FF2B5EF4-FFF2-40B4-BE49-F238E27FC236}">
                <a16:creationId xmlns:a16="http://schemas.microsoft.com/office/drawing/2014/main" id="{B3858954-C63B-8629-49D5-352636030318}"/>
              </a:ext>
            </a:extLst>
          </p:cNvPr>
          <p:cNvSpPr>
            <a:spLocks noGrp="1"/>
          </p:cNvSpPr>
          <p:nvPr>
            <p:ph type="ftr" sz="quarter" idx="11"/>
          </p:nvPr>
        </p:nvSpPr>
        <p:spPr/>
        <p:txBody>
          <a:bodyPr/>
          <a:lstStyle/>
          <a:p>
            <a:r>
              <a:rPr lang="ja-JP" altLang="en-US"/>
              <a:t>食品安全委員会 食品安全関係素材集 </a:t>
            </a:r>
            <a:r>
              <a:rPr lang="en-US" altLang="ja-JP"/>
              <a:t>1.0</a:t>
            </a:r>
            <a:endParaRPr lang="ja-JP" altLang="en-US" dirty="0"/>
          </a:p>
        </p:txBody>
      </p:sp>
      <p:sp>
        <p:nvSpPr>
          <p:cNvPr id="6" name="スライド番号プレースホルダー 5">
            <a:extLst>
              <a:ext uri="{FF2B5EF4-FFF2-40B4-BE49-F238E27FC236}">
                <a16:creationId xmlns:a16="http://schemas.microsoft.com/office/drawing/2014/main" id="{B0D45CED-1A4C-2D90-0C13-365978CCDE6F}"/>
              </a:ext>
            </a:extLst>
          </p:cNvPr>
          <p:cNvSpPr>
            <a:spLocks noGrp="1"/>
          </p:cNvSpPr>
          <p:nvPr>
            <p:ph type="sldNum" sz="quarter" idx="12"/>
          </p:nvPr>
        </p:nvSpPr>
        <p:spPr/>
        <p:txBody>
          <a:bodyPr/>
          <a:lstStyle/>
          <a:p>
            <a:fld id="{93CC4A1B-1B1A-419F-8873-E2E6AFDD2F63}" type="slidenum">
              <a:rPr kumimoji="1" lang="ja-JP" altLang="en-US" smtClean="0"/>
              <a:t>‹#›</a:t>
            </a:fld>
            <a:endParaRPr kumimoji="1" lang="ja-JP" altLang="en-US"/>
          </a:p>
        </p:txBody>
      </p:sp>
    </p:spTree>
    <p:extLst>
      <p:ext uri="{BB962C8B-B14F-4D97-AF65-F5344CB8AC3E}">
        <p14:creationId xmlns:p14="http://schemas.microsoft.com/office/powerpoint/2010/main" val="3323119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要点記入スペース">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60CA42-1B52-A8F1-84CC-B0AD8F5EC4C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6028DC6-B651-AE42-F723-81CAC6C14824}"/>
              </a:ext>
            </a:extLst>
          </p:cNvPr>
          <p:cNvSpPr>
            <a:spLocks noGrp="1"/>
          </p:cNvSpPr>
          <p:nvPr>
            <p:ph sz="half" idx="1"/>
          </p:nvPr>
        </p:nvSpPr>
        <p:spPr>
          <a:xfrm>
            <a:off x="517292" y="2114550"/>
            <a:ext cx="11192793" cy="430257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a:extLst>
              <a:ext uri="{FF2B5EF4-FFF2-40B4-BE49-F238E27FC236}">
                <a16:creationId xmlns:a16="http://schemas.microsoft.com/office/drawing/2014/main" id="{70E2409F-A4AC-A7CD-9378-3CCF883971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E1CEDB3-BC59-79A8-E0E6-025885E88C10}"/>
              </a:ext>
            </a:extLst>
          </p:cNvPr>
          <p:cNvSpPr>
            <a:spLocks noGrp="1"/>
          </p:cNvSpPr>
          <p:nvPr>
            <p:ph type="sldNum" sz="quarter" idx="12"/>
          </p:nvPr>
        </p:nvSpPr>
        <p:spPr/>
        <p:txBody>
          <a:bodyPr/>
          <a:lstStyle/>
          <a:p>
            <a:fld id="{93CC4A1B-1B1A-419F-8873-E2E6AFDD2F63}" type="slidenum">
              <a:rPr kumimoji="1" lang="ja-JP" altLang="en-US" smtClean="0"/>
              <a:t>‹#›</a:t>
            </a:fld>
            <a:endParaRPr kumimoji="1" lang="ja-JP" altLang="en-US"/>
          </a:p>
        </p:txBody>
      </p:sp>
      <p:sp>
        <p:nvSpPr>
          <p:cNvPr id="11" name="テキスト プレースホルダー 10">
            <a:extLst>
              <a:ext uri="{FF2B5EF4-FFF2-40B4-BE49-F238E27FC236}">
                <a16:creationId xmlns:a16="http://schemas.microsoft.com/office/drawing/2014/main" id="{42FD757E-8466-9AD4-016F-4E8DA7B31FDE}"/>
              </a:ext>
            </a:extLst>
          </p:cNvPr>
          <p:cNvSpPr>
            <a:spLocks noGrp="1"/>
          </p:cNvSpPr>
          <p:nvPr>
            <p:ph type="body" sz="quarter" idx="13"/>
          </p:nvPr>
        </p:nvSpPr>
        <p:spPr>
          <a:xfrm>
            <a:off x="517292" y="894020"/>
            <a:ext cx="11192793" cy="1082802"/>
          </a:xfrm>
          <a:ln w="12700">
            <a:noFill/>
          </a:ln>
        </p:spPr>
        <p:txBody>
          <a:bodyPr>
            <a:noAutofit/>
          </a:bodyPr>
          <a:lstStyle>
            <a:lvl1pPr>
              <a:defRPr sz="2000"/>
            </a:lvl1pPr>
            <a:lvl2pPr>
              <a:defRPr sz="1800"/>
            </a:lvl2pPr>
            <a:lvl3pPr>
              <a:defRPr sz="1600"/>
            </a:lvl3pPr>
            <a:lvl4pPr>
              <a:defRPr sz="1400"/>
            </a:lvl4pPr>
            <a:lvl5pPr>
              <a:defRPr sz="1400"/>
            </a:lvl5pPr>
          </a:lstStyle>
          <a:p>
            <a:pPr lvl="0"/>
            <a:r>
              <a:rPr kumimoji="1" lang="ja-JP" altLang="en-US"/>
              <a:t>マスター テキストの書式設定</a:t>
            </a:r>
          </a:p>
        </p:txBody>
      </p:sp>
    </p:spTree>
    <p:extLst>
      <p:ext uri="{BB962C8B-B14F-4D97-AF65-F5344CB8AC3E}">
        <p14:creationId xmlns:p14="http://schemas.microsoft.com/office/powerpoint/2010/main" val="1669603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B76D7B0F-66F8-8B1F-9CBB-8A84D98EEB2F}"/>
              </a:ext>
            </a:extLst>
          </p:cNvPr>
          <p:cNvSpPr/>
          <p:nvPr userDrawn="1"/>
        </p:nvSpPr>
        <p:spPr>
          <a:xfrm>
            <a:off x="0" y="0"/>
            <a:ext cx="12192000" cy="658041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cxnSp>
        <p:nvCxnSpPr>
          <p:cNvPr id="74" name="直線コネクタ 73">
            <a:extLst>
              <a:ext uri="{FF2B5EF4-FFF2-40B4-BE49-F238E27FC236}">
                <a16:creationId xmlns:a16="http://schemas.microsoft.com/office/drawing/2014/main" id="{2CC5BE40-2A44-7926-0F5C-DD32FA885B6A}"/>
              </a:ext>
            </a:extLst>
          </p:cNvPr>
          <p:cNvCxnSpPr>
            <a:cxnSpLocks/>
          </p:cNvCxnSpPr>
          <p:nvPr userDrawn="1"/>
        </p:nvCxnSpPr>
        <p:spPr>
          <a:xfrm>
            <a:off x="11840866" y="689596"/>
            <a:ext cx="351134"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75" name="正方形/長方形 74">
            <a:extLst>
              <a:ext uri="{FF2B5EF4-FFF2-40B4-BE49-F238E27FC236}">
                <a16:creationId xmlns:a16="http://schemas.microsoft.com/office/drawing/2014/main" id="{1AA30417-3196-5F00-3311-B2BD6D20153C}"/>
              </a:ext>
            </a:extLst>
          </p:cNvPr>
          <p:cNvSpPr/>
          <p:nvPr userDrawn="1"/>
        </p:nvSpPr>
        <p:spPr>
          <a:xfrm>
            <a:off x="11868636" y="4857429"/>
            <a:ext cx="324000" cy="1739439"/>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a:extLst>
              <a:ext uri="{FF2B5EF4-FFF2-40B4-BE49-F238E27FC236}">
                <a16:creationId xmlns:a16="http://schemas.microsoft.com/office/drawing/2014/main" id="{706988C2-8012-9ECF-DD5F-355D27693E94}"/>
              </a:ext>
            </a:extLst>
          </p:cNvPr>
          <p:cNvSpPr/>
          <p:nvPr userDrawn="1"/>
        </p:nvSpPr>
        <p:spPr>
          <a:xfrm>
            <a:off x="11868636" y="2703415"/>
            <a:ext cx="324000" cy="1442927"/>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7" name="直線コネクタ 76">
            <a:extLst>
              <a:ext uri="{FF2B5EF4-FFF2-40B4-BE49-F238E27FC236}">
                <a16:creationId xmlns:a16="http://schemas.microsoft.com/office/drawing/2014/main" id="{B79CC56D-5DED-2797-AA27-F49C628DA7C0}"/>
              </a:ext>
            </a:extLst>
          </p:cNvPr>
          <p:cNvCxnSpPr/>
          <p:nvPr userDrawn="1"/>
        </p:nvCxnSpPr>
        <p:spPr>
          <a:xfrm>
            <a:off x="11870871" y="1875473"/>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cxnSp>
        <p:nvCxnSpPr>
          <p:cNvPr id="78" name="直線コネクタ 77">
            <a:extLst>
              <a:ext uri="{FF2B5EF4-FFF2-40B4-BE49-F238E27FC236}">
                <a16:creationId xmlns:a16="http://schemas.microsoft.com/office/drawing/2014/main" id="{13901352-F00C-C1D1-F04F-020F3A9D4A5E}"/>
              </a:ext>
            </a:extLst>
          </p:cNvPr>
          <p:cNvCxnSpPr/>
          <p:nvPr userDrawn="1"/>
        </p:nvCxnSpPr>
        <p:spPr>
          <a:xfrm>
            <a:off x="11870871" y="486311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79" name="直線コネクタ 78">
            <a:extLst>
              <a:ext uri="{FF2B5EF4-FFF2-40B4-BE49-F238E27FC236}">
                <a16:creationId xmlns:a16="http://schemas.microsoft.com/office/drawing/2014/main" id="{34B0A7EB-D795-7909-00EF-9A81D724DD6B}"/>
              </a:ext>
            </a:extLst>
          </p:cNvPr>
          <p:cNvCxnSpPr/>
          <p:nvPr userDrawn="1"/>
        </p:nvCxnSpPr>
        <p:spPr>
          <a:xfrm>
            <a:off x="11870871" y="2708350"/>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80" name="直線コネクタ 79">
            <a:extLst>
              <a:ext uri="{FF2B5EF4-FFF2-40B4-BE49-F238E27FC236}">
                <a16:creationId xmlns:a16="http://schemas.microsoft.com/office/drawing/2014/main" id="{C1B28DC2-7B17-C33E-ADC2-6261B561D7DF}"/>
              </a:ext>
            </a:extLst>
          </p:cNvPr>
          <p:cNvCxnSpPr/>
          <p:nvPr userDrawn="1"/>
        </p:nvCxnSpPr>
        <p:spPr>
          <a:xfrm>
            <a:off x="11870871" y="3187681"/>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81" name="直線コネクタ 80">
            <a:extLst>
              <a:ext uri="{FF2B5EF4-FFF2-40B4-BE49-F238E27FC236}">
                <a16:creationId xmlns:a16="http://schemas.microsoft.com/office/drawing/2014/main" id="{7456F4A9-BEF3-25B8-3EDD-AD870E1FC077}"/>
              </a:ext>
            </a:extLst>
          </p:cNvPr>
          <p:cNvCxnSpPr/>
          <p:nvPr userDrawn="1"/>
        </p:nvCxnSpPr>
        <p:spPr>
          <a:xfrm>
            <a:off x="11870871" y="689596"/>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sp>
        <p:nvSpPr>
          <p:cNvPr id="82" name="テキスト ボックス 81">
            <a:extLst>
              <a:ext uri="{FF2B5EF4-FFF2-40B4-BE49-F238E27FC236}">
                <a16:creationId xmlns:a16="http://schemas.microsoft.com/office/drawing/2014/main" id="{E022B21A-EEE3-1630-2CCE-4EE0C5E5B9B5}"/>
              </a:ext>
            </a:extLst>
          </p:cNvPr>
          <p:cNvSpPr txBox="1"/>
          <p:nvPr userDrawn="1"/>
        </p:nvSpPr>
        <p:spPr>
          <a:xfrm>
            <a:off x="11843517" y="732470"/>
            <a:ext cx="346249" cy="1095813"/>
          </a:xfrm>
          <a:prstGeom prst="rect">
            <a:avLst/>
          </a:prstGeom>
          <a:noFill/>
        </p:spPr>
        <p:txBody>
          <a:bodyPr vert="eaVert" wrap="none" rtlCol="0">
            <a:spAutoFit/>
          </a:bodyPr>
          <a:lstStyle/>
          <a:p>
            <a:r>
              <a:rPr kumimoji="1" lang="ja-JP" altLang="en-US" sz="1050"/>
              <a:t>リスクアナリシス</a:t>
            </a:r>
            <a:endParaRPr kumimoji="1" lang="en-US" altLang="ja-JP" sz="1050"/>
          </a:p>
        </p:txBody>
      </p:sp>
      <p:cxnSp>
        <p:nvCxnSpPr>
          <p:cNvPr id="83" name="直線コネクタ 82">
            <a:extLst>
              <a:ext uri="{FF2B5EF4-FFF2-40B4-BE49-F238E27FC236}">
                <a16:creationId xmlns:a16="http://schemas.microsoft.com/office/drawing/2014/main" id="{5E77C726-5A90-41E8-1791-0C0DC9279405}"/>
              </a:ext>
            </a:extLst>
          </p:cNvPr>
          <p:cNvCxnSpPr>
            <a:cxnSpLocks/>
          </p:cNvCxnSpPr>
          <p:nvPr userDrawn="1"/>
        </p:nvCxnSpPr>
        <p:spPr>
          <a:xfrm>
            <a:off x="11870871" y="366701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84" name="テキスト ボックス 83">
            <a:extLst>
              <a:ext uri="{FF2B5EF4-FFF2-40B4-BE49-F238E27FC236}">
                <a16:creationId xmlns:a16="http://schemas.microsoft.com/office/drawing/2014/main" id="{E670CD31-9DCB-2E71-9BBC-CBD6CA631F2E}"/>
              </a:ext>
            </a:extLst>
          </p:cNvPr>
          <p:cNvSpPr txBox="1"/>
          <p:nvPr userDrawn="1"/>
        </p:nvSpPr>
        <p:spPr>
          <a:xfrm>
            <a:off x="11840866" y="1918670"/>
            <a:ext cx="346249" cy="741550"/>
          </a:xfrm>
          <a:prstGeom prst="rect">
            <a:avLst/>
          </a:prstGeom>
          <a:noFill/>
        </p:spPr>
        <p:txBody>
          <a:bodyPr vert="eaVert" wrap="none" rtlCol="0">
            <a:spAutoFit/>
          </a:bodyPr>
          <a:lstStyle/>
          <a:p>
            <a:r>
              <a:rPr kumimoji="1" lang="ja-JP" altLang="en-US" sz="1050"/>
              <a:t>リスク評価</a:t>
            </a:r>
          </a:p>
        </p:txBody>
      </p:sp>
      <p:sp>
        <p:nvSpPr>
          <p:cNvPr id="85" name="テキスト ボックス 84">
            <a:extLst>
              <a:ext uri="{FF2B5EF4-FFF2-40B4-BE49-F238E27FC236}">
                <a16:creationId xmlns:a16="http://schemas.microsoft.com/office/drawing/2014/main" id="{97700616-13F5-9724-EE9F-56E5D49854A9}"/>
              </a:ext>
            </a:extLst>
          </p:cNvPr>
          <p:cNvSpPr txBox="1"/>
          <p:nvPr userDrawn="1"/>
        </p:nvSpPr>
        <p:spPr>
          <a:xfrm>
            <a:off x="11802640" y="2753957"/>
            <a:ext cx="369332" cy="400110"/>
          </a:xfrm>
          <a:prstGeom prst="rect">
            <a:avLst/>
          </a:prstGeom>
          <a:noFill/>
        </p:spPr>
        <p:txBody>
          <a:bodyPr vert="eaVert" wrap="none" rtlCol="0">
            <a:spAutoFit/>
          </a:bodyPr>
          <a:lstStyle/>
          <a:p>
            <a:pPr algn="ctr"/>
            <a:r>
              <a:rPr kumimoji="1" lang="ja-JP" altLang="en-US" sz="600"/>
              <a:t>健康影響</a:t>
            </a:r>
            <a:br>
              <a:rPr kumimoji="1" lang="en-US" altLang="ja-JP" sz="600"/>
            </a:br>
            <a:r>
              <a:rPr kumimoji="1" lang="ja-JP" altLang="en-US" sz="600"/>
              <a:t>（毒性）</a:t>
            </a:r>
            <a:endParaRPr kumimoji="1" lang="en-US" altLang="ja-JP" sz="800"/>
          </a:p>
        </p:txBody>
      </p:sp>
      <p:sp>
        <p:nvSpPr>
          <p:cNvPr id="86" name="テキスト ボックス 85">
            <a:extLst>
              <a:ext uri="{FF2B5EF4-FFF2-40B4-BE49-F238E27FC236}">
                <a16:creationId xmlns:a16="http://schemas.microsoft.com/office/drawing/2014/main" id="{BEE7BA60-D311-94DC-7B45-A35C5E73013C}"/>
              </a:ext>
            </a:extLst>
          </p:cNvPr>
          <p:cNvSpPr txBox="1"/>
          <p:nvPr userDrawn="1"/>
        </p:nvSpPr>
        <p:spPr>
          <a:xfrm>
            <a:off x="11891818" y="3295585"/>
            <a:ext cx="276999" cy="246221"/>
          </a:xfrm>
          <a:prstGeom prst="rect">
            <a:avLst/>
          </a:prstGeom>
          <a:noFill/>
        </p:spPr>
        <p:txBody>
          <a:bodyPr vert="eaVert" wrap="none" rtlCol="0">
            <a:spAutoFit/>
          </a:bodyPr>
          <a:lstStyle/>
          <a:p>
            <a:pPr algn="ctr"/>
            <a:r>
              <a:rPr kumimoji="1" lang="ja-JP" altLang="en-US" sz="600"/>
              <a:t>疫学</a:t>
            </a:r>
            <a:endParaRPr kumimoji="1" lang="en-US" altLang="ja-JP" sz="600"/>
          </a:p>
        </p:txBody>
      </p:sp>
      <p:sp>
        <p:nvSpPr>
          <p:cNvPr id="87" name="テキスト ボックス 86">
            <a:extLst>
              <a:ext uri="{FF2B5EF4-FFF2-40B4-BE49-F238E27FC236}">
                <a16:creationId xmlns:a16="http://schemas.microsoft.com/office/drawing/2014/main" id="{4F6CF358-0111-88F0-9B7A-AC5270F3EFC7}"/>
              </a:ext>
            </a:extLst>
          </p:cNvPr>
          <p:cNvSpPr txBox="1"/>
          <p:nvPr userDrawn="1"/>
        </p:nvSpPr>
        <p:spPr>
          <a:xfrm>
            <a:off x="11840866" y="4204945"/>
            <a:ext cx="346249" cy="605294"/>
          </a:xfrm>
          <a:prstGeom prst="rect">
            <a:avLst/>
          </a:prstGeom>
          <a:noFill/>
        </p:spPr>
        <p:txBody>
          <a:bodyPr vert="eaVert" wrap="none" rtlCol="0">
            <a:spAutoFit/>
          </a:bodyPr>
          <a:lstStyle/>
          <a:p>
            <a:r>
              <a:rPr kumimoji="1" lang="ja-JP" altLang="en-US" sz="1050"/>
              <a:t>ハザード</a:t>
            </a:r>
          </a:p>
        </p:txBody>
      </p:sp>
      <p:sp>
        <p:nvSpPr>
          <p:cNvPr id="88" name="テキスト ボックス 87">
            <a:extLst>
              <a:ext uri="{FF2B5EF4-FFF2-40B4-BE49-F238E27FC236}">
                <a16:creationId xmlns:a16="http://schemas.microsoft.com/office/drawing/2014/main" id="{BBAC5A84-F159-D84A-E1D2-094BA2DD50E3}"/>
              </a:ext>
            </a:extLst>
          </p:cNvPr>
          <p:cNvSpPr txBox="1"/>
          <p:nvPr userDrawn="1"/>
        </p:nvSpPr>
        <p:spPr>
          <a:xfrm>
            <a:off x="11817783" y="3722141"/>
            <a:ext cx="369332" cy="348813"/>
          </a:xfrm>
          <a:prstGeom prst="rect">
            <a:avLst/>
          </a:prstGeom>
          <a:noFill/>
        </p:spPr>
        <p:txBody>
          <a:bodyPr vert="eaVert" wrap="none" rtlCol="0">
            <a:spAutoFit/>
          </a:bodyPr>
          <a:lstStyle/>
          <a:p>
            <a:pPr algn="ctr"/>
            <a:r>
              <a:rPr kumimoji="1" lang="ja-JP" altLang="en-US" sz="600"/>
              <a:t>分析法</a:t>
            </a:r>
            <a:endParaRPr kumimoji="1" lang="en-US" altLang="ja-JP" sz="600"/>
          </a:p>
          <a:p>
            <a:pPr algn="ctr"/>
            <a:r>
              <a:rPr kumimoji="1" lang="ja-JP" altLang="en-US" sz="600"/>
              <a:t>単位 等</a:t>
            </a:r>
            <a:endParaRPr kumimoji="1" lang="en-US" altLang="ja-JP" sz="600"/>
          </a:p>
        </p:txBody>
      </p:sp>
      <p:cxnSp>
        <p:nvCxnSpPr>
          <p:cNvPr id="89" name="直線コネクタ 88">
            <a:extLst>
              <a:ext uri="{FF2B5EF4-FFF2-40B4-BE49-F238E27FC236}">
                <a16:creationId xmlns:a16="http://schemas.microsoft.com/office/drawing/2014/main" id="{0245B4DB-599D-B8E3-D509-CFB3F1B97623}"/>
              </a:ext>
            </a:extLst>
          </p:cNvPr>
          <p:cNvCxnSpPr>
            <a:cxnSpLocks/>
          </p:cNvCxnSpPr>
          <p:nvPr userDrawn="1"/>
        </p:nvCxnSpPr>
        <p:spPr>
          <a:xfrm>
            <a:off x="11870871" y="4146343"/>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cxnSp>
        <p:nvCxnSpPr>
          <p:cNvPr id="90" name="直線コネクタ 89">
            <a:extLst>
              <a:ext uri="{FF2B5EF4-FFF2-40B4-BE49-F238E27FC236}">
                <a16:creationId xmlns:a16="http://schemas.microsoft.com/office/drawing/2014/main" id="{BC686A0A-BA09-F097-EBBD-9B48A1647CCE}"/>
              </a:ext>
            </a:extLst>
          </p:cNvPr>
          <p:cNvCxnSpPr/>
          <p:nvPr userDrawn="1"/>
        </p:nvCxnSpPr>
        <p:spPr>
          <a:xfrm>
            <a:off x="11870871" y="532329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91" name="直線コネクタ 90">
            <a:extLst>
              <a:ext uri="{FF2B5EF4-FFF2-40B4-BE49-F238E27FC236}">
                <a16:creationId xmlns:a16="http://schemas.microsoft.com/office/drawing/2014/main" id="{160B68B8-B7D7-1B57-AEB7-0D62142ADB89}"/>
              </a:ext>
            </a:extLst>
          </p:cNvPr>
          <p:cNvCxnSpPr>
            <a:cxnSpLocks/>
          </p:cNvCxnSpPr>
          <p:nvPr userDrawn="1"/>
        </p:nvCxnSpPr>
        <p:spPr>
          <a:xfrm>
            <a:off x="11870871" y="5700459"/>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92" name="テキスト ボックス 91">
            <a:extLst>
              <a:ext uri="{FF2B5EF4-FFF2-40B4-BE49-F238E27FC236}">
                <a16:creationId xmlns:a16="http://schemas.microsoft.com/office/drawing/2014/main" id="{16F67B75-42FB-B917-37DF-CDC5CCFA4707}"/>
              </a:ext>
            </a:extLst>
          </p:cNvPr>
          <p:cNvSpPr txBox="1"/>
          <p:nvPr userDrawn="1"/>
        </p:nvSpPr>
        <p:spPr>
          <a:xfrm>
            <a:off x="11891818" y="4889567"/>
            <a:ext cx="276999" cy="400110"/>
          </a:xfrm>
          <a:prstGeom prst="rect">
            <a:avLst/>
          </a:prstGeom>
          <a:noFill/>
        </p:spPr>
        <p:txBody>
          <a:bodyPr vert="eaVert" wrap="none" rtlCol="0">
            <a:spAutoFit/>
          </a:bodyPr>
          <a:lstStyle/>
          <a:p>
            <a:pPr algn="ctr"/>
            <a:r>
              <a:rPr kumimoji="1" lang="ja-JP" altLang="en-US" sz="600"/>
              <a:t>化学物質</a:t>
            </a:r>
            <a:endParaRPr kumimoji="1" lang="en-US" altLang="ja-JP" sz="800"/>
          </a:p>
        </p:txBody>
      </p:sp>
      <p:sp>
        <p:nvSpPr>
          <p:cNvPr id="93" name="テキスト ボックス 92">
            <a:extLst>
              <a:ext uri="{FF2B5EF4-FFF2-40B4-BE49-F238E27FC236}">
                <a16:creationId xmlns:a16="http://schemas.microsoft.com/office/drawing/2014/main" id="{1F5DBD65-3603-7F37-A324-D5FA9F071227}"/>
              </a:ext>
            </a:extLst>
          </p:cNvPr>
          <p:cNvSpPr txBox="1"/>
          <p:nvPr userDrawn="1"/>
        </p:nvSpPr>
        <p:spPr>
          <a:xfrm>
            <a:off x="11891818" y="5390789"/>
            <a:ext cx="276999" cy="246221"/>
          </a:xfrm>
          <a:prstGeom prst="rect">
            <a:avLst/>
          </a:prstGeom>
          <a:noFill/>
        </p:spPr>
        <p:txBody>
          <a:bodyPr vert="eaVert" wrap="none" rtlCol="0">
            <a:spAutoFit/>
          </a:bodyPr>
          <a:lstStyle/>
          <a:p>
            <a:pPr algn="ctr"/>
            <a:r>
              <a:rPr kumimoji="1" lang="ja-JP" altLang="en-US" sz="600"/>
              <a:t>生物</a:t>
            </a:r>
            <a:endParaRPr kumimoji="1" lang="en-US" altLang="ja-JP" sz="600"/>
          </a:p>
        </p:txBody>
      </p:sp>
      <p:sp>
        <p:nvSpPr>
          <p:cNvPr id="94" name="テキスト ボックス 93">
            <a:extLst>
              <a:ext uri="{FF2B5EF4-FFF2-40B4-BE49-F238E27FC236}">
                <a16:creationId xmlns:a16="http://schemas.microsoft.com/office/drawing/2014/main" id="{EC256548-61FC-5A1B-3E80-2A3396BB1B96}"/>
              </a:ext>
            </a:extLst>
          </p:cNvPr>
          <p:cNvSpPr txBox="1"/>
          <p:nvPr userDrawn="1"/>
        </p:nvSpPr>
        <p:spPr>
          <a:xfrm>
            <a:off x="11891818" y="5763909"/>
            <a:ext cx="276999" cy="323165"/>
          </a:xfrm>
          <a:prstGeom prst="rect">
            <a:avLst/>
          </a:prstGeom>
          <a:noFill/>
        </p:spPr>
        <p:txBody>
          <a:bodyPr vert="eaVert" wrap="none" rtlCol="0">
            <a:spAutoFit/>
          </a:bodyPr>
          <a:lstStyle/>
          <a:p>
            <a:pPr algn="ctr"/>
            <a:r>
              <a:rPr kumimoji="1" lang="ja-JP" altLang="en-US" sz="600"/>
              <a:t>新食品</a:t>
            </a:r>
            <a:endParaRPr kumimoji="1" lang="en-US" altLang="ja-JP" sz="600"/>
          </a:p>
        </p:txBody>
      </p:sp>
      <p:cxnSp>
        <p:nvCxnSpPr>
          <p:cNvPr id="95" name="直線コネクタ 94">
            <a:extLst>
              <a:ext uri="{FF2B5EF4-FFF2-40B4-BE49-F238E27FC236}">
                <a16:creationId xmlns:a16="http://schemas.microsoft.com/office/drawing/2014/main" id="{AD6FA940-CFA8-E1D9-9D0F-4A41968D1894}"/>
              </a:ext>
            </a:extLst>
          </p:cNvPr>
          <p:cNvCxnSpPr>
            <a:cxnSpLocks/>
          </p:cNvCxnSpPr>
          <p:nvPr userDrawn="1"/>
        </p:nvCxnSpPr>
        <p:spPr>
          <a:xfrm>
            <a:off x="11870871" y="6133166"/>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96" name="テキスト ボックス 95">
            <a:extLst>
              <a:ext uri="{FF2B5EF4-FFF2-40B4-BE49-F238E27FC236}">
                <a16:creationId xmlns:a16="http://schemas.microsoft.com/office/drawing/2014/main" id="{BF88DE08-B1CF-A4DC-3C4B-2CCC4F5D62B7}"/>
              </a:ext>
            </a:extLst>
          </p:cNvPr>
          <p:cNvSpPr txBox="1"/>
          <p:nvPr userDrawn="1"/>
        </p:nvSpPr>
        <p:spPr>
          <a:xfrm>
            <a:off x="11817783" y="6180357"/>
            <a:ext cx="369332" cy="323165"/>
          </a:xfrm>
          <a:prstGeom prst="rect">
            <a:avLst/>
          </a:prstGeom>
          <a:noFill/>
        </p:spPr>
        <p:txBody>
          <a:bodyPr vert="eaVert" wrap="none" rtlCol="0">
            <a:spAutoFit/>
          </a:bodyPr>
          <a:lstStyle/>
          <a:p>
            <a:pPr algn="ctr"/>
            <a:r>
              <a:rPr kumimoji="1" lang="ja-JP" altLang="en-US" sz="600"/>
              <a:t>放射性</a:t>
            </a:r>
            <a:endParaRPr kumimoji="1" lang="en-US" altLang="ja-JP" sz="600"/>
          </a:p>
          <a:p>
            <a:pPr algn="ctr"/>
            <a:r>
              <a:rPr kumimoji="1" lang="ja-JP" altLang="en-US" sz="600"/>
              <a:t>物質</a:t>
            </a:r>
            <a:endParaRPr kumimoji="1" lang="en-US" altLang="ja-JP" sz="600"/>
          </a:p>
        </p:txBody>
      </p:sp>
      <p:sp>
        <p:nvSpPr>
          <p:cNvPr id="8" name="正方形/長方形 7">
            <a:extLst>
              <a:ext uri="{FF2B5EF4-FFF2-40B4-BE49-F238E27FC236}">
                <a16:creationId xmlns:a16="http://schemas.microsoft.com/office/drawing/2014/main" id="{88625E64-534A-0E87-BF8B-43D7129D6C3D}"/>
              </a:ext>
            </a:extLst>
          </p:cNvPr>
          <p:cNvSpPr/>
          <p:nvPr userDrawn="1"/>
        </p:nvSpPr>
        <p:spPr>
          <a:xfrm>
            <a:off x="0" y="6549564"/>
            <a:ext cx="12192000" cy="61235"/>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1022890D-6D96-7CD3-1152-24BF6F5FD159}"/>
              </a:ext>
            </a:extLst>
          </p:cNvPr>
          <p:cNvSpPr>
            <a:spLocks noGrp="1"/>
          </p:cNvSpPr>
          <p:nvPr>
            <p:ph type="title"/>
          </p:nvPr>
        </p:nvSpPr>
        <p:spPr>
          <a:xfrm>
            <a:off x="831850" y="1709738"/>
            <a:ext cx="10515600" cy="2852737"/>
          </a:xfrm>
        </p:spPr>
        <p:txBody>
          <a:bodyPr anchor="b"/>
          <a:lstStyle>
            <a:lvl1pPr>
              <a:defRPr sz="48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437E9B0-5C40-B48C-B70B-E4BA50FCC13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5" name="フッター プレースホルダー 4">
            <a:extLst>
              <a:ext uri="{FF2B5EF4-FFF2-40B4-BE49-F238E27FC236}">
                <a16:creationId xmlns:a16="http://schemas.microsoft.com/office/drawing/2014/main" id="{29DB61A8-5D3D-7C58-3FE6-2F43DA532C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7115D63-BB19-23C9-CE6B-FC5BC740920B}"/>
              </a:ext>
            </a:extLst>
          </p:cNvPr>
          <p:cNvSpPr>
            <a:spLocks noGrp="1"/>
          </p:cNvSpPr>
          <p:nvPr>
            <p:ph type="sldNum" sz="quarter" idx="12"/>
          </p:nvPr>
        </p:nvSpPr>
        <p:spPr/>
        <p:txBody>
          <a:bodyPr/>
          <a:lstStyle/>
          <a:p>
            <a:fld id="{93CC4A1B-1B1A-419F-8873-E2E6AFDD2F63}" type="slidenum">
              <a:rPr kumimoji="1" lang="ja-JP" altLang="en-US" smtClean="0"/>
              <a:t>‹#›</a:t>
            </a:fld>
            <a:endParaRPr kumimoji="1" lang="ja-JP" altLang="en-US"/>
          </a:p>
        </p:txBody>
      </p:sp>
    </p:spTree>
    <p:extLst>
      <p:ext uri="{BB962C8B-B14F-4D97-AF65-F5344CB8AC3E}">
        <p14:creationId xmlns:p14="http://schemas.microsoft.com/office/powerpoint/2010/main" val="6169102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447BA70-29A6-A548-B3F3-C42E14F80CDD}"/>
              </a:ext>
            </a:extLst>
          </p:cNvPr>
          <p:cNvSpPr>
            <a:spLocks noGrp="1"/>
          </p:cNvSpPr>
          <p:nvPr>
            <p:ph type="title"/>
          </p:nvPr>
        </p:nvSpPr>
        <p:spPr>
          <a:xfrm>
            <a:off x="481914" y="88944"/>
            <a:ext cx="11228172" cy="568312"/>
          </a:xfrm>
          <a:prstGeom prst="rect">
            <a:avLst/>
          </a:prstGeom>
        </p:spPr>
        <p:txBody>
          <a:bodyPr vert="horz" lIns="91440" tIns="45720" rIns="91440" bIns="45720" rtlCol="0" anchor="ctr">
            <a:no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A2623B4-38AA-24DE-C66D-BF7C71E21BAE}"/>
              </a:ext>
            </a:extLst>
          </p:cNvPr>
          <p:cNvSpPr>
            <a:spLocks noGrp="1"/>
          </p:cNvSpPr>
          <p:nvPr>
            <p:ph type="body" idx="1"/>
          </p:nvPr>
        </p:nvSpPr>
        <p:spPr>
          <a:xfrm>
            <a:off x="453081" y="947064"/>
            <a:ext cx="11228173" cy="551905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a:extLst>
              <a:ext uri="{FF2B5EF4-FFF2-40B4-BE49-F238E27FC236}">
                <a16:creationId xmlns:a16="http://schemas.microsoft.com/office/drawing/2014/main" id="{30245ADD-3F5D-DDDF-8B4B-A0B79636EB92}"/>
              </a:ext>
            </a:extLst>
          </p:cNvPr>
          <p:cNvSpPr>
            <a:spLocks noGrp="1"/>
          </p:cNvSpPr>
          <p:nvPr>
            <p:ph type="ftr" sz="quarter" idx="3"/>
          </p:nvPr>
        </p:nvSpPr>
        <p:spPr>
          <a:xfrm>
            <a:off x="4555671" y="6653893"/>
            <a:ext cx="4114800" cy="173718"/>
          </a:xfrm>
          <a:prstGeom prst="rect">
            <a:avLst/>
          </a:prstGeom>
        </p:spPr>
        <p:txBody>
          <a:bodyPr vert="horz" lIns="91440" tIns="45720" rIns="91440" bIns="45720" rtlCol="0" anchor="ctr"/>
          <a:lstStyle>
            <a:lvl1pPr algn="l">
              <a:defRPr sz="1050">
                <a:solidFill>
                  <a:schemeClr val="tx1">
                    <a:lumMod val="95000"/>
                    <a:lumOff val="5000"/>
                  </a:schemeClr>
                </a:solidFill>
              </a:defRPr>
            </a:lvl1pPr>
          </a:lstStyle>
          <a:p>
            <a:endParaRPr lang="ja-JP" altLang="en-US"/>
          </a:p>
        </p:txBody>
      </p:sp>
      <p:sp>
        <p:nvSpPr>
          <p:cNvPr id="6" name="スライド番号プレースホルダー 5">
            <a:extLst>
              <a:ext uri="{FF2B5EF4-FFF2-40B4-BE49-F238E27FC236}">
                <a16:creationId xmlns:a16="http://schemas.microsoft.com/office/drawing/2014/main" id="{457A4336-3601-73B2-B618-ABDBACA90D89}"/>
              </a:ext>
            </a:extLst>
          </p:cNvPr>
          <p:cNvSpPr>
            <a:spLocks noGrp="1"/>
          </p:cNvSpPr>
          <p:nvPr>
            <p:ph type="sldNum" sz="quarter" idx="4"/>
          </p:nvPr>
        </p:nvSpPr>
        <p:spPr>
          <a:xfrm>
            <a:off x="9448800" y="6642588"/>
            <a:ext cx="2743200" cy="215412"/>
          </a:xfrm>
          <a:prstGeom prst="rect">
            <a:avLst/>
          </a:prstGeom>
        </p:spPr>
        <p:txBody>
          <a:bodyPr vert="horz" lIns="91440" tIns="45720" rIns="91440" bIns="45720" rtlCol="0" anchor="ctr"/>
          <a:lstStyle>
            <a:lvl1pPr algn="r">
              <a:defRPr sz="1050">
                <a:solidFill>
                  <a:schemeClr val="tx1">
                    <a:lumMod val="95000"/>
                    <a:lumOff val="5000"/>
                  </a:schemeClr>
                </a:solidFill>
              </a:defRPr>
            </a:lvl1pPr>
          </a:lstStyle>
          <a:p>
            <a:fld id="{93CC4A1B-1B1A-419F-8873-E2E6AFDD2F63}" type="slidenum">
              <a:rPr lang="ja-JP" altLang="en-US" smtClean="0"/>
              <a:pPr/>
              <a:t>‹#›</a:t>
            </a:fld>
            <a:endParaRPr lang="ja-JP" altLang="en-US"/>
          </a:p>
        </p:txBody>
      </p:sp>
      <p:cxnSp>
        <p:nvCxnSpPr>
          <p:cNvPr id="26" name="直線コネクタ 25">
            <a:extLst>
              <a:ext uri="{FF2B5EF4-FFF2-40B4-BE49-F238E27FC236}">
                <a16:creationId xmlns:a16="http://schemas.microsoft.com/office/drawing/2014/main" id="{C21D1B83-0BC9-7EA9-7DDB-2AD7C1AE1627}"/>
              </a:ext>
            </a:extLst>
          </p:cNvPr>
          <p:cNvCxnSpPr>
            <a:cxnSpLocks/>
          </p:cNvCxnSpPr>
          <p:nvPr userDrawn="1"/>
        </p:nvCxnSpPr>
        <p:spPr>
          <a:xfrm>
            <a:off x="-4885" y="6642588"/>
            <a:ext cx="12192000"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sp>
        <p:nvSpPr>
          <p:cNvPr id="28" name="テキスト ボックス 27">
            <a:extLst>
              <a:ext uri="{FF2B5EF4-FFF2-40B4-BE49-F238E27FC236}">
                <a16:creationId xmlns:a16="http://schemas.microsoft.com/office/drawing/2014/main" id="{46DC2567-1A62-63D4-7E25-7CA889562A81}"/>
              </a:ext>
            </a:extLst>
          </p:cNvPr>
          <p:cNvSpPr txBox="1"/>
          <p:nvPr userDrawn="1"/>
        </p:nvSpPr>
        <p:spPr>
          <a:xfrm>
            <a:off x="0" y="6611794"/>
            <a:ext cx="2820003"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t>食品安全委員会 食品安全関係素材集 （</a:t>
            </a:r>
            <a:r>
              <a:rPr lang="en-US" altLang="ja-JP" sz="1050" dirty="0"/>
              <a:t>1. 1</a:t>
            </a:r>
            <a:r>
              <a:rPr lang="ja-JP" altLang="en-US" sz="1050" dirty="0"/>
              <a:t>）</a:t>
            </a:r>
          </a:p>
        </p:txBody>
      </p:sp>
      <p:sp>
        <p:nvSpPr>
          <p:cNvPr id="29" name="正方形/長方形 28">
            <a:extLst>
              <a:ext uri="{FF2B5EF4-FFF2-40B4-BE49-F238E27FC236}">
                <a16:creationId xmlns:a16="http://schemas.microsoft.com/office/drawing/2014/main" id="{4DB49CD5-8AB3-109D-E353-D8476D14F23C}"/>
              </a:ext>
            </a:extLst>
          </p:cNvPr>
          <p:cNvSpPr/>
          <p:nvPr userDrawn="1"/>
        </p:nvSpPr>
        <p:spPr>
          <a:xfrm>
            <a:off x="0" y="6611794"/>
            <a:ext cx="12187115" cy="45719"/>
          </a:xfrm>
          <a:prstGeom prst="rect">
            <a:avLst/>
          </a:prstGeom>
          <a:solidFill>
            <a:srgbClr val="004696"/>
          </a:solidFill>
          <a:ln>
            <a:solidFill>
              <a:srgbClr val="00469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88B45B40-3B56-4575-9346-D5728D0F63E3}"/>
              </a:ext>
            </a:extLst>
          </p:cNvPr>
          <p:cNvSpPr/>
          <p:nvPr userDrawn="1"/>
        </p:nvSpPr>
        <p:spPr>
          <a:xfrm>
            <a:off x="549075" y="666202"/>
            <a:ext cx="11079195" cy="54723"/>
          </a:xfrm>
          <a:prstGeom prst="rect">
            <a:avLst/>
          </a:prstGeom>
          <a:solidFill>
            <a:srgbClr val="0046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411D2752-35D5-23C9-26B3-DF1B511D2DBC}"/>
              </a:ext>
            </a:extLst>
          </p:cNvPr>
          <p:cNvSpPr/>
          <p:nvPr userDrawn="1"/>
        </p:nvSpPr>
        <p:spPr>
          <a:xfrm>
            <a:off x="11868636" y="4857429"/>
            <a:ext cx="324000" cy="1739439"/>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C8E7851D-7D72-59CA-5F1F-E9145FC00D54}"/>
              </a:ext>
            </a:extLst>
          </p:cNvPr>
          <p:cNvSpPr/>
          <p:nvPr userDrawn="1"/>
        </p:nvSpPr>
        <p:spPr>
          <a:xfrm>
            <a:off x="11868636" y="2703415"/>
            <a:ext cx="324000" cy="1442927"/>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a:extLst>
              <a:ext uri="{FF2B5EF4-FFF2-40B4-BE49-F238E27FC236}">
                <a16:creationId xmlns:a16="http://schemas.microsoft.com/office/drawing/2014/main" id="{8B7FD0B0-C7F5-AC4C-2112-D25AE98C2875}"/>
              </a:ext>
            </a:extLst>
          </p:cNvPr>
          <p:cNvCxnSpPr/>
          <p:nvPr userDrawn="1"/>
        </p:nvCxnSpPr>
        <p:spPr>
          <a:xfrm>
            <a:off x="11870871" y="1875473"/>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cxnSp>
        <p:nvCxnSpPr>
          <p:cNvPr id="9" name="直線コネクタ 8">
            <a:extLst>
              <a:ext uri="{FF2B5EF4-FFF2-40B4-BE49-F238E27FC236}">
                <a16:creationId xmlns:a16="http://schemas.microsoft.com/office/drawing/2014/main" id="{E53AE2B7-FB61-D058-7789-C03AB961D94F}"/>
              </a:ext>
            </a:extLst>
          </p:cNvPr>
          <p:cNvCxnSpPr/>
          <p:nvPr userDrawn="1"/>
        </p:nvCxnSpPr>
        <p:spPr>
          <a:xfrm>
            <a:off x="11870871" y="486311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10" name="直線コネクタ 9">
            <a:extLst>
              <a:ext uri="{FF2B5EF4-FFF2-40B4-BE49-F238E27FC236}">
                <a16:creationId xmlns:a16="http://schemas.microsoft.com/office/drawing/2014/main" id="{EBF93527-088F-A153-BF18-F0A7B5324EE9}"/>
              </a:ext>
            </a:extLst>
          </p:cNvPr>
          <p:cNvCxnSpPr/>
          <p:nvPr userDrawn="1"/>
        </p:nvCxnSpPr>
        <p:spPr>
          <a:xfrm>
            <a:off x="11870871" y="2708350"/>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11" name="直線コネクタ 10">
            <a:extLst>
              <a:ext uri="{FF2B5EF4-FFF2-40B4-BE49-F238E27FC236}">
                <a16:creationId xmlns:a16="http://schemas.microsoft.com/office/drawing/2014/main" id="{9ABA01A5-5D02-E710-6370-2ED72CC861B0}"/>
              </a:ext>
            </a:extLst>
          </p:cNvPr>
          <p:cNvCxnSpPr/>
          <p:nvPr userDrawn="1"/>
        </p:nvCxnSpPr>
        <p:spPr>
          <a:xfrm>
            <a:off x="11870871" y="3187681"/>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16" name="直線コネクタ 15">
            <a:extLst>
              <a:ext uri="{FF2B5EF4-FFF2-40B4-BE49-F238E27FC236}">
                <a16:creationId xmlns:a16="http://schemas.microsoft.com/office/drawing/2014/main" id="{C843102D-FD8E-310E-50B4-3CD50D75BC37}"/>
              </a:ext>
            </a:extLst>
          </p:cNvPr>
          <p:cNvCxnSpPr>
            <a:cxnSpLocks/>
          </p:cNvCxnSpPr>
          <p:nvPr userDrawn="1"/>
        </p:nvCxnSpPr>
        <p:spPr>
          <a:xfrm>
            <a:off x="11761470" y="666202"/>
            <a:ext cx="430530"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sp>
        <p:nvSpPr>
          <p:cNvPr id="17" name="テキスト ボックス 16">
            <a:extLst>
              <a:ext uri="{FF2B5EF4-FFF2-40B4-BE49-F238E27FC236}">
                <a16:creationId xmlns:a16="http://schemas.microsoft.com/office/drawing/2014/main" id="{0B3A4541-F2CF-129A-49F2-C6D608438EE6}"/>
              </a:ext>
            </a:extLst>
          </p:cNvPr>
          <p:cNvSpPr txBox="1"/>
          <p:nvPr userDrawn="1"/>
        </p:nvSpPr>
        <p:spPr>
          <a:xfrm>
            <a:off x="11843517" y="732470"/>
            <a:ext cx="346249" cy="1095813"/>
          </a:xfrm>
          <a:prstGeom prst="rect">
            <a:avLst/>
          </a:prstGeom>
          <a:noFill/>
        </p:spPr>
        <p:txBody>
          <a:bodyPr vert="eaVert" wrap="none" rtlCol="0">
            <a:spAutoFit/>
          </a:bodyPr>
          <a:lstStyle/>
          <a:p>
            <a:r>
              <a:rPr kumimoji="1" lang="ja-JP" altLang="en-US" sz="1050"/>
              <a:t>リスクアナリシス</a:t>
            </a:r>
            <a:endParaRPr kumimoji="1" lang="en-US" altLang="ja-JP" sz="1050"/>
          </a:p>
        </p:txBody>
      </p:sp>
      <p:cxnSp>
        <p:nvCxnSpPr>
          <p:cNvPr id="27" name="直線コネクタ 26">
            <a:extLst>
              <a:ext uri="{FF2B5EF4-FFF2-40B4-BE49-F238E27FC236}">
                <a16:creationId xmlns:a16="http://schemas.microsoft.com/office/drawing/2014/main" id="{E7103726-FB62-25A3-78C0-7F89DEE1770B}"/>
              </a:ext>
            </a:extLst>
          </p:cNvPr>
          <p:cNvCxnSpPr>
            <a:cxnSpLocks/>
          </p:cNvCxnSpPr>
          <p:nvPr userDrawn="1"/>
        </p:nvCxnSpPr>
        <p:spPr>
          <a:xfrm>
            <a:off x="11870871" y="366701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31" name="テキスト ボックス 30">
            <a:extLst>
              <a:ext uri="{FF2B5EF4-FFF2-40B4-BE49-F238E27FC236}">
                <a16:creationId xmlns:a16="http://schemas.microsoft.com/office/drawing/2014/main" id="{78051020-3124-9AF1-51FC-461EE5996C02}"/>
              </a:ext>
            </a:extLst>
          </p:cNvPr>
          <p:cNvSpPr txBox="1"/>
          <p:nvPr userDrawn="1"/>
        </p:nvSpPr>
        <p:spPr>
          <a:xfrm>
            <a:off x="11840866" y="1918670"/>
            <a:ext cx="346249" cy="741550"/>
          </a:xfrm>
          <a:prstGeom prst="rect">
            <a:avLst/>
          </a:prstGeom>
          <a:noFill/>
        </p:spPr>
        <p:txBody>
          <a:bodyPr vert="eaVert" wrap="none" rtlCol="0">
            <a:spAutoFit/>
          </a:bodyPr>
          <a:lstStyle/>
          <a:p>
            <a:r>
              <a:rPr kumimoji="1" lang="ja-JP" altLang="en-US" sz="1050"/>
              <a:t>リスク評価</a:t>
            </a:r>
          </a:p>
        </p:txBody>
      </p:sp>
      <p:sp>
        <p:nvSpPr>
          <p:cNvPr id="32" name="テキスト ボックス 31">
            <a:extLst>
              <a:ext uri="{FF2B5EF4-FFF2-40B4-BE49-F238E27FC236}">
                <a16:creationId xmlns:a16="http://schemas.microsoft.com/office/drawing/2014/main" id="{B7AD76C1-5EEE-70AE-2A3D-2070EC2801B7}"/>
              </a:ext>
            </a:extLst>
          </p:cNvPr>
          <p:cNvSpPr txBox="1"/>
          <p:nvPr userDrawn="1"/>
        </p:nvSpPr>
        <p:spPr>
          <a:xfrm>
            <a:off x="11802640" y="2753957"/>
            <a:ext cx="369332" cy="400110"/>
          </a:xfrm>
          <a:prstGeom prst="rect">
            <a:avLst/>
          </a:prstGeom>
          <a:noFill/>
        </p:spPr>
        <p:txBody>
          <a:bodyPr vert="eaVert" wrap="none" rtlCol="0">
            <a:spAutoFit/>
          </a:bodyPr>
          <a:lstStyle/>
          <a:p>
            <a:pPr algn="ctr"/>
            <a:r>
              <a:rPr kumimoji="1" lang="ja-JP" altLang="en-US" sz="600"/>
              <a:t>健康影響</a:t>
            </a:r>
            <a:br>
              <a:rPr kumimoji="1" lang="en-US" altLang="ja-JP" sz="600"/>
            </a:br>
            <a:r>
              <a:rPr kumimoji="1" lang="ja-JP" altLang="en-US" sz="600"/>
              <a:t>（毒性）</a:t>
            </a:r>
            <a:endParaRPr kumimoji="1" lang="en-US" altLang="ja-JP" sz="800"/>
          </a:p>
        </p:txBody>
      </p:sp>
      <p:sp>
        <p:nvSpPr>
          <p:cNvPr id="33" name="テキスト ボックス 32">
            <a:extLst>
              <a:ext uri="{FF2B5EF4-FFF2-40B4-BE49-F238E27FC236}">
                <a16:creationId xmlns:a16="http://schemas.microsoft.com/office/drawing/2014/main" id="{A91AB6C8-61E5-8463-9D36-01C3E3A67FC6}"/>
              </a:ext>
            </a:extLst>
          </p:cNvPr>
          <p:cNvSpPr txBox="1"/>
          <p:nvPr userDrawn="1"/>
        </p:nvSpPr>
        <p:spPr>
          <a:xfrm>
            <a:off x="11876429" y="3282761"/>
            <a:ext cx="292388" cy="271869"/>
          </a:xfrm>
          <a:prstGeom prst="rect">
            <a:avLst/>
          </a:prstGeom>
          <a:noFill/>
        </p:spPr>
        <p:txBody>
          <a:bodyPr vert="eaVert" wrap="none" rtlCol="0">
            <a:spAutoFit/>
          </a:bodyPr>
          <a:lstStyle/>
          <a:p>
            <a:pPr algn="ctr"/>
            <a:r>
              <a:rPr kumimoji="1" lang="ja-JP" altLang="en-US" sz="700"/>
              <a:t>疫学</a:t>
            </a:r>
            <a:endParaRPr kumimoji="1" lang="en-US" altLang="ja-JP" sz="700"/>
          </a:p>
        </p:txBody>
      </p:sp>
      <p:sp>
        <p:nvSpPr>
          <p:cNvPr id="34" name="テキスト ボックス 33">
            <a:extLst>
              <a:ext uri="{FF2B5EF4-FFF2-40B4-BE49-F238E27FC236}">
                <a16:creationId xmlns:a16="http://schemas.microsoft.com/office/drawing/2014/main" id="{69A011A9-BCF5-05FC-7019-3C0696824170}"/>
              </a:ext>
            </a:extLst>
          </p:cNvPr>
          <p:cNvSpPr txBox="1"/>
          <p:nvPr userDrawn="1"/>
        </p:nvSpPr>
        <p:spPr>
          <a:xfrm>
            <a:off x="11840866" y="4204945"/>
            <a:ext cx="346249" cy="605294"/>
          </a:xfrm>
          <a:prstGeom prst="rect">
            <a:avLst/>
          </a:prstGeom>
          <a:noFill/>
        </p:spPr>
        <p:txBody>
          <a:bodyPr vert="eaVert" wrap="none" rtlCol="0">
            <a:spAutoFit/>
          </a:bodyPr>
          <a:lstStyle/>
          <a:p>
            <a:r>
              <a:rPr kumimoji="1" lang="ja-JP" altLang="en-US" sz="1050"/>
              <a:t>ハザード</a:t>
            </a:r>
          </a:p>
        </p:txBody>
      </p:sp>
      <p:sp>
        <p:nvSpPr>
          <p:cNvPr id="36" name="テキスト ボックス 35">
            <a:extLst>
              <a:ext uri="{FF2B5EF4-FFF2-40B4-BE49-F238E27FC236}">
                <a16:creationId xmlns:a16="http://schemas.microsoft.com/office/drawing/2014/main" id="{21BB28B1-CA99-842D-C71D-FFF6BAECD8C8}"/>
              </a:ext>
            </a:extLst>
          </p:cNvPr>
          <p:cNvSpPr txBox="1"/>
          <p:nvPr userDrawn="1"/>
        </p:nvSpPr>
        <p:spPr>
          <a:xfrm>
            <a:off x="11817783" y="3722141"/>
            <a:ext cx="369332" cy="348813"/>
          </a:xfrm>
          <a:prstGeom prst="rect">
            <a:avLst/>
          </a:prstGeom>
          <a:noFill/>
        </p:spPr>
        <p:txBody>
          <a:bodyPr vert="eaVert" wrap="none" rtlCol="0">
            <a:spAutoFit/>
          </a:bodyPr>
          <a:lstStyle/>
          <a:p>
            <a:pPr algn="ctr"/>
            <a:r>
              <a:rPr kumimoji="1" lang="ja-JP" altLang="en-US" sz="600"/>
              <a:t>分析法</a:t>
            </a:r>
            <a:endParaRPr kumimoji="1" lang="en-US" altLang="ja-JP" sz="600"/>
          </a:p>
          <a:p>
            <a:pPr algn="ctr"/>
            <a:r>
              <a:rPr kumimoji="1" lang="ja-JP" altLang="en-US" sz="600"/>
              <a:t>単位 等</a:t>
            </a:r>
            <a:endParaRPr kumimoji="1" lang="en-US" altLang="ja-JP" sz="600"/>
          </a:p>
        </p:txBody>
      </p:sp>
      <p:cxnSp>
        <p:nvCxnSpPr>
          <p:cNvPr id="37" name="直線コネクタ 36">
            <a:extLst>
              <a:ext uri="{FF2B5EF4-FFF2-40B4-BE49-F238E27FC236}">
                <a16:creationId xmlns:a16="http://schemas.microsoft.com/office/drawing/2014/main" id="{9E1D0D74-7D8A-B393-BD66-399DC49D63F4}"/>
              </a:ext>
            </a:extLst>
          </p:cNvPr>
          <p:cNvCxnSpPr>
            <a:cxnSpLocks/>
          </p:cNvCxnSpPr>
          <p:nvPr userDrawn="1"/>
        </p:nvCxnSpPr>
        <p:spPr>
          <a:xfrm>
            <a:off x="11870871" y="4146343"/>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cxnSp>
        <p:nvCxnSpPr>
          <p:cNvPr id="38" name="直線コネクタ 37">
            <a:extLst>
              <a:ext uri="{FF2B5EF4-FFF2-40B4-BE49-F238E27FC236}">
                <a16:creationId xmlns:a16="http://schemas.microsoft.com/office/drawing/2014/main" id="{BCAA25C7-CFFD-95E5-7D1F-6C59A51A21CF}"/>
              </a:ext>
            </a:extLst>
          </p:cNvPr>
          <p:cNvCxnSpPr/>
          <p:nvPr userDrawn="1"/>
        </p:nvCxnSpPr>
        <p:spPr>
          <a:xfrm>
            <a:off x="11870871" y="532329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39" name="直線コネクタ 38">
            <a:extLst>
              <a:ext uri="{FF2B5EF4-FFF2-40B4-BE49-F238E27FC236}">
                <a16:creationId xmlns:a16="http://schemas.microsoft.com/office/drawing/2014/main" id="{93B64BB8-CD52-CFA3-7AF0-04A1D1B49207}"/>
              </a:ext>
            </a:extLst>
          </p:cNvPr>
          <p:cNvCxnSpPr>
            <a:cxnSpLocks/>
          </p:cNvCxnSpPr>
          <p:nvPr userDrawn="1"/>
        </p:nvCxnSpPr>
        <p:spPr>
          <a:xfrm>
            <a:off x="11870871" y="5700459"/>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40" name="テキスト ボックス 39">
            <a:extLst>
              <a:ext uri="{FF2B5EF4-FFF2-40B4-BE49-F238E27FC236}">
                <a16:creationId xmlns:a16="http://schemas.microsoft.com/office/drawing/2014/main" id="{83CEFCEC-3C3A-ED01-2B9E-9893F664F444}"/>
              </a:ext>
            </a:extLst>
          </p:cNvPr>
          <p:cNvSpPr txBox="1"/>
          <p:nvPr userDrawn="1"/>
        </p:nvSpPr>
        <p:spPr>
          <a:xfrm>
            <a:off x="11891818" y="4889567"/>
            <a:ext cx="276999" cy="400110"/>
          </a:xfrm>
          <a:prstGeom prst="rect">
            <a:avLst/>
          </a:prstGeom>
          <a:noFill/>
        </p:spPr>
        <p:txBody>
          <a:bodyPr vert="eaVert" wrap="none" rtlCol="0">
            <a:spAutoFit/>
          </a:bodyPr>
          <a:lstStyle/>
          <a:p>
            <a:pPr algn="ctr"/>
            <a:r>
              <a:rPr kumimoji="1" lang="ja-JP" altLang="en-US" sz="600"/>
              <a:t>化学物質</a:t>
            </a:r>
            <a:endParaRPr kumimoji="1" lang="en-US" altLang="ja-JP" sz="800"/>
          </a:p>
        </p:txBody>
      </p:sp>
      <p:sp>
        <p:nvSpPr>
          <p:cNvPr id="41" name="テキスト ボックス 40">
            <a:extLst>
              <a:ext uri="{FF2B5EF4-FFF2-40B4-BE49-F238E27FC236}">
                <a16:creationId xmlns:a16="http://schemas.microsoft.com/office/drawing/2014/main" id="{FB20EE40-34F3-9815-41C0-6C9919A0AF67}"/>
              </a:ext>
            </a:extLst>
          </p:cNvPr>
          <p:cNvSpPr txBox="1"/>
          <p:nvPr userDrawn="1"/>
        </p:nvSpPr>
        <p:spPr>
          <a:xfrm>
            <a:off x="11891818" y="5390789"/>
            <a:ext cx="276999" cy="246221"/>
          </a:xfrm>
          <a:prstGeom prst="rect">
            <a:avLst/>
          </a:prstGeom>
          <a:noFill/>
        </p:spPr>
        <p:txBody>
          <a:bodyPr vert="eaVert" wrap="none" rtlCol="0">
            <a:spAutoFit/>
          </a:bodyPr>
          <a:lstStyle/>
          <a:p>
            <a:pPr algn="ctr"/>
            <a:r>
              <a:rPr kumimoji="1" lang="ja-JP" altLang="en-US" sz="600"/>
              <a:t>生物</a:t>
            </a:r>
            <a:endParaRPr kumimoji="1" lang="en-US" altLang="ja-JP" sz="600"/>
          </a:p>
        </p:txBody>
      </p:sp>
      <p:sp>
        <p:nvSpPr>
          <p:cNvPr id="42" name="テキスト ボックス 41">
            <a:extLst>
              <a:ext uri="{FF2B5EF4-FFF2-40B4-BE49-F238E27FC236}">
                <a16:creationId xmlns:a16="http://schemas.microsoft.com/office/drawing/2014/main" id="{95A58374-9097-D2B2-AAF2-9424A54E7C46}"/>
              </a:ext>
            </a:extLst>
          </p:cNvPr>
          <p:cNvSpPr txBox="1"/>
          <p:nvPr userDrawn="1"/>
        </p:nvSpPr>
        <p:spPr>
          <a:xfrm>
            <a:off x="11891818" y="5763909"/>
            <a:ext cx="276999" cy="323165"/>
          </a:xfrm>
          <a:prstGeom prst="rect">
            <a:avLst/>
          </a:prstGeom>
          <a:noFill/>
        </p:spPr>
        <p:txBody>
          <a:bodyPr vert="eaVert" wrap="none" rtlCol="0">
            <a:spAutoFit/>
          </a:bodyPr>
          <a:lstStyle/>
          <a:p>
            <a:pPr algn="ctr"/>
            <a:r>
              <a:rPr kumimoji="1" lang="ja-JP" altLang="en-US" sz="600"/>
              <a:t>新食品</a:t>
            </a:r>
            <a:endParaRPr kumimoji="1" lang="en-US" altLang="ja-JP" sz="600"/>
          </a:p>
        </p:txBody>
      </p:sp>
      <p:cxnSp>
        <p:nvCxnSpPr>
          <p:cNvPr id="43" name="直線コネクタ 42">
            <a:extLst>
              <a:ext uri="{FF2B5EF4-FFF2-40B4-BE49-F238E27FC236}">
                <a16:creationId xmlns:a16="http://schemas.microsoft.com/office/drawing/2014/main" id="{4B21A35E-8F87-C16E-A57B-D9BAE7F10692}"/>
              </a:ext>
            </a:extLst>
          </p:cNvPr>
          <p:cNvCxnSpPr>
            <a:cxnSpLocks/>
          </p:cNvCxnSpPr>
          <p:nvPr userDrawn="1"/>
        </p:nvCxnSpPr>
        <p:spPr>
          <a:xfrm>
            <a:off x="11870871" y="6133166"/>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44" name="テキスト ボックス 43">
            <a:extLst>
              <a:ext uri="{FF2B5EF4-FFF2-40B4-BE49-F238E27FC236}">
                <a16:creationId xmlns:a16="http://schemas.microsoft.com/office/drawing/2014/main" id="{261572EE-B86A-1429-3400-31CEA8460BCE}"/>
              </a:ext>
            </a:extLst>
          </p:cNvPr>
          <p:cNvSpPr txBox="1"/>
          <p:nvPr userDrawn="1"/>
        </p:nvSpPr>
        <p:spPr>
          <a:xfrm>
            <a:off x="11817783" y="6180357"/>
            <a:ext cx="369332" cy="323165"/>
          </a:xfrm>
          <a:prstGeom prst="rect">
            <a:avLst/>
          </a:prstGeom>
          <a:noFill/>
        </p:spPr>
        <p:txBody>
          <a:bodyPr vert="eaVert" wrap="none" rtlCol="0">
            <a:spAutoFit/>
          </a:bodyPr>
          <a:lstStyle/>
          <a:p>
            <a:pPr algn="ctr"/>
            <a:r>
              <a:rPr kumimoji="1" lang="ja-JP" altLang="en-US" sz="600"/>
              <a:t>放射性</a:t>
            </a:r>
            <a:endParaRPr kumimoji="1" lang="en-US" altLang="ja-JP" sz="600"/>
          </a:p>
          <a:p>
            <a:pPr algn="ctr"/>
            <a:r>
              <a:rPr kumimoji="1" lang="ja-JP" altLang="en-US" sz="600"/>
              <a:t>物質</a:t>
            </a:r>
            <a:endParaRPr kumimoji="1" lang="en-US" altLang="ja-JP" sz="600"/>
          </a:p>
        </p:txBody>
      </p:sp>
    </p:spTree>
    <p:extLst>
      <p:ext uri="{BB962C8B-B14F-4D97-AF65-F5344CB8AC3E}">
        <p14:creationId xmlns:p14="http://schemas.microsoft.com/office/powerpoint/2010/main" val="1013309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Lst>
  <p:txStyles>
    <p:title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5.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ED0471-DE48-CE7F-B0AC-B040DE4007E7}"/>
              </a:ext>
            </a:extLst>
          </p:cNvPr>
          <p:cNvSpPr>
            <a:spLocks noGrp="1"/>
          </p:cNvSpPr>
          <p:nvPr>
            <p:ph type="ctrTitle"/>
          </p:nvPr>
        </p:nvSpPr>
        <p:spPr>
          <a:xfrm>
            <a:off x="1524000" y="3065962"/>
            <a:ext cx="9144000" cy="1524181"/>
          </a:xfrm>
        </p:spPr>
        <p:txBody>
          <a:bodyPr anchor="ctr"/>
          <a:lstStyle/>
          <a:p>
            <a:r>
              <a:rPr lang="ja-JP" altLang="en-US" sz="4800"/>
              <a:t>食品安全関係素材集</a:t>
            </a:r>
            <a:endParaRPr kumimoji="1" lang="ja-JP" altLang="en-US" sz="4800"/>
          </a:p>
        </p:txBody>
      </p:sp>
      <p:sp>
        <p:nvSpPr>
          <p:cNvPr id="3" name="字幕 2">
            <a:extLst>
              <a:ext uri="{FF2B5EF4-FFF2-40B4-BE49-F238E27FC236}">
                <a16:creationId xmlns:a16="http://schemas.microsoft.com/office/drawing/2014/main" id="{9989E548-A1CE-A400-322C-3C802909335D}"/>
              </a:ext>
            </a:extLst>
          </p:cNvPr>
          <p:cNvSpPr>
            <a:spLocks noGrp="1"/>
          </p:cNvSpPr>
          <p:nvPr>
            <p:ph type="subTitle" idx="1"/>
          </p:nvPr>
        </p:nvSpPr>
        <p:spPr>
          <a:xfrm>
            <a:off x="5237301" y="4922854"/>
            <a:ext cx="3842903" cy="762091"/>
          </a:xfrm>
        </p:spPr>
        <p:txBody>
          <a:bodyPr>
            <a:normAutofit/>
          </a:bodyPr>
          <a:lstStyle/>
          <a:p>
            <a:r>
              <a:rPr lang="ja-JP" altLang="en-US" sz="2800">
                <a:solidFill>
                  <a:srgbClr val="242424"/>
                </a:solidFill>
              </a:rPr>
              <a:t>食品安全委員会事務局</a:t>
            </a:r>
            <a:endParaRPr lang="en-US" altLang="ja-JP" sz="2800">
              <a:solidFill>
                <a:srgbClr val="242424"/>
              </a:solidFill>
            </a:endParaRPr>
          </a:p>
        </p:txBody>
      </p:sp>
      <p:pic>
        <p:nvPicPr>
          <p:cNvPr id="6" name="図 5">
            <a:extLst>
              <a:ext uri="{FF2B5EF4-FFF2-40B4-BE49-F238E27FC236}">
                <a16:creationId xmlns:a16="http://schemas.microsoft.com/office/drawing/2014/main" id="{7E4811D9-E750-DDDC-53C8-D812B39C5915}"/>
              </a:ext>
            </a:extLst>
          </p:cNvPr>
          <p:cNvPicPr>
            <a:picLocks noChangeAspect="1"/>
          </p:cNvPicPr>
          <p:nvPr/>
        </p:nvPicPr>
        <p:blipFill>
          <a:blip r:embed="rId2"/>
          <a:stretch>
            <a:fillRect/>
          </a:stretch>
        </p:blipFill>
        <p:spPr>
          <a:xfrm>
            <a:off x="3104410" y="4879550"/>
            <a:ext cx="2204239" cy="805395"/>
          </a:xfrm>
          <a:prstGeom prst="rect">
            <a:avLst/>
          </a:prstGeom>
        </p:spPr>
      </p:pic>
      <p:sp>
        <p:nvSpPr>
          <p:cNvPr id="8" name="テキスト ボックス 7">
            <a:extLst>
              <a:ext uri="{FF2B5EF4-FFF2-40B4-BE49-F238E27FC236}">
                <a16:creationId xmlns:a16="http://schemas.microsoft.com/office/drawing/2014/main" id="{832953AE-85BF-C5A4-0B59-F216603D98B8}"/>
              </a:ext>
            </a:extLst>
          </p:cNvPr>
          <p:cNvSpPr txBox="1"/>
          <p:nvPr/>
        </p:nvSpPr>
        <p:spPr>
          <a:xfrm>
            <a:off x="4455288" y="6286283"/>
            <a:ext cx="3973603" cy="303096"/>
          </a:xfrm>
          <a:prstGeom prst="rect">
            <a:avLst/>
          </a:prstGeom>
          <a:noFill/>
        </p:spPr>
        <p:txBody>
          <a:bodyPr wrap="square" lIns="91440" tIns="45720" rIns="91440" bIns="45720" anchor="t">
            <a:spAutoFit/>
          </a:bodyPr>
          <a:lstStyle/>
          <a:p>
            <a:pPr algn="ctr">
              <a:lnSpc>
                <a:spcPct val="125000"/>
              </a:lnSpc>
              <a:spcBef>
                <a:spcPts val="1000"/>
              </a:spcBef>
              <a:defRPr/>
            </a:pPr>
            <a:r>
              <a:rPr kumimoji="1" lang="en-US" altLang="ja-JP" sz="1200" b="0" i="0" u="none" strike="noStrike" kern="1200" cap="none" spc="0" normalizeH="0" baseline="0" noProof="0" dirty="0">
                <a:ln>
                  <a:noFill/>
                </a:ln>
                <a:solidFill>
                  <a:srgbClr val="242424"/>
                </a:solidFill>
                <a:effectLst/>
                <a:uLnTx/>
                <a:uFillTx/>
                <a:latin typeface="BIZ UDPゴシック"/>
                <a:ea typeface="BIZ UDPゴシック"/>
                <a:cs typeface="+mn-cs"/>
              </a:rPr>
              <a:t>Ver</a:t>
            </a:r>
            <a:r>
              <a:rPr kumimoji="1" lang="ja-JP" altLang="en-US" sz="1200" b="0" i="0" u="none" strike="noStrike" kern="1200" cap="none" spc="0" normalizeH="0" baseline="0" noProof="0" dirty="0">
                <a:ln>
                  <a:noFill/>
                </a:ln>
                <a:solidFill>
                  <a:srgbClr val="242424"/>
                </a:solidFill>
                <a:effectLst/>
                <a:uLnTx/>
                <a:uFillTx/>
                <a:latin typeface="BIZ UDPゴシック"/>
                <a:ea typeface="BIZ UDPゴシック"/>
                <a:cs typeface="+mn-cs"/>
              </a:rPr>
              <a:t> </a:t>
            </a:r>
            <a:r>
              <a:rPr lang="ja-JP" altLang="en-US" sz="1200" dirty="0">
                <a:solidFill>
                  <a:srgbClr val="242424"/>
                </a:solidFill>
                <a:latin typeface="BIZ UDPゴシック"/>
                <a:ea typeface="BIZ UDPゴシック"/>
              </a:rPr>
              <a:t>1.1　20</a:t>
            </a:r>
            <a:r>
              <a:rPr kumimoji="1" lang="ja-JP" altLang="en-US" sz="1200" b="0" i="0" u="none" strike="noStrike" kern="1200" cap="none" spc="0" normalizeH="0" baseline="0" noProof="0" dirty="0">
                <a:ln>
                  <a:noFill/>
                </a:ln>
                <a:solidFill>
                  <a:srgbClr val="242424"/>
                </a:solidFill>
                <a:effectLst/>
                <a:uLnTx/>
                <a:uFillTx/>
                <a:latin typeface="BIZ UDPゴシック"/>
                <a:ea typeface="BIZ UDPゴシック"/>
                <a:cs typeface="+mn-cs"/>
              </a:rPr>
              <a:t>２４．</a:t>
            </a:r>
            <a:r>
              <a:rPr lang="ja-JP" altLang="en-US" sz="1200" dirty="0">
                <a:solidFill>
                  <a:srgbClr val="242424"/>
                </a:solidFill>
                <a:latin typeface="BIZ UDPゴシック"/>
                <a:ea typeface="BIZ UDPゴシック"/>
              </a:rPr>
              <a:t>５発行　2024.11改訂</a:t>
            </a:r>
            <a:endParaRPr kumimoji="1" lang="ja-JP" altLang="en-US" sz="1200" b="0" i="0" u="none" strike="noStrike" kern="1200" cap="none" spc="0" normalizeH="0" baseline="0" noProof="0" dirty="0">
              <a:ln>
                <a:noFill/>
              </a:ln>
              <a:solidFill>
                <a:srgbClr val="242424"/>
              </a:solidFill>
              <a:effectLst/>
              <a:uLnTx/>
              <a:uFillTx/>
              <a:latin typeface="BIZ UDPゴシック"/>
              <a:ea typeface="BIZ UDPゴシック"/>
              <a:cs typeface="+mn-cs"/>
            </a:endParaRPr>
          </a:p>
        </p:txBody>
      </p:sp>
    </p:spTree>
    <p:extLst>
      <p:ext uri="{BB962C8B-B14F-4D97-AF65-F5344CB8AC3E}">
        <p14:creationId xmlns:p14="http://schemas.microsoft.com/office/powerpoint/2010/main" val="4049516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327542-8B67-5D12-BDD6-983B01472DC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0F6E3AB8-F037-5D83-2AF7-A1E0E0CA081D}"/>
              </a:ext>
            </a:extLst>
          </p:cNvPr>
          <p:cNvSpPr>
            <a:spLocks noGrp="1"/>
          </p:cNvSpPr>
          <p:nvPr>
            <p:ph type="title"/>
          </p:nvPr>
        </p:nvSpPr>
        <p:spPr/>
        <p:txBody>
          <a:bodyPr/>
          <a:lstStyle/>
          <a:p>
            <a:r>
              <a:rPr kumimoji="1" lang="ja-JP" altLang="en-US"/>
              <a:t>ポジティブリスト制度</a:t>
            </a:r>
          </a:p>
        </p:txBody>
      </p:sp>
      <p:sp>
        <p:nvSpPr>
          <p:cNvPr id="3" name="コンテンツ プレースホルダー 2">
            <a:extLst>
              <a:ext uri="{FF2B5EF4-FFF2-40B4-BE49-F238E27FC236}">
                <a16:creationId xmlns:a16="http://schemas.microsoft.com/office/drawing/2014/main" id="{5E6E8CC9-5B61-EA49-9ABE-CF981FA76A5A}"/>
              </a:ext>
            </a:extLst>
          </p:cNvPr>
          <p:cNvSpPr>
            <a:spLocks noGrp="1"/>
          </p:cNvSpPr>
          <p:nvPr>
            <p:ph idx="1"/>
          </p:nvPr>
        </p:nvSpPr>
        <p:spPr>
          <a:xfrm>
            <a:off x="453082" y="947064"/>
            <a:ext cx="5056468" cy="5519052"/>
          </a:xfrm>
        </p:spPr>
        <p:txBody>
          <a:bodyPr>
            <a:noAutofit/>
          </a:bodyPr>
          <a:lstStyle/>
          <a:p>
            <a:pPr marL="173038" indent="0">
              <a:buNone/>
            </a:pPr>
            <a:r>
              <a:rPr kumimoji="1" lang="ja-JP" altLang="en-US" sz="1800"/>
              <a:t>使用を認める物質のリスト（ポジティブリスト）を作成し、それ以外は原則として禁止する</a:t>
            </a:r>
            <a:br>
              <a:rPr kumimoji="1" lang="en-US" altLang="ja-JP" sz="1800"/>
            </a:br>
            <a:r>
              <a:rPr kumimoji="1" lang="ja-JP" altLang="en-US" sz="1800"/>
              <a:t>規制の仕組み</a:t>
            </a:r>
            <a:endParaRPr kumimoji="1" lang="en-US" altLang="ja-JP" sz="1800"/>
          </a:p>
          <a:p>
            <a:pPr marL="173038" indent="0">
              <a:buNone/>
            </a:pPr>
            <a:endParaRPr lang="en-US" altLang="ja-JP" sz="400"/>
          </a:p>
          <a:p>
            <a:pPr marL="173038" indent="0">
              <a:buNone/>
            </a:pPr>
            <a:endParaRPr lang="en-US" altLang="ja-JP" sz="400"/>
          </a:p>
          <a:p>
            <a:pPr marL="358775" indent="-185738">
              <a:buNone/>
            </a:pPr>
            <a:endParaRPr lang="en-US" altLang="ja-JP" sz="1600"/>
          </a:p>
          <a:p>
            <a:pPr marL="358775" indent="-185738">
              <a:buNone/>
            </a:pPr>
            <a:endParaRPr lang="en-US" altLang="ja-JP" sz="1600"/>
          </a:p>
          <a:p>
            <a:pPr marL="358775" indent="-185738">
              <a:buNone/>
            </a:pPr>
            <a:endParaRPr lang="en-US" altLang="ja-JP" sz="400"/>
          </a:p>
          <a:p>
            <a:pPr marL="358775" indent="-185738">
              <a:buNone/>
            </a:pPr>
            <a:r>
              <a:rPr lang="ja-JP" altLang="en-US" sz="1600"/>
              <a:t>ポジティブリスト</a:t>
            </a:r>
            <a:br>
              <a:rPr lang="en-US" altLang="ja-JP" sz="1400"/>
            </a:br>
            <a:r>
              <a:rPr lang="ja-JP" altLang="en-US" sz="1400"/>
              <a:t>原則的に使用が禁止されている中で、禁止されていないものを列挙した表のこと</a:t>
            </a:r>
            <a:endParaRPr lang="en-US" altLang="ja-JP" sz="1400"/>
          </a:p>
        </p:txBody>
      </p:sp>
      <p:sp>
        <p:nvSpPr>
          <p:cNvPr id="5" name="四角形: 角を丸くする 4">
            <a:extLst>
              <a:ext uri="{FF2B5EF4-FFF2-40B4-BE49-F238E27FC236}">
                <a16:creationId xmlns:a16="http://schemas.microsoft.com/office/drawing/2014/main" id="{1E603896-A322-BE5D-487C-82FFD4B8E578}"/>
              </a:ext>
            </a:extLst>
          </p:cNvPr>
          <p:cNvSpPr/>
          <p:nvPr/>
        </p:nvSpPr>
        <p:spPr>
          <a:xfrm>
            <a:off x="2032000" y="129260"/>
            <a:ext cx="2001520" cy="487680"/>
          </a:xfrm>
          <a:prstGeom prst="round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農薬・添加物</a:t>
            </a:r>
          </a:p>
        </p:txBody>
      </p:sp>
      <p:sp>
        <p:nvSpPr>
          <p:cNvPr id="11" name="テキスト ボックス 10">
            <a:extLst>
              <a:ext uri="{FF2B5EF4-FFF2-40B4-BE49-F238E27FC236}">
                <a16:creationId xmlns:a16="http://schemas.microsoft.com/office/drawing/2014/main" id="{0B770685-3FB3-F19C-6336-764B6854056D}"/>
              </a:ext>
            </a:extLst>
          </p:cNvPr>
          <p:cNvSpPr txBox="1"/>
          <p:nvPr/>
        </p:nvSpPr>
        <p:spPr>
          <a:xfrm>
            <a:off x="504526" y="2172694"/>
            <a:ext cx="5056468" cy="1256306"/>
          </a:xfrm>
          <a:prstGeom prst="rect">
            <a:avLst/>
          </a:prstGeom>
          <a:noFill/>
        </p:spPr>
        <p:txBody>
          <a:bodyPr wrap="square">
            <a:spAutoFit/>
          </a:bodyPr>
          <a:lstStyle/>
          <a:p>
            <a:pPr marL="458788" marR="0" lvl="0" indent="-285750" algn="l" defTabSz="914400" rtl="0" eaLnBrk="1" fontAlgn="auto" latinLnBrk="0" hangingPunct="1">
              <a:lnSpc>
                <a:spcPct val="125000"/>
              </a:lnSpc>
              <a:spcBef>
                <a:spcPts val="100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農薬等（農薬、飼料添加物及び動物用医薬品）は、</a:t>
            </a:r>
            <a:b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平成</a:t>
            </a:r>
            <a: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t>18</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年</a:t>
            </a:r>
            <a: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t>5</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月にポジティブリスト制度を導入</a:t>
            </a:r>
            <a:endParaRPr lang="en-US" altLang="ja-JP" sz="1400">
              <a:solidFill>
                <a:prstClr val="black"/>
              </a:solidFill>
              <a:latin typeface="BIZ UDPゴシック"/>
              <a:ea typeface="BIZ UDPゴシック"/>
            </a:endParaRPr>
          </a:p>
          <a:p>
            <a:pPr marL="458788" marR="0" lvl="0" indent="-285750" algn="l" defTabSz="914400" rtl="0" eaLnBrk="1" fontAlgn="auto" latinLnBrk="0" hangingPunct="1">
              <a:lnSpc>
                <a:spcPct val="125000"/>
              </a:lnSpc>
              <a:spcBef>
                <a:spcPts val="100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器具・容器包装は、合成樹脂の原材料を対象に、</a:t>
            </a:r>
            <a:b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令和２年６月から、新たなポジティブリスト制度を導入</a:t>
            </a:r>
          </a:p>
        </p:txBody>
      </p:sp>
      <p:sp>
        <p:nvSpPr>
          <p:cNvPr id="12" name="コンテンツ プレースホルダー 2">
            <a:extLst>
              <a:ext uri="{FF2B5EF4-FFF2-40B4-BE49-F238E27FC236}">
                <a16:creationId xmlns:a16="http://schemas.microsoft.com/office/drawing/2014/main" id="{4AAD0B8E-9655-D564-68C8-6B45A66ADD3C}"/>
              </a:ext>
            </a:extLst>
          </p:cNvPr>
          <p:cNvSpPr txBox="1">
            <a:spLocks/>
          </p:cNvSpPr>
          <p:nvPr/>
        </p:nvSpPr>
        <p:spPr>
          <a:xfrm>
            <a:off x="6050473" y="940025"/>
            <a:ext cx="5516880" cy="5519052"/>
          </a:xfrm>
          <a:prstGeom prst="rect">
            <a:avLst/>
          </a:prstGeom>
          <a:noFill/>
        </p:spPr>
        <p:txBody>
          <a:bodyPr vert="horz" lIns="91440" tIns="45720" rIns="91440" bIns="45720" rtlCol="0" anchor="t">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92075" indent="-92075">
              <a:buFont typeface="Arial" panose="020B0604020202020204" pitchFamily="34" charset="0"/>
              <a:buNone/>
            </a:pPr>
            <a:r>
              <a:rPr lang="ja-JP" altLang="en-US" sz="1600"/>
              <a:t>一律基準</a:t>
            </a:r>
            <a:br>
              <a:rPr lang="en-US" altLang="ja-JP" sz="1600"/>
            </a:br>
            <a:r>
              <a:rPr lang="ja-JP" altLang="en-US" sz="1400"/>
              <a:t>残留農薬の規制で用いられる</a:t>
            </a:r>
            <a:br>
              <a:rPr lang="en-US" altLang="ja-JP" sz="1400"/>
            </a:br>
            <a:r>
              <a:rPr lang="ja-JP" altLang="en-US" sz="1400"/>
              <a:t>個別に残留基準値が定められていない農薬等については、食品衛生法に基づき「人の健康を損なうおそれのない量」として消費者庁※１が定めた</a:t>
            </a:r>
            <a:r>
              <a:rPr lang="en-US" altLang="ja-JP" sz="1400"/>
              <a:t>0.01 ppm</a:t>
            </a:r>
            <a:r>
              <a:rPr lang="ja-JP" altLang="en-US" sz="1400"/>
              <a:t>を一律基準とし、これを超えて農薬等が残留する食品の販売等が原則禁止されている</a:t>
            </a:r>
            <a:endParaRPr lang="en-US" altLang="ja-JP" sz="1400"/>
          </a:p>
          <a:p>
            <a:pPr marL="92075" indent="-92075">
              <a:buFont typeface="Arial" panose="020B0604020202020204" pitchFamily="34" charset="0"/>
              <a:buNone/>
            </a:pPr>
            <a:endParaRPr lang="en-US" altLang="ja-JP" sz="100"/>
          </a:p>
          <a:p>
            <a:pPr marL="92075" indent="-92075">
              <a:buFont typeface="Arial" panose="020B0604020202020204" pitchFamily="34" charset="0"/>
              <a:buNone/>
            </a:pPr>
            <a:r>
              <a:rPr lang="ja-JP" altLang="en-US" sz="1600"/>
              <a:t>暫定基準</a:t>
            </a:r>
            <a:br>
              <a:rPr lang="en-US" altLang="ja-JP" sz="1600"/>
            </a:br>
            <a:r>
              <a:rPr lang="ja-JP" altLang="en-US" sz="1400"/>
              <a:t>ポジティブリスト制度導入にあたり、食品安全委員会のリスク評価の代わりに国際機関や諸外国の基準等を参考にして暫定的に決められた基準</a:t>
            </a:r>
            <a:br>
              <a:rPr lang="en-US" altLang="ja-JP" sz="1400"/>
            </a:br>
            <a:r>
              <a:rPr lang="ja-JP" altLang="en-US" sz="1400"/>
              <a:t>消費者庁※１からの評価要請を受けて、食品安全委員会によるリスク評価と評価結果に基づく暫定基準の見直しが順次進められている</a:t>
            </a:r>
            <a:endParaRPr lang="en-US" altLang="ja-JP" sz="1600"/>
          </a:p>
          <a:p>
            <a:pPr marL="92075" indent="-92075">
              <a:buFont typeface="Arial" panose="020B0604020202020204" pitchFamily="34" charset="0"/>
              <a:buNone/>
            </a:pPr>
            <a:endParaRPr lang="en-US" altLang="ja-JP" sz="100"/>
          </a:p>
          <a:p>
            <a:pPr marL="92075" indent="-92075">
              <a:buFont typeface="Arial" panose="020B0604020202020204" pitchFamily="34" charset="0"/>
              <a:buNone/>
            </a:pPr>
            <a:r>
              <a:rPr lang="ja-JP" altLang="en-US" sz="1600"/>
              <a:t>対象外物質</a:t>
            </a:r>
            <a:br>
              <a:rPr lang="en-US" altLang="ja-JP" sz="1600"/>
            </a:br>
            <a:r>
              <a:rPr lang="ja-JP" altLang="en-US" sz="1400"/>
              <a:t>食品中に残留したとしても、「ヒトの健康を損なうおそれのないことが明らかであるもの」として内閣総理大臣※２が定める物質のこと</a:t>
            </a:r>
            <a:br>
              <a:rPr lang="en-US" altLang="ja-JP" sz="1400"/>
            </a:br>
            <a:r>
              <a:rPr lang="ja-JP" altLang="en-US" sz="1400"/>
              <a:t>カルシウム等のミネラル類、アミノ酸類、ビタミン類等</a:t>
            </a:r>
            <a:br>
              <a:rPr lang="en-US" altLang="ja-JP" sz="1400"/>
            </a:br>
            <a:r>
              <a:rPr lang="ja-JP" altLang="en-US" sz="1400"/>
              <a:t>ポジティブリスト制度の対象外であり、食品中に残留したとしても</a:t>
            </a:r>
            <a:br>
              <a:rPr lang="en-US" altLang="ja-JP" sz="1400"/>
            </a:br>
            <a:r>
              <a:rPr lang="ja-JP" altLang="en-US" sz="1400"/>
              <a:t>一律基準は適用されない</a:t>
            </a:r>
            <a:br>
              <a:rPr lang="en-US" altLang="ja-JP" sz="1400"/>
            </a:br>
            <a:endParaRPr lang="ja-JP" altLang="en-US" sz="100"/>
          </a:p>
        </p:txBody>
      </p:sp>
      <p:sp>
        <p:nvSpPr>
          <p:cNvPr id="6" name="正方形/長方形 5">
            <a:extLst>
              <a:ext uri="{FF2B5EF4-FFF2-40B4-BE49-F238E27FC236}">
                <a16:creationId xmlns:a16="http://schemas.microsoft.com/office/drawing/2014/main" id="{40033255-A426-291F-B236-0A31FB7F17D4}"/>
              </a:ext>
            </a:extLst>
          </p:cNvPr>
          <p:cNvSpPr/>
          <p:nvPr/>
        </p:nvSpPr>
        <p:spPr>
          <a:xfrm>
            <a:off x="11826911" y="4132162"/>
            <a:ext cx="375138" cy="740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ハザード</a:t>
            </a:r>
          </a:p>
        </p:txBody>
      </p:sp>
      <p:sp>
        <p:nvSpPr>
          <p:cNvPr id="7" name="テキスト ボックス 6">
            <a:extLst>
              <a:ext uri="{FF2B5EF4-FFF2-40B4-BE49-F238E27FC236}">
                <a16:creationId xmlns:a16="http://schemas.microsoft.com/office/drawing/2014/main" id="{B0DFFE16-7D04-71AA-C8C8-E81C40F2B7C8}"/>
              </a:ext>
            </a:extLst>
          </p:cNvPr>
          <p:cNvSpPr txBox="1"/>
          <p:nvPr/>
        </p:nvSpPr>
        <p:spPr>
          <a:xfrm>
            <a:off x="1206557" y="5971760"/>
            <a:ext cx="3875774" cy="523220"/>
          </a:xfrm>
          <a:prstGeom prst="rect">
            <a:avLst/>
          </a:prstGeom>
          <a:noFill/>
        </p:spPr>
        <p:txBody>
          <a:bodyPr wrap="square" lIns="91440" tIns="45720" rIns="91440" bIns="45720" anchor="t">
            <a:spAutoFit/>
          </a:bodyPr>
          <a:lstStyle/>
          <a:p>
            <a:r>
              <a:rPr lang="ja-JP" altLang="en-US" sz="1400">
                <a:solidFill>
                  <a:prstClr val="black"/>
                </a:solidFill>
              </a:rPr>
              <a:t>※１　令和6年３月31日以前は厚生労働省</a:t>
            </a:r>
          </a:p>
          <a:p>
            <a:r>
              <a:rPr lang="ja-JP" altLang="en-US" sz="1400">
                <a:solidFill>
                  <a:prstClr val="black"/>
                </a:solidFill>
              </a:rPr>
              <a:t>※２　</a:t>
            </a:r>
            <a:r>
              <a:rPr lang="ja-JP" sz="1400">
                <a:solidFill>
                  <a:prstClr val="black"/>
                </a:solidFill>
              </a:rPr>
              <a:t>令和6年３月31日以前は厚生労働大臣</a:t>
            </a:r>
          </a:p>
        </p:txBody>
      </p:sp>
    </p:spTree>
    <p:extLst>
      <p:ext uri="{BB962C8B-B14F-4D97-AF65-F5344CB8AC3E}">
        <p14:creationId xmlns:p14="http://schemas.microsoft.com/office/powerpoint/2010/main" val="116196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B5B249-9F4B-897C-9E68-1946DE4379A7}"/>
              </a:ext>
            </a:extLst>
          </p:cNvPr>
          <p:cNvSpPr>
            <a:spLocks noGrp="1"/>
          </p:cNvSpPr>
          <p:nvPr>
            <p:ph type="title"/>
          </p:nvPr>
        </p:nvSpPr>
        <p:spPr>
          <a:xfrm>
            <a:off x="1623948" y="88944"/>
            <a:ext cx="9707666" cy="568312"/>
          </a:xfrm>
        </p:spPr>
        <p:txBody>
          <a:bodyPr/>
          <a:lstStyle/>
          <a:p>
            <a:r>
              <a:rPr kumimoji="1" lang="ja-JP" altLang="en-US"/>
              <a:t>トータルダイエットスタディ</a:t>
            </a:r>
          </a:p>
        </p:txBody>
      </p:sp>
      <p:sp>
        <p:nvSpPr>
          <p:cNvPr id="3" name="コンテンツ プレースホルダー 2">
            <a:extLst>
              <a:ext uri="{FF2B5EF4-FFF2-40B4-BE49-F238E27FC236}">
                <a16:creationId xmlns:a16="http://schemas.microsoft.com/office/drawing/2014/main" id="{345B0CFE-E9A0-37B7-F0EE-E882269B26BA}"/>
              </a:ext>
            </a:extLst>
          </p:cNvPr>
          <p:cNvSpPr>
            <a:spLocks noGrp="1"/>
          </p:cNvSpPr>
          <p:nvPr>
            <p:ph idx="1"/>
          </p:nvPr>
        </p:nvSpPr>
        <p:spPr>
          <a:xfrm>
            <a:off x="453082" y="947064"/>
            <a:ext cx="5125915" cy="5519052"/>
          </a:xfrm>
        </p:spPr>
        <p:txBody>
          <a:bodyPr>
            <a:normAutofit/>
          </a:bodyPr>
          <a:lstStyle/>
          <a:p>
            <a:pPr marL="0" indent="0">
              <a:buNone/>
            </a:pPr>
            <a:r>
              <a:rPr kumimoji="1" lang="ja-JP" altLang="en-US" sz="1800"/>
              <a:t>売られている広範囲の食品を対象とし、食品添加物や農薬等が実際にどの程度摂取されているかを把握するために、加工・調理によるこれらの物質の増減も考慮に入れて摂取量を推定する方法。「マーケットバスケット方式」と「陰膳（かげぜん）方式」の</a:t>
            </a:r>
            <a:r>
              <a:rPr kumimoji="1" lang="en-US" altLang="ja-JP" sz="1800"/>
              <a:t>2</a:t>
            </a:r>
            <a:r>
              <a:rPr kumimoji="1" lang="ja-JP" altLang="en-US" sz="1800"/>
              <a:t>種類がある。</a:t>
            </a:r>
          </a:p>
        </p:txBody>
      </p:sp>
      <p:sp>
        <p:nvSpPr>
          <p:cNvPr id="6" name="正方形/長方形 5">
            <a:extLst>
              <a:ext uri="{FF2B5EF4-FFF2-40B4-BE49-F238E27FC236}">
                <a16:creationId xmlns:a16="http://schemas.microsoft.com/office/drawing/2014/main" id="{7A482C8A-9CA6-2DBC-5160-D1B298E85904}"/>
              </a:ext>
            </a:extLst>
          </p:cNvPr>
          <p:cNvSpPr/>
          <p:nvPr/>
        </p:nvSpPr>
        <p:spPr>
          <a:xfrm>
            <a:off x="11858101" y="4132162"/>
            <a:ext cx="333899" cy="740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ハザード</a:t>
            </a:r>
          </a:p>
        </p:txBody>
      </p:sp>
      <p:sp>
        <p:nvSpPr>
          <p:cNvPr id="7" name="正方形/長方形 6">
            <a:extLst>
              <a:ext uri="{FF2B5EF4-FFF2-40B4-BE49-F238E27FC236}">
                <a16:creationId xmlns:a16="http://schemas.microsoft.com/office/drawing/2014/main" id="{5F774071-2692-6C6E-15C6-8F8286F6744F}"/>
              </a:ext>
            </a:extLst>
          </p:cNvPr>
          <p:cNvSpPr/>
          <p:nvPr/>
        </p:nvSpPr>
        <p:spPr>
          <a:xfrm>
            <a:off x="11858101" y="4872942"/>
            <a:ext cx="333899"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700"/>
              <a:t>化学物質</a:t>
            </a:r>
          </a:p>
        </p:txBody>
      </p:sp>
      <p:pic>
        <p:nvPicPr>
          <p:cNvPr id="4" name="図 3">
            <a:extLst>
              <a:ext uri="{FF2B5EF4-FFF2-40B4-BE49-F238E27FC236}">
                <a16:creationId xmlns:a16="http://schemas.microsoft.com/office/drawing/2014/main" id="{0A048AFE-B53B-6672-1AB7-27D4C44E0E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6046" y="1202467"/>
            <a:ext cx="1891083" cy="1126494"/>
          </a:xfrm>
          <a:prstGeom prst="rect">
            <a:avLst/>
          </a:prstGeom>
        </p:spPr>
      </p:pic>
      <p:pic>
        <p:nvPicPr>
          <p:cNvPr id="2050" name="Picture 2">
            <a:extLst>
              <a:ext uri="{FF2B5EF4-FFF2-40B4-BE49-F238E27FC236}">
                <a16:creationId xmlns:a16="http://schemas.microsoft.com/office/drawing/2014/main" id="{8DDB98AA-0340-C558-9EE8-BCD47B83DB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046" y="3841446"/>
            <a:ext cx="2002782" cy="2002782"/>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0">
            <a:extLst>
              <a:ext uri="{FF2B5EF4-FFF2-40B4-BE49-F238E27FC236}">
                <a16:creationId xmlns:a16="http://schemas.microsoft.com/office/drawing/2014/main" id="{7CB04763-2AF5-D9BD-CE4F-1D56853EC033}"/>
              </a:ext>
            </a:extLst>
          </p:cNvPr>
          <p:cNvSpPr txBox="1"/>
          <p:nvPr/>
        </p:nvSpPr>
        <p:spPr>
          <a:xfrm>
            <a:off x="7834577" y="2360693"/>
            <a:ext cx="1334020" cy="369332"/>
          </a:xfrm>
          <a:prstGeom prst="rect">
            <a:avLst/>
          </a:prstGeom>
          <a:noFill/>
        </p:spPr>
        <p:txBody>
          <a:bodyPr wrap="none" rtlCol="0">
            <a:spAutoFit/>
          </a:bodyPr>
          <a:lstStyle/>
          <a:p>
            <a:r>
              <a:rPr kumimoji="1" lang="ja-JP" altLang="en-US"/>
              <a:t>様々な食品</a:t>
            </a:r>
          </a:p>
        </p:txBody>
      </p:sp>
      <p:sp>
        <p:nvSpPr>
          <p:cNvPr id="12" name="テキスト ボックス 11">
            <a:extLst>
              <a:ext uri="{FF2B5EF4-FFF2-40B4-BE49-F238E27FC236}">
                <a16:creationId xmlns:a16="http://schemas.microsoft.com/office/drawing/2014/main" id="{1EE121FC-640A-EDC2-9ACD-A16408B0BC4A}"/>
              </a:ext>
            </a:extLst>
          </p:cNvPr>
          <p:cNvSpPr txBox="1"/>
          <p:nvPr/>
        </p:nvSpPr>
        <p:spPr>
          <a:xfrm>
            <a:off x="6739471" y="5552398"/>
            <a:ext cx="3635932" cy="369332"/>
          </a:xfrm>
          <a:prstGeom prst="rect">
            <a:avLst/>
          </a:prstGeom>
          <a:noFill/>
        </p:spPr>
        <p:txBody>
          <a:bodyPr wrap="none" rtlCol="0">
            <a:spAutoFit/>
          </a:bodyPr>
          <a:lstStyle/>
          <a:p>
            <a:r>
              <a:rPr kumimoji="1" lang="ja-JP" altLang="en-US" u="sng"/>
              <a:t>食品添加物や農薬の摂取量を推定</a:t>
            </a:r>
          </a:p>
        </p:txBody>
      </p:sp>
      <p:sp>
        <p:nvSpPr>
          <p:cNvPr id="13" name="矢印: 右 12">
            <a:extLst>
              <a:ext uri="{FF2B5EF4-FFF2-40B4-BE49-F238E27FC236}">
                <a16:creationId xmlns:a16="http://schemas.microsoft.com/office/drawing/2014/main" id="{35A6048A-6A9C-A3E1-A7EB-1B1EC4839900}"/>
              </a:ext>
            </a:extLst>
          </p:cNvPr>
          <p:cNvSpPr/>
          <p:nvPr/>
        </p:nvSpPr>
        <p:spPr>
          <a:xfrm rot="5400000">
            <a:off x="7938337" y="3170062"/>
            <a:ext cx="1126494" cy="534715"/>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BC7AE965-FAE0-EB79-B29E-CDBFD4F55B8A}"/>
              </a:ext>
            </a:extLst>
          </p:cNvPr>
          <p:cNvSpPr txBox="1"/>
          <p:nvPr/>
        </p:nvSpPr>
        <p:spPr>
          <a:xfrm>
            <a:off x="6981778" y="3167990"/>
            <a:ext cx="3039615" cy="369332"/>
          </a:xfrm>
          <a:prstGeom prst="rect">
            <a:avLst/>
          </a:prstGeom>
          <a:solidFill>
            <a:schemeClr val="bg1"/>
          </a:solidFill>
          <a:ln>
            <a:solidFill>
              <a:schemeClr val="tx1"/>
            </a:solidFill>
          </a:ln>
        </p:spPr>
        <p:txBody>
          <a:bodyPr wrap="none" rtlCol="0">
            <a:spAutoFit/>
          </a:bodyPr>
          <a:lstStyle/>
          <a:p>
            <a:r>
              <a:rPr kumimoji="1" lang="ja-JP" altLang="en-US"/>
              <a:t>加工・調理による増減を考慮</a:t>
            </a:r>
          </a:p>
        </p:txBody>
      </p:sp>
    </p:spTree>
    <p:extLst>
      <p:ext uri="{BB962C8B-B14F-4D97-AF65-F5344CB8AC3E}">
        <p14:creationId xmlns:p14="http://schemas.microsoft.com/office/powerpoint/2010/main" val="3190714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B5B249-9F4B-897C-9E68-1946DE4379A7}"/>
              </a:ext>
            </a:extLst>
          </p:cNvPr>
          <p:cNvSpPr>
            <a:spLocks noGrp="1"/>
          </p:cNvSpPr>
          <p:nvPr>
            <p:ph type="title"/>
          </p:nvPr>
        </p:nvSpPr>
        <p:spPr>
          <a:xfrm>
            <a:off x="1623948" y="88944"/>
            <a:ext cx="9707666" cy="568312"/>
          </a:xfrm>
        </p:spPr>
        <p:txBody>
          <a:bodyPr/>
          <a:lstStyle/>
          <a:p>
            <a:r>
              <a:rPr kumimoji="1" lang="ja-JP" altLang="en-US"/>
              <a:t>陰膳方式</a:t>
            </a:r>
          </a:p>
        </p:txBody>
      </p:sp>
      <p:sp>
        <p:nvSpPr>
          <p:cNvPr id="3" name="コンテンツ プレースホルダー 2">
            <a:extLst>
              <a:ext uri="{FF2B5EF4-FFF2-40B4-BE49-F238E27FC236}">
                <a16:creationId xmlns:a16="http://schemas.microsoft.com/office/drawing/2014/main" id="{345B0CFE-E9A0-37B7-F0EE-E882269B26BA}"/>
              </a:ext>
            </a:extLst>
          </p:cNvPr>
          <p:cNvSpPr>
            <a:spLocks noGrp="1"/>
          </p:cNvSpPr>
          <p:nvPr>
            <p:ph idx="1"/>
          </p:nvPr>
        </p:nvSpPr>
        <p:spPr>
          <a:xfrm>
            <a:off x="453082" y="947064"/>
            <a:ext cx="5125915" cy="5519052"/>
          </a:xfrm>
        </p:spPr>
        <p:txBody>
          <a:bodyPr>
            <a:normAutofit/>
          </a:bodyPr>
          <a:lstStyle/>
          <a:p>
            <a:pPr marL="92075" indent="0">
              <a:buFont typeface="Arial" panose="020B0604020202020204" pitchFamily="34" charset="0"/>
              <a:buNone/>
            </a:pPr>
            <a:r>
              <a:rPr lang="ja-JP" altLang="en-US" sz="1800"/>
              <a:t>調査対象者が一日に実際に食べた食事と全く同じものを分析し、一日の食事中に含まれる化学物質（食品添加物や農薬等）の総量を測定し、食品に由来する化学物質の摂取量を推定する方法のこと。</a:t>
            </a:r>
            <a:endParaRPr lang="en-US" altLang="ja-JP" sz="1800"/>
          </a:p>
          <a:p>
            <a:pPr marL="92075" indent="0">
              <a:buFont typeface="Arial" panose="020B0604020202020204" pitchFamily="34" charset="0"/>
              <a:buNone/>
            </a:pPr>
            <a:r>
              <a:rPr lang="ja-JP" altLang="en-US" sz="1800"/>
              <a:t>通常は、調査に協力してもらう家庭で一人前多く食事を作ってもらい、それを分析用試料とする。</a:t>
            </a:r>
          </a:p>
        </p:txBody>
      </p:sp>
      <p:sp>
        <p:nvSpPr>
          <p:cNvPr id="6" name="正方形/長方形 5">
            <a:extLst>
              <a:ext uri="{FF2B5EF4-FFF2-40B4-BE49-F238E27FC236}">
                <a16:creationId xmlns:a16="http://schemas.microsoft.com/office/drawing/2014/main" id="{7A482C8A-9CA6-2DBC-5160-D1B298E85904}"/>
              </a:ext>
            </a:extLst>
          </p:cNvPr>
          <p:cNvSpPr/>
          <p:nvPr/>
        </p:nvSpPr>
        <p:spPr>
          <a:xfrm>
            <a:off x="11858101" y="4132162"/>
            <a:ext cx="333899" cy="740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ハザード</a:t>
            </a:r>
          </a:p>
        </p:txBody>
      </p:sp>
      <p:sp>
        <p:nvSpPr>
          <p:cNvPr id="7" name="正方形/長方形 6">
            <a:extLst>
              <a:ext uri="{FF2B5EF4-FFF2-40B4-BE49-F238E27FC236}">
                <a16:creationId xmlns:a16="http://schemas.microsoft.com/office/drawing/2014/main" id="{5F774071-2692-6C6E-15C6-8F8286F6744F}"/>
              </a:ext>
            </a:extLst>
          </p:cNvPr>
          <p:cNvSpPr/>
          <p:nvPr/>
        </p:nvSpPr>
        <p:spPr>
          <a:xfrm>
            <a:off x="11858101" y="4872942"/>
            <a:ext cx="333899"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700"/>
              <a:t>化学物質</a:t>
            </a:r>
          </a:p>
        </p:txBody>
      </p:sp>
      <p:pic>
        <p:nvPicPr>
          <p:cNvPr id="13" name="Picture 2">
            <a:extLst>
              <a:ext uri="{FF2B5EF4-FFF2-40B4-BE49-F238E27FC236}">
                <a16:creationId xmlns:a16="http://schemas.microsoft.com/office/drawing/2014/main" id="{D805085E-67CB-4E57-E58F-DE7B10B23FE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6096000" y="1982082"/>
            <a:ext cx="1236312" cy="79544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a:extLst>
              <a:ext uri="{FF2B5EF4-FFF2-40B4-BE49-F238E27FC236}">
                <a16:creationId xmlns:a16="http://schemas.microsoft.com/office/drawing/2014/main" id="{369B4AD3-4D74-37C6-6D17-812078BBD53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9708807" y="2116683"/>
            <a:ext cx="1753884" cy="1128455"/>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
        <p:nvSpPr>
          <p:cNvPr id="16" name="テキスト ボックス 15">
            <a:extLst>
              <a:ext uri="{FF2B5EF4-FFF2-40B4-BE49-F238E27FC236}">
                <a16:creationId xmlns:a16="http://schemas.microsoft.com/office/drawing/2014/main" id="{065D1589-EC06-739E-0381-C3D486A15A44}"/>
              </a:ext>
            </a:extLst>
          </p:cNvPr>
          <p:cNvSpPr txBox="1"/>
          <p:nvPr/>
        </p:nvSpPr>
        <p:spPr>
          <a:xfrm>
            <a:off x="7663203" y="1023369"/>
            <a:ext cx="2627642" cy="646331"/>
          </a:xfrm>
          <a:prstGeom prst="rect">
            <a:avLst/>
          </a:prstGeom>
          <a:noFill/>
        </p:spPr>
        <p:txBody>
          <a:bodyPr wrap="none" rtlCol="0">
            <a:spAutoFit/>
          </a:bodyPr>
          <a:lstStyle/>
          <a:p>
            <a:pPr algn="ctr"/>
            <a:r>
              <a:rPr kumimoji="1" lang="ja-JP" altLang="en-US"/>
              <a:t>例</a:t>
            </a:r>
            <a:r>
              <a:rPr kumimoji="1" lang="en-US" altLang="ja-JP"/>
              <a:t>) 3</a:t>
            </a:r>
            <a:r>
              <a:rPr kumimoji="1" lang="ja-JP" altLang="en-US"/>
              <a:t>人家族の協力世帯</a:t>
            </a:r>
            <a:br>
              <a:rPr kumimoji="1" lang="en-US" altLang="ja-JP"/>
            </a:br>
            <a:r>
              <a:rPr kumimoji="1" lang="ja-JP" altLang="en-US"/>
              <a:t>→</a:t>
            </a:r>
            <a:r>
              <a:rPr kumimoji="1" lang="en-US" altLang="ja-JP"/>
              <a:t>3</a:t>
            </a:r>
            <a:r>
              <a:rPr kumimoji="1" lang="ja-JP" altLang="en-US"/>
              <a:t>食</a:t>
            </a:r>
            <a:r>
              <a:rPr lang="en-US" altLang="ja-JP"/>
              <a:t>+1</a:t>
            </a:r>
            <a:r>
              <a:rPr lang="ja-JP" altLang="en-US"/>
              <a:t>食</a:t>
            </a:r>
            <a:endParaRPr kumimoji="1" lang="ja-JP" altLang="en-US"/>
          </a:p>
        </p:txBody>
      </p:sp>
      <p:pic>
        <p:nvPicPr>
          <p:cNvPr id="18" name="Picture 2">
            <a:extLst>
              <a:ext uri="{FF2B5EF4-FFF2-40B4-BE49-F238E27FC236}">
                <a16:creationId xmlns:a16="http://schemas.microsoft.com/office/drawing/2014/main" id="{9CEE85B4-3AD8-CE8C-19CF-4A00BA15F31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7030928" y="2633553"/>
            <a:ext cx="1236311" cy="79544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a:extLst>
              <a:ext uri="{FF2B5EF4-FFF2-40B4-BE49-F238E27FC236}">
                <a16:creationId xmlns:a16="http://schemas.microsoft.com/office/drawing/2014/main" id="{674987D2-B9F3-9B52-A14B-A8551B48044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7865122" y="1919558"/>
            <a:ext cx="1236311" cy="795447"/>
          </a:xfrm>
          <a:prstGeom prst="rect">
            <a:avLst/>
          </a:prstGeom>
          <a:noFill/>
          <a:extLst>
            <a:ext uri="{909E8E84-426E-40DD-AFC4-6F175D3DCCD1}">
              <a14:hiddenFill xmlns:a14="http://schemas.microsoft.com/office/drawing/2010/main">
                <a:solidFill>
                  <a:srgbClr val="FFFFFF"/>
                </a:solidFill>
              </a14:hiddenFill>
            </a:ext>
          </a:extLst>
        </p:spPr>
      </p:pic>
      <p:sp>
        <p:nvSpPr>
          <p:cNvPr id="20" name="テキスト ボックス 19">
            <a:extLst>
              <a:ext uri="{FF2B5EF4-FFF2-40B4-BE49-F238E27FC236}">
                <a16:creationId xmlns:a16="http://schemas.microsoft.com/office/drawing/2014/main" id="{93369B8F-5A16-D1FC-061B-67BE47BC0626}"/>
              </a:ext>
            </a:extLst>
          </p:cNvPr>
          <p:cNvSpPr txBox="1"/>
          <p:nvPr/>
        </p:nvSpPr>
        <p:spPr>
          <a:xfrm>
            <a:off x="9218745" y="2448887"/>
            <a:ext cx="415498" cy="369332"/>
          </a:xfrm>
          <a:prstGeom prst="rect">
            <a:avLst/>
          </a:prstGeom>
          <a:noFill/>
        </p:spPr>
        <p:txBody>
          <a:bodyPr wrap="none" rtlCol="0">
            <a:spAutoFit/>
          </a:bodyPr>
          <a:lstStyle/>
          <a:p>
            <a:r>
              <a:rPr kumimoji="1" lang="ja-JP" altLang="en-US"/>
              <a:t>＋</a:t>
            </a:r>
          </a:p>
        </p:txBody>
      </p:sp>
      <p:sp>
        <p:nvSpPr>
          <p:cNvPr id="22" name="矢印: 上向き折線 21">
            <a:extLst>
              <a:ext uri="{FF2B5EF4-FFF2-40B4-BE49-F238E27FC236}">
                <a16:creationId xmlns:a16="http://schemas.microsoft.com/office/drawing/2014/main" id="{A0C45C23-7294-20AA-65FA-A08CE566FED3}"/>
              </a:ext>
            </a:extLst>
          </p:cNvPr>
          <p:cNvSpPr/>
          <p:nvPr/>
        </p:nvSpPr>
        <p:spPr>
          <a:xfrm rot="5400000" flipV="1">
            <a:off x="9726618" y="3593285"/>
            <a:ext cx="1128454" cy="964193"/>
          </a:xfrm>
          <a:prstGeom prst="ben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F66C57AC-C40B-F5EB-3923-91D81C5B2C3A}"/>
              </a:ext>
            </a:extLst>
          </p:cNvPr>
          <p:cNvSpPr txBox="1"/>
          <p:nvPr/>
        </p:nvSpPr>
        <p:spPr>
          <a:xfrm>
            <a:off x="10294241" y="3794523"/>
            <a:ext cx="646331" cy="369332"/>
          </a:xfrm>
          <a:prstGeom prst="rect">
            <a:avLst/>
          </a:prstGeom>
          <a:solidFill>
            <a:schemeClr val="bg1"/>
          </a:solidFill>
          <a:ln>
            <a:solidFill>
              <a:schemeClr val="tx1"/>
            </a:solidFill>
          </a:ln>
        </p:spPr>
        <p:txBody>
          <a:bodyPr wrap="none" rtlCol="0">
            <a:spAutoFit/>
          </a:bodyPr>
          <a:lstStyle/>
          <a:p>
            <a:r>
              <a:rPr kumimoji="1" lang="ja-JP" altLang="en-US"/>
              <a:t>分析</a:t>
            </a:r>
          </a:p>
        </p:txBody>
      </p:sp>
      <p:sp>
        <p:nvSpPr>
          <p:cNvPr id="24" name="テキスト ボックス 23">
            <a:extLst>
              <a:ext uri="{FF2B5EF4-FFF2-40B4-BE49-F238E27FC236}">
                <a16:creationId xmlns:a16="http://schemas.microsoft.com/office/drawing/2014/main" id="{D339BDAB-B811-3482-DF22-EDBAE5E1B2DE}"/>
              </a:ext>
            </a:extLst>
          </p:cNvPr>
          <p:cNvSpPr txBox="1"/>
          <p:nvPr/>
        </p:nvSpPr>
        <p:spPr>
          <a:xfrm>
            <a:off x="6814842" y="4107496"/>
            <a:ext cx="2717411" cy="1077218"/>
          </a:xfrm>
          <a:prstGeom prst="rect">
            <a:avLst/>
          </a:prstGeom>
          <a:noFill/>
        </p:spPr>
        <p:txBody>
          <a:bodyPr wrap="none" rtlCol="0">
            <a:spAutoFit/>
          </a:bodyPr>
          <a:lstStyle/>
          <a:p>
            <a:pPr algn="ctr"/>
            <a:r>
              <a:rPr kumimoji="1" lang="ja-JP" altLang="en-US" u="sng"/>
              <a:t>食品添加物や残留農薬の</a:t>
            </a:r>
            <a:br>
              <a:rPr kumimoji="1" lang="en-US" altLang="ja-JP" u="sng"/>
            </a:br>
            <a:r>
              <a:rPr kumimoji="1" lang="ja-JP" altLang="en-US" u="sng"/>
              <a:t>摂取量を推定</a:t>
            </a:r>
            <a:endParaRPr kumimoji="1" lang="en-US" altLang="ja-JP" u="sng"/>
          </a:p>
          <a:p>
            <a:pPr algn="ctr"/>
            <a:r>
              <a:rPr kumimoji="1" lang="en-US" altLang="ja-JP" sz="1400"/>
              <a:t>(※</a:t>
            </a:r>
            <a:r>
              <a:rPr kumimoji="1" lang="ja-JP" altLang="en-US" sz="1400"/>
              <a:t>どの食品にどの程度</a:t>
            </a:r>
            <a:br>
              <a:rPr kumimoji="1" lang="en-US" altLang="ja-JP" sz="1400"/>
            </a:br>
            <a:r>
              <a:rPr kumimoji="1" lang="ja-JP" altLang="en-US" sz="1400"/>
              <a:t>含まれていたかは不明</a:t>
            </a:r>
            <a:r>
              <a:rPr kumimoji="1" lang="en-US" altLang="ja-JP" sz="1400"/>
              <a:t>)</a:t>
            </a:r>
            <a:endParaRPr kumimoji="1" lang="ja-JP" altLang="en-US" sz="1400"/>
          </a:p>
        </p:txBody>
      </p:sp>
    </p:spTree>
    <p:extLst>
      <p:ext uri="{BB962C8B-B14F-4D97-AF65-F5344CB8AC3E}">
        <p14:creationId xmlns:p14="http://schemas.microsoft.com/office/powerpoint/2010/main" val="2421036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8FC574-E842-8C66-6884-8B815A9FD3E7}"/>
            </a:ext>
          </a:extLst>
        </p:cNvPr>
        <p:cNvGrpSpPr/>
        <p:nvPr/>
      </p:nvGrpSpPr>
      <p:grpSpPr>
        <a:xfrm>
          <a:off x="0" y="0"/>
          <a:ext cx="0" cy="0"/>
          <a:chOff x="0" y="0"/>
          <a:chExt cx="0" cy="0"/>
        </a:xfrm>
      </p:grpSpPr>
      <p:sp>
        <p:nvSpPr>
          <p:cNvPr id="38" name="四角形: 角を丸くする 37">
            <a:extLst>
              <a:ext uri="{FF2B5EF4-FFF2-40B4-BE49-F238E27FC236}">
                <a16:creationId xmlns:a16="http://schemas.microsoft.com/office/drawing/2014/main" id="{7E8C2B4A-5780-4B81-200F-5756D30E0DBC}"/>
              </a:ext>
            </a:extLst>
          </p:cNvPr>
          <p:cNvSpPr/>
          <p:nvPr/>
        </p:nvSpPr>
        <p:spPr>
          <a:xfrm>
            <a:off x="9848510" y="4410380"/>
            <a:ext cx="1622205" cy="1092877"/>
          </a:xfrm>
          <a:prstGeom prst="roundRect">
            <a:avLst/>
          </a:prstGeom>
          <a:solidFill>
            <a:srgbClr val="59A2C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楕円 20">
            <a:extLst>
              <a:ext uri="{FF2B5EF4-FFF2-40B4-BE49-F238E27FC236}">
                <a16:creationId xmlns:a16="http://schemas.microsoft.com/office/drawing/2014/main" id="{5574F924-AB09-03DB-04A7-6955304FFDC5}"/>
              </a:ext>
            </a:extLst>
          </p:cNvPr>
          <p:cNvSpPr/>
          <p:nvPr/>
        </p:nvSpPr>
        <p:spPr>
          <a:xfrm rot="20262956">
            <a:off x="5268537" y="1449240"/>
            <a:ext cx="3719752" cy="2152435"/>
          </a:xfrm>
          <a:prstGeom prst="ellipse">
            <a:avLst/>
          </a:prstGeom>
          <a:solidFill>
            <a:srgbClr val="E6F1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F8C9F2C4-0F93-CEC0-867B-E1B8365F0C74}"/>
              </a:ext>
            </a:extLst>
          </p:cNvPr>
          <p:cNvSpPr>
            <a:spLocks noGrp="1"/>
          </p:cNvSpPr>
          <p:nvPr>
            <p:ph type="title"/>
          </p:nvPr>
        </p:nvSpPr>
        <p:spPr>
          <a:xfrm>
            <a:off x="868100" y="88944"/>
            <a:ext cx="10841985" cy="568312"/>
          </a:xfrm>
        </p:spPr>
        <p:txBody>
          <a:bodyPr/>
          <a:lstStyle/>
          <a:p>
            <a:r>
              <a:rPr kumimoji="1" lang="ja-JP" altLang="en-US"/>
              <a:t>マーケットバスケット方式</a:t>
            </a:r>
          </a:p>
        </p:txBody>
      </p:sp>
      <p:sp>
        <p:nvSpPr>
          <p:cNvPr id="3" name="コンテンツ プレースホルダー 2">
            <a:extLst>
              <a:ext uri="{FF2B5EF4-FFF2-40B4-BE49-F238E27FC236}">
                <a16:creationId xmlns:a16="http://schemas.microsoft.com/office/drawing/2014/main" id="{39A768B5-B44A-8BCE-0644-D05EA0510BB7}"/>
              </a:ext>
            </a:extLst>
          </p:cNvPr>
          <p:cNvSpPr>
            <a:spLocks noGrp="1"/>
          </p:cNvSpPr>
          <p:nvPr>
            <p:ph idx="1"/>
          </p:nvPr>
        </p:nvSpPr>
        <p:spPr>
          <a:xfrm>
            <a:off x="453082" y="947064"/>
            <a:ext cx="4778676" cy="5519052"/>
          </a:xfrm>
        </p:spPr>
        <p:txBody>
          <a:bodyPr>
            <a:normAutofit/>
          </a:bodyPr>
          <a:lstStyle/>
          <a:p>
            <a:pPr marL="92075" indent="0">
              <a:buNone/>
            </a:pPr>
            <a:r>
              <a:rPr kumimoji="1" lang="ja-JP" altLang="en-US" sz="1800"/>
              <a:t>スーパー等で売られている食品を購入し、その中に含まれている食品添加物や農薬等の濃度を測り、その結果に国民健康・栄養調査に基づく食品の喫食量を乗じて、摂取する</a:t>
            </a:r>
            <a:br>
              <a:rPr kumimoji="1" lang="en-US" altLang="ja-JP" sz="1800"/>
            </a:br>
            <a:r>
              <a:rPr kumimoji="1" lang="ja-JP" altLang="en-US" sz="1800"/>
              <a:t>食品添加物や農薬等の量を推定するもの</a:t>
            </a:r>
            <a:endParaRPr kumimoji="1" lang="en-US" altLang="ja-JP" sz="1800"/>
          </a:p>
          <a:p>
            <a:pPr marL="92075" indent="0">
              <a:buNone/>
            </a:pPr>
            <a:r>
              <a:rPr kumimoji="1" lang="ja-JP" altLang="en-US" sz="1800"/>
              <a:t>食品添加物や農薬等を実際にどの程度摂取しているかを把握するために行われる</a:t>
            </a:r>
            <a:br>
              <a:rPr kumimoji="1" lang="en-US" altLang="ja-JP" sz="1800"/>
            </a:br>
            <a:endParaRPr kumimoji="1" lang="en-US" altLang="ja-JP" sz="1200"/>
          </a:p>
          <a:p>
            <a:pPr marL="92075" indent="0">
              <a:buNone/>
            </a:pPr>
            <a:r>
              <a:rPr kumimoji="1" lang="ja-JP" altLang="en-US" sz="1400"/>
              <a:t>これを用いて食品添加物一日摂取量調査や</a:t>
            </a:r>
            <a:br>
              <a:rPr kumimoji="1" lang="en-US" altLang="ja-JP" sz="1400"/>
            </a:br>
            <a:r>
              <a:rPr kumimoji="1" lang="ja-JP" altLang="en-US" sz="1400"/>
              <a:t>食品中残留農薬一日摂取量実態調査を実施している</a:t>
            </a:r>
          </a:p>
        </p:txBody>
      </p:sp>
      <p:pic>
        <p:nvPicPr>
          <p:cNvPr id="9" name="図 8">
            <a:extLst>
              <a:ext uri="{FF2B5EF4-FFF2-40B4-BE49-F238E27FC236}">
                <a16:creationId xmlns:a16="http://schemas.microsoft.com/office/drawing/2014/main" id="{CBA6C309-6D72-6B17-EC1F-7A7AC73E5A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6558" y="1337670"/>
            <a:ext cx="1693883" cy="1980064"/>
          </a:xfrm>
          <a:prstGeom prst="rect">
            <a:avLst/>
          </a:prstGeom>
        </p:spPr>
      </p:pic>
      <p:pic>
        <p:nvPicPr>
          <p:cNvPr id="11" name="図 10" descr="アイコン&#10;&#10;自動的に生成された説明">
            <a:extLst>
              <a:ext uri="{FF2B5EF4-FFF2-40B4-BE49-F238E27FC236}">
                <a16:creationId xmlns:a16="http://schemas.microsoft.com/office/drawing/2014/main" id="{3742730C-0489-EC5D-B87B-0C712BA397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5800" y="1606326"/>
            <a:ext cx="1695203" cy="1219719"/>
          </a:xfrm>
          <a:prstGeom prst="rect">
            <a:avLst/>
          </a:prstGeom>
        </p:spPr>
      </p:pic>
      <p:pic>
        <p:nvPicPr>
          <p:cNvPr id="13" name="図 12">
            <a:extLst>
              <a:ext uri="{FF2B5EF4-FFF2-40B4-BE49-F238E27FC236}">
                <a16:creationId xmlns:a16="http://schemas.microsoft.com/office/drawing/2014/main" id="{D294029D-9197-81F8-637D-BB8DA35FF5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08378" y="2369176"/>
            <a:ext cx="1481459" cy="882486"/>
          </a:xfrm>
          <a:prstGeom prst="rect">
            <a:avLst/>
          </a:prstGeom>
        </p:spPr>
      </p:pic>
      <p:pic>
        <p:nvPicPr>
          <p:cNvPr id="20" name="図 19" descr="ロゴ, アイコン&#10;&#10;自動的に生成された説明">
            <a:extLst>
              <a:ext uri="{FF2B5EF4-FFF2-40B4-BE49-F238E27FC236}">
                <a16:creationId xmlns:a16="http://schemas.microsoft.com/office/drawing/2014/main" id="{44DCAFCF-C7AD-DFD7-29E3-C509CB38088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86513" y="4180666"/>
            <a:ext cx="1455312" cy="1554218"/>
          </a:xfrm>
          <a:prstGeom prst="rect">
            <a:avLst/>
          </a:prstGeom>
        </p:spPr>
      </p:pic>
      <p:sp>
        <p:nvSpPr>
          <p:cNvPr id="22" name="矢印: 上 21">
            <a:extLst>
              <a:ext uri="{FF2B5EF4-FFF2-40B4-BE49-F238E27FC236}">
                <a16:creationId xmlns:a16="http://schemas.microsoft.com/office/drawing/2014/main" id="{09074514-458E-24DB-4F8F-1CF0442CBF24}"/>
              </a:ext>
            </a:extLst>
          </p:cNvPr>
          <p:cNvSpPr/>
          <p:nvPr/>
        </p:nvSpPr>
        <p:spPr>
          <a:xfrm rot="15956694">
            <a:off x="8838282" y="1361635"/>
            <a:ext cx="884307" cy="1189287"/>
          </a:xfrm>
          <a:custGeom>
            <a:avLst/>
            <a:gdLst>
              <a:gd name="connsiteX0" fmla="*/ 0 w 791787"/>
              <a:gd name="connsiteY0" fmla="*/ 182812 h 365623"/>
              <a:gd name="connsiteX1" fmla="*/ 395894 w 791787"/>
              <a:gd name="connsiteY1" fmla="*/ 0 h 365623"/>
              <a:gd name="connsiteX2" fmla="*/ 791787 w 791787"/>
              <a:gd name="connsiteY2" fmla="*/ 182812 h 365623"/>
              <a:gd name="connsiteX3" fmla="*/ 593840 w 791787"/>
              <a:gd name="connsiteY3" fmla="*/ 182812 h 365623"/>
              <a:gd name="connsiteX4" fmla="*/ 593840 w 791787"/>
              <a:gd name="connsiteY4" fmla="*/ 365623 h 365623"/>
              <a:gd name="connsiteX5" fmla="*/ 197947 w 791787"/>
              <a:gd name="connsiteY5" fmla="*/ 365623 h 365623"/>
              <a:gd name="connsiteX6" fmla="*/ 197947 w 791787"/>
              <a:gd name="connsiteY6" fmla="*/ 182812 h 365623"/>
              <a:gd name="connsiteX7" fmla="*/ 0 w 791787"/>
              <a:gd name="connsiteY7" fmla="*/ 182812 h 365623"/>
              <a:gd name="connsiteX0" fmla="*/ 0 w 791787"/>
              <a:gd name="connsiteY0" fmla="*/ 182812 h 899005"/>
              <a:gd name="connsiteX1" fmla="*/ 395894 w 791787"/>
              <a:gd name="connsiteY1" fmla="*/ 0 h 899005"/>
              <a:gd name="connsiteX2" fmla="*/ 791787 w 791787"/>
              <a:gd name="connsiteY2" fmla="*/ 182812 h 899005"/>
              <a:gd name="connsiteX3" fmla="*/ 593840 w 791787"/>
              <a:gd name="connsiteY3" fmla="*/ 182812 h 899005"/>
              <a:gd name="connsiteX4" fmla="*/ 593840 w 791787"/>
              <a:gd name="connsiteY4" fmla="*/ 365623 h 899005"/>
              <a:gd name="connsiteX5" fmla="*/ 152457 w 791787"/>
              <a:gd name="connsiteY5" fmla="*/ 899005 h 899005"/>
              <a:gd name="connsiteX6" fmla="*/ 197947 w 791787"/>
              <a:gd name="connsiteY6" fmla="*/ 182812 h 899005"/>
              <a:gd name="connsiteX7" fmla="*/ 0 w 791787"/>
              <a:gd name="connsiteY7" fmla="*/ 182812 h 899005"/>
              <a:gd name="connsiteX0" fmla="*/ 0 w 791787"/>
              <a:gd name="connsiteY0" fmla="*/ 182812 h 1038487"/>
              <a:gd name="connsiteX1" fmla="*/ 395894 w 791787"/>
              <a:gd name="connsiteY1" fmla="*/ 0 h 1038487"/>
              <a:gd name="connsiteX2" fmla="*/ 791787 w 791787"/>
              <a:gd name="connsiteY2" fmla="*/ 182812 h 1038487"/>
              <a:gd name="connsiteX3" fmla="*/ 593840 w 791787"/>
              <a:gd name="connsiteY3" fmla="*/ 182812 h 1038487"/>
              <a:gd name="connsiteX4" fmla="*/ 210145 w 791787"/>
              <a:gd name="connsiteY4" fmla="*/ 1038487 h 1038487"/>
              <a:gd name="connsiteX5" fmla="*/ 152457 w 791787"/>
              <a:gd name="connsiteY5" fmla="*/ 899005 h 1038487"/>
              <a:gd name="connsiteX6" fmla="*/ 197947 w 791787"/>
              <a:gd name="connsiteY6" fmla="*/ 182812 h 1038487"/>
              <a:gd name="connsiteX7" fmla="*/ 0 w 791787"/>
              <a:gd name="connsiteY7" fmla="*/ 182812 h 1038487"/>
              <a:gd name="connsiteX0" fmla="*/ 0 w 791787"/>
              <a:gd name="connsiteY0" fmla="*/ 182812 h 1038487"/>
              <a:gd name="connsiteX1" fmla="*/ 395894 w 791787"/>
              <a:gd name="connsiteY1" fmla="*/ 0 h 1038487"/>
              <a:gd name="connsiteX2" fmla="*/ 791787 w 791787"/>
              <a:gd name="connsiteY2" fmla="*/ 182812 h 1038487"/>
              <a:gd name="connsiteX3" fmla="*/ 593840 w 791787"/>
              <a:gd name="connsiteY3" fmla="*/ 182812 h 1038487"/>
              <a:gd name="connsiteX4" fmla="*/ 210145 w 791787"/>
              <a:gd name="connsiteY4" fmla="*/ 1038487 h 1038487"/>
              <a:gd name="connsiteX5" fmla="*/ 152457 w 791787"/>
              <a:gd name="connsiteY5" fmla="*/ 899005 h 1038487"/>
              <a:gd name="connsiteX6" fmla="*/ 197947 w 791787"/>
              <a:gd name="connsiteY6" fmla="*/ 182812 h 1038487"/>
              <a:gd name="connsiteX7" fmla="*/ 0 w 791787"/>
              <a:gd name="connsiteY7" fmla="*/ 182812 h 1038487"/>
              <a:gd name="connsiteX0" fmla="*/ 0 w 791787"/>
              <a:gd name="connsiteY0" fmla="*/ 182812 h 1038487"/>
              <a:gd name="connsiteX1" fmla="*/ 395894 w 791787"/>
              <a:gd name="connsiteY1" fmla="*/ 0 h 1038487"/>
              <a:gd name="connsiteX2" fmla="*/ 791787 w 791787"/>
              <a:gd name="connsiteY2" fmla="*/ 182812 h 1038487"/>
              <a:gd name="connsiteX3" fmla="*/ 593840 w 791787"/>
              <a:gd name="connsiteY3" fmla="*/ 182812 h 1038487"/>
              <a:gd name="connsiteX4" fmla="*/ 210145 w 791787"/>
              <a:gd name="connsiteY4" fmla="*/ 1038487 h 1038487"/>
              <a:gd name="connsiteX5" fmla="*/ 152457 w 791787"/>
              <a:gd name="connsiteY5" fmla="*/ 899005 h 1038487"/>
              <a:gd name="connsiteX6" fmla="*/ 197947 w 791787"/>
              <a:gd name="connsiteY6" fmla="*/ 182812 h 1038487"/>
              <a:gd name="connsiteX7" fmla="*/ 0 w 791787"/>
              <a:gd name="connsiteY7" fmla="*/ 182812 h 1038487"/>
              <a:gd name="connsiteX0" fmla="*/ 0 w 791787"/>
              <a:gd name="connsiteY0" fmla="*/ 182812 h 1038487"/>
              <a:gd name="connsiteX1" fmla="*/ 395894 w 791787"/>
              <a:gd name="connsiteY1" fmla="*/ 0 h 1038487"/>
              <a:gd name="connsiteX2" fmla="*/ 791787 w 791787"/>
              <a:gd name="connsiteY2" fmla="*/ 182812 h 1038487"/>
              <a:gd name="connsiteX3" fmla="*/ 593840 w 791787"/>
              <a:gd name="connsiteY3" fmla="*/ 182812 h 1038487"/>
              <a:gd name="connsiteX4" fmla="*/ 210145 w 791787"/>
              <a:gd name="connsiteY4" fmla="*/ 1038487 h 1038487"/>
              <a:gd name="connsiteX5" fmla="*/ 152457 w 791787"/>
              <a:gd name="connsiteY5" fmla="*/ 899005 h 1038487"/>
              <a:gd name="connsiteX6" fmla="*/ 197947 w 791787"/>
              <a:gd name="connsiteY6" fmla="*/ 182812 h 1038487"/>
              <a:gd name="connsiteX7" fmla="*/ 0 w 791787"/>
              <a:gd name="connsiteY7" fmla="*/ 182812 h 1038487"/>
              <a:gd name="connsiteX0" fmla="*/ 0 w 791787"/>
              <a:gd name="connsiteY0" fmla="*/ 182812 h 1038487"/>
              <a:gd name="connsiteX1" fmla="*/ 395894 w 791787"/>
              <a:gd name="connsiteY1" fmla="*/ 0 h 1038487"/>
              <a:gd name="connsiteX2" fmla="*/ 791787 w 791787"/>
              <a:gd name="connsiteY2" fmla="*/ 182812 h 1038487"/>
              <a:gd name="connsiteX3" fmla="*/ 593840 w 791787"/>
              <a:gd name="connsiteY3" fmla="*/ 182812 h 1038487"/>
              <a:gd name="connsiteX4" fmla="*/ 210145 w 791787"/>
              <a:gd name="connsiteY4" fmla="*/ 1038487 h 1038487"/>
              <a:gd name="connsiteX5" fmla="*/ 152457 w 791787"/>
              <a:gd name="connsiteY5" fmla="*/ 899005 h 1038487"/>
              <a:gd name="connsiteX6" fmla="*/ 197947 w 791787"/>
              <a:gd name="connsiteY6" fmla="*/ 182812 h 1038487"/>
              <a:gd name="connsiteX7" fmla="*/ 0 w 791787"/>
              <a:gd name="connsiteY7" fmla="*/ 182812 h 1038487"/>
              <a:gd name="connsiteX0" fmla="*/ 0 w 791787"/>
              <a:gd name="connsiteY0" fmla="*/ 182812 h 1038487"/>
              <a:gd name="connsiteX1" fmla="*/ 395894 w 791787"/>
              <a:gd name="connsiteY1" fmla="*/ 0 h 1038487"/>
              <a:gd name="connsiteX2" fmla="*/ 791787 w 791787"/>
              <a:gd name="connsiteY2" fmla="*/ 182812 h 1038487"/>
              <a:gd name="connsiteX3" fmla="*/ 593840 w 791787"/>
              <a:gd name="connsiteY3" fmla="*/ 182812 h 1038487"/>
              <a:gd name="connsiteX4" fmla="*/ 210145 w 791787"/>
              <a:gd name="connsiteY4" fmla="*/ 1038487 h 1038487"/>
              <a:gd name="connsiteX5" fmla="*/ 155831 w 791787"/>
              <a:gd name="connsiteY5" fmla="*/ 916241 h 1038487"/>
              <a:gd name="connsiteX6" fmla="*/ 197947 w 791787"/>
              <a:gd name="connsiteY6" fmla="*/ 182812 h 1038487"/>
              <a:gd name="connsiteX7" fmla="*/ 0 w 791787"/>
              <a:gd name="connsiteY7" fmla="*/ 182812 h 1038487"/>
              <a:gd name="connsiteX0" fmla="*/ 0 w 791787"/>
              <a:gd name="connsiteY0" fmla="*/ 182812 h 1038487"/>
              <a:gd name="connsiteX1" fmla="*/ 395894 w 791787"/>
              <a:gd name="connsiteY1" fmla="*/ 0 h 1038487"/>
              <a:gd name="connsiteX2" fmla="*/ 791787 w 791787"/>
              <a:gd name="connsiteY2" fmla="*/ 182812 h 1038487"/>
              <a:gd name="connsiteX3" fmla="*/ 593840 w 791787"/>
              <a:gd name="connsiteY3" fmla="*/ 182812 h 1038487"/>
              <a:gd name="connsiteX4" fmla="*/ 210145 w 791787"/>
              <a:gd name="connsiteY4" fmla="*/ 1038487 h 1038487"/>
              <a:gd name="connsiteX5" fmla="*/ 155831 w 791787"/>
              <a:gd name="connsiteY5" fmla="*/ 916241 h 1038487"/>
              <a:gd name="connsiteX6" fmla="*/ 208031 w 791787"/>
              <a:gd name="connsiteY6" fmla="*/ 180927 h 1038487"/>
              <a:gd name="connsiteX7" fmla="*/ 0 w 791787"/>
              <a:gd name="connsiteY7" fmla="*/ 182812 h 1038487"/>
              <a:gd name="connsiteX0" fmla="*/ 0 w 791787"/>
              <a:gd name="connsiteY0" fmla="*/ 182812 h 1038487"/>
              <a:gd name="connsiteX1" fmla="*/ 395894 w 791787"/>
              <a:gd name="connsiteY1" fmla="*/ 0 h 1038487"/>
              <a:gd name="connsiteX2" fmla="*/ 791787 w 791787"/>
              <a:gd name="connsiteY2" fmla="*/ 182812 h 1038487"/>
              <a:gd name="connsiteX3" fmla="*/ 593840 w 791787"/>
              <a:gd name="connsiteY3" fmla="*/ 182812 h 1038487"/>
              <a:gd name="connsiteX4" fmla="*/ 210145 w 791787"/>
              <a:gd name="connsiteY4" fmla="*/ 1038487 h 1038487"/>
              <a:gd name="connsiteX5" fmla="*/ 155831 w 791787"/>
              <a:gd name="connsiteY5" fmla="*/ 916241 h 1038487"/>
              <a:gd name="connsiteX6" fmla="*/ 208031 w 791787"/>
              <a:gd name="connsiteY6" fmla="*/ 180927 h 1038487"/>
              <a:gd name="connsiteX7" fmla="*/ 0 w 791787"/>
              <a:gd name="connsiteY7" fmla="*/ 182812 h 1038487"/>
              <a:gd name="connsiteX0" fmla="*/ 0 w 791787"/>
              <a:gd name="connsiteY0" fmla="*/ 182812 h 1038487"/>
              <a:gd name="connsiteX1" fmla="*/ 395894 w 791787"/>
              <a:gd name="connsiteY1" fmla="*/ 0 h 1038487"/>
              <a:gd name="connsiteX2" fmla="*/ 791787 w 791787"/>
              <a:gd name="connsiteY2" fmla="*/ 182812 h 1038487"/>
              <a:gd name="connsiteX3" fmla="*/ 584933 w 791787"/>
              <a:gd name="connsiteY3" fmla="*/ 179438 h 1038487"/>
              <a:gd name="connsiteX4" fmla="*/ 210145 w 791787"/>
              <a:gd name="connsiteY4" fmla="*/ 1038487 h 1038487"/>
              <a:gd name="connsiteX5" fmla="*/ 155831 w 791787"/>
              <a:gd name="connsiteY5" fmla="*/ 916241 h 1038487"/>
              <a:gd name="connsiteX6" fmla="*/ 208031 w 791787"/>
              <a:gd name="connsiteY6" fmla="*/ 180927 h 1038487"/>
              <a:gd name="connsiteX7" fmla="*/ 0 w 791787"/>
              <a:gd name="connsiteY7" fmla="*/ 182812 h 1038487"/>
              <a:gd name="connsiteX0" fmla="*/ 0 w 791787"/>
              <a:gd name="connsiteY0" fmla="*/ 182812 h 1038487"/>
              <a:gd name="connsiteX1" fmla="*/ 395894 w 791787"/>
              <a:gd name="connsiteY1" fmla="*/ 0 h 1038487"/>
              <a:gd name="connsiteX2" fmla="*/ 791787 w 791787"/>
              <a:gd name="connsiteY2" fmla="*/ 182812 h 1038487"/>
              <a:gd name="connsiteX3" fmla="*/ 584933 w 791787"/>
              <a:gd name="connsiteY3" fmla="*/ 179438 h 1038487"/>
              <a:gd name="connsiteX4" fmla="*/ 210145 w 791787"/>
              <a:gd name="connsiteY4" fmla="*/ 1038487 h 1038487"/>
              <a:gd name="connsiteX5" fmla="*/ 166861 w 791787"/>
              <a:gd name="connsiteY5" fmla="*/ 965642 h 1038487"/>
              <a:gd name="connsiteX6" fmla="*/ 208031 w 791787"/>
              <a:gd name="connsiteY6" fmla="*/ 180927 h 1038487"/>
              <a:gd name="connsiteX7" fmla="*/ 0 w 791787"/>
              <a:gd name="connsiteY7" fmla="*/ 182812 h 1038487"/>
              <a:gd name="connsiteX0" fmla="*/ 0 w 791787"/>
              <a:gd name="connsiteY0" fmla="*/ 253834 h 1109509"/>
              <a:gd name="connsiteX1" fmla="*/ 386943 w 791787"/>
              <a:gd name="connsiteY1" fmla="*/ 0 h 1109509"/>
              <a:gd name="connsiteX2" fmla="*/ 791787 w 791787"/>
              <a:gd name="connsiteY2" fmla="*/ 253834 h 1109509"/>
              <a:gd name="connsiteX3" fmla="*/ 584933 w 791787"/>
              <a:gd name="connsiteY3" fmla="*/ 250460 h 1109509"/>
              <a:gd name="connsiteX4" fmla="*/ 210145 w 791787"/>
              <a:gd name="connsiteY4" fmla="*/ 1109509 h 1109509"/>
              <a:gd name="connsiteX5" fmla="*/ 166861 w 791787"/>
              <a:gd name="connsiteY5" fmla="*/ 1036664 h 1109509"/>
              <a:gd name="connsiteX6" fmla="*/ 208031 w 791787"/>
              <a:gd name="connsiteY6" fmla="*/ 251949 h 1109509"/>
              <a:gd name="connsiteX7" fmla="*/ 0 w 791787"/>
              <a:gd name="connsiteY7" fmla="*/ 253834 h 1109509"/>
              <a:gd name="connsiteX0" fmla="*/ 0 w 791787"/>
              <a:gd name="connsiteY0" fmla="*/ 298602 h 1154277"/>
              <a:gd name="connsiteX1" fmla="*/ 347270 w 791787"/>
              <a:gd name="connsiteY1" fmla="*/ 0 h 1154277"/>
              <a:gd name="connsiteX2" fmla="*/ 791787 w 791787"/>
              <a:gd name="connsiteY2" fmla="*/ 298602 h 1154277"/>
              <a:gd name="connsiteX3" fmla="*/ 584933 w 791787"/>
              <a:gd name="connsiteY3" fmla="*/ 295228 h 1154277"/>
              <a:gd name="connsiteX4" fmla="*/ 210145 w 791787"/>
              <a:gd name="connsiteY4" fmla="*/ 1154277 h 1154277"/>
              <a:gd name="connsiteX5" fmla="*/ 166861 w 791787"/>
              <a:gd name="connsiteY5" fmla="*/ 1081432 h 1154277"/>
              <a:gd name="connsiteX6" fmla="*/ 208031 w 791787"/>
              <a:gd name="connsiteY6" fmla="*/ 296717 h 1154277"/>
              <a:gd name="connsiteX7" fmla="*/ 0 w 791787"/>
              <a:gd name="connsiteY7" fmla="*/ 298602 h 1154277"/>
              <a:gd name="connsiteX0" fmla="*/ 0 w 791787"/>
              <a:gd name="connsiteY0" fmla="*/ 306251 h 1161926"/>
              <a:gd name="connsiteX1" fmla="*/ 313092 w 791787"/>
              <a:gd name="connsiteY1" fmla="*/ 0 h 1161926"/>
              <a:gd name="connsiteX2" fmla="*/ 791787 w 791787"/>
              <a:gd name="connsiteY2" fmla="*/ 306251 h 1161926"/>
              <a:gd name="connsiteX3" fmla="*/ 584933 w 791787"/>
              <a:gd name="connsiteY3" fmla="*/ 302877 h 1161926"/>
              <a:gd name="connsiteX4" fmla="*/ 210145 w 791787"/>
              <a:gd name="connsiteY4" fmla="*/ 1161926 h 1161926"/>
              <a:gd name="connsiteX5" fmla="*/ 166861 w 791787"/>
              <a:gd name="connsiteY5" fmla="*/ 1089081 h 1161926"/>
              <a:gd name="connsiteX6" fmla="*/ 208031 w 791787"/>
              <a:gd name="connsiteY6" fmla="*/ 304366 h 1161926"/>
              <a:gd name="connsiteX7" fmla="*/ 0 w 791787"/>
              <a:gd name="connsiteY7" fmla="*/ 306251 h 1161926"/>
              <a:gd name="connsiteX0" fmla="*/ 0 w 791787"/>
              <a:gd name="connsiteY0" fmla="*/ 310332 h 1166007"/>
              <a:gd name="connsiteX1" fmla="*/ 319527 w 791787"/>
              <a:gd name="connsiteY1" fmla="*/ 0 h 1166007"/>
              <a:gd name="connsiteX2" fmla="*/ 791787 w 791787"/>
              <a:gd name="connsiteY2" fmla="*/ 310332 h 1166007"/>
              <a:gd name="connsiteX3" fmla="*/ 584933 w 791787"/>
              <a:gd name="connsiteY3" fmla="*/ 306958 h 1166007"/>
              <a:gd name="connsiteX4" fmla="*/ 210145 w 791787"/>
              <a:gd name="connsiteY4" fmla="*/ 1166007 h 1166007"/>
              <a:gd name="connsiteX5" fmla="*/ 166861 w 791787"/>
              <a:gd name="connsiteY5" fmla="*/ 1093162 h 1166007"/>
              <a:gd name="connsiteX6" fmla="*/ 208031 w 791787"/>
              <a:gd name="connsiteY6" fmla="*/ 308447 h 1166007"/>
              <a:gd name="connsiteX7" fmla="*/ 0 w 791787"/>
              <a:gd name="connsiteY7" fmla="*/ 310332 h 1166007"/>
              <a:gd name="connsiteX0" fmla="*/ 0 w 791787"/>
              <a:gd name="connsiteY0" fmla="*/ 318182 h 1173857"/>
              <a:gd name="connsiteX1" fmla="*/ 346131 w 791787"/>
              <a:gd name="connsiteY1" fmla="*/ 0 h 1173857"/>
              <a:gd name="connsiteX2" fmla="*/ 791787 w 791787"/>
              <a:gd name="connsiteY2" fmla="*/ 318182 h 1173857"/>
              <a:gd name="connsiteX3" fmla="*/ 584933 w 791787"/>
              <a:gd name="connsiteY3" fmla="*/ 314808 h 1173857"/>
              <a:gd name="connsiteX4" fmla="*/ 210145 w 791787"/>
              <a:gd name="connsiteY4" fmla="*/ 1173857 h 1173857"/>
              <a:gd name="connsiteX5" fmla="*/ 166861 w 791787"/>
              <a:gd name="connsiteY5" fmla="*/ 1101012 h 1173857"/>
              <a:gd name="connsiteX6" fmla="*/ 208031 w 791787"/>
              <a:gd name="connsiteY6" fmla="*/ 316297 h 1173857"/>
              <a:gd name="connsiteX7" fmla="*/ 0 w 791787"/>
              <a:gd name="connsiteY7" fmla="*/ 318182 h 1173857"/>
              <a:gd name="connsiteX0" fmla="*/ 59428 w 851215"/>
              <a:gd name="connsiteY0" fmla="*/ 318182 h 1173857"/>
              <a:gd name="connsiteX1" fmla="*/ 405559 w 851215"/>
              <a:gd name="connsiteY1" fmla="*/ 0 h 1173857"/>
              <a:gd name="connsiteX2" fmla="*/ 851215 w 851215"/>
              <a:gd name="connsiteY2" fmla="*/ 318182 h 1173857"/>
              <a:gd name="connsiteX3" fmla="*/ 644361 w 851215"/>
              <a:gd name="connsiteY3" fmla="*/ 314808 h 1173857"/>
              <a:gd name="connsiteX4" fmla="*/ 269573 w 851215"/>
              <a:gd name="connsiteY4" fmla="*/ 1173857 h 1173857"/>
              <a:gd name="connsiteX5" fmla="*/ 0 w 851215"/>
              <a:gd name="connsiteY5" fmla="*/ 952558 h 1173857"/>
              <a:gd name="connsiteX6" fmla="*/ 267459 w 851215"/>
              <a:gd name="connsiteY6" fmla="*/ 316297 h 1173857"/>
              <a:gd name="connsiteX7" fmla="*/ 59428 w 851215"/>
              <a:gd name="connsiteY7" fmla="*/ 318182 h 1173857"/>
              <a:gd name="connsiteX0" fmla="*/ 87888 w 879675"/>
              <a:gd name="connsiteY0" fmla="*/ 318182 h 1211295"/>
              <a:gd name="connsiteX1" fmla="*/ 434019 w 879675"/>
              <a:gd name="connsiteY1" fmla="*/ 0 h 1211295"/>
              <a:gd name="connsiteX2" fmla="*/ 879675 w 879675"/>
              <a:gd name="connsiteY2" fmla="*/ 318182 h 1211295"/>
              <a:gd name="connsiteX3" fmla="*/ 672821 w 879675"/>
              <a:gd name="connsiteY3" fmla="*/ 314808 h 1211295"/>
              <a:gd name="connsiteX4" fmla="*/ 0 w 879675"/>
              <a:gd name="connsiteY4" fmla="*/ 1211295 h 1211295"/>
              <a:gd name="connsiteX5" fmla="*/ 28460 w 879675"/>
              <a:gd name="connsiteY5" fmla="*/ 952558 h 1211295"/>
              <a:gd name="connsiteX6" fmla="*/ 295919 w 879675"/>
              <a:gd name="connsiteY6" fmla="*/ 316297 h 1211295"/>
              <a:gd name="connsiteX7" fmla="*/ 87888 w 879675"/>
              <a:gd name="connsiteY7" fmla="*/ 318182 h 1211295"/>
              <a:gd name="connsiteX0" fmla="*/ 87888 w 879675"/>
              <a:gd name="connsiteY0" fmla="*/ 318182 h 1211295"/>
              <a:gd name="connsiteX1" fmla="*/ 434019 w 879675"/>
              <a:gd name="connsiteY1" fmla="*/ 0 h 1211295"/>
              <a:gd name="connsiteX2" fmla="*/ 879675 w 879675"/>
              <a:gd name="connsiteY2" fmla="*/ 318182 h 1211295"/>
              <a:gd name="connsiteX3" fmla="*/ 672821 w 879675"/>
              <a:gd name="connsiteY3" fmla="*/ 314808 h 1211295"/>
              <a:gd name="connsiteX4" fmla="*/ 0 w 879675"/>
              <a:gd name="connsiteY4" fmla="*/ 1211295 h 1211295"/>
              <a:gd name="connsiteX5" fmla="*/ 7350 w 879675"/>
              <a:gd name="connsiteY5" fmla="*/ 1070741 h 1211295"/>
              <a:gd name="connsiteX6" fmla="*/ 295919 w 879675"/>
              <a:gd name="connsiteY6" fmla="*/ 316297 h 1211295"/>
              <a:gd name="connsiteX7" fmla="*/ 87888 w 879675"/>
              <a:gd name="connsiteY7" fmla="*/ 318182 h 1211295"/>
              <a:gd name="connsiteX0" fmla="*/ 87888 w 879675"/>
              <a:gd name="connsiteY0" fmla="*/ 318182 h 1211295"/>
              <a:gd name="connsiteX1" fmla="*/ 434019 w 879675"/>
              <a:gd name="connsiteY1" fmla="*/ 0 h 1211295"/>
              <a:gd name="connsiteX2" fmla="*/ 879675 w 879675"/>
              <a:gd name="connsiteY2" fmla="*/ 318182 h 1211295"/>
              <a:gd name="connsiteX3" fmla="*/ 672821 w 879675"/>
              <a:gd name="connsiteY3" fmla="*/ 314808 h 1211295"/>
              <a:gd name="connsiteX4" fmla="*/ 0 w 879675"/>
              <a:gd name="connsiteY4" fmla="*/ 1211295 h 1211295"/>
              <a:gd name="connsiteX5" fmla="*/ 7350 w 879675"/>
              <a:gd name="connsiteY5" fmla="*/ 1070741 h 1211295"/>
              <a:gd name="connsiteX6" fmla="*/ 295919 w 879675"/>
              <a:gd name="connsiteY6" fmla="*/ 316297 h 1211295"/>
              <a:gd name="connsiteX7" fmla="*/ 87888 w 879675"/>
              <a:gd name="connsiteY7" fmla="*/ 318182 h 1211295"/>
              <a:gd name="connsiteX0" fmla="*/ 87888 w 879675"/>
              <a:gd name="connsiteY0" fmla="*/ 318182 h 1211295"/>
              <a:gd name="connsiteX1" fmla="*/ 434019 w 879675"/>
              <a:gd name="connsiteY1" fmla="*/ 0 h 1211295"/>
              <a:gd name="connsiteX2" fmla="*/ 879675 w 879675"/>
              <a:gd name="connsiteY2" fmla="*/ 318182 h 1211295"/>
              <a:gd name="connsiteX3" fmla="*/ 672821 w 879675"/>
              <a:gd name="connsiteY3" fmla="*/ 314808 h 1211295"/>
              <a:gd name="connsiteX4" fmla="*/ 0 w 879675"/>
              <a:gd name="connsiteY4" fmla="*/ 1211295 h 1211295"/>
              <a:gd name="connsiteX5" fmla="*/ 7350 w 879675"/>
              <a:gd name="connsiteY5" fmla="*/ 1070741 h 1211295"/>
              <a:gd name="connsiteX6" fmla="*/ 295919 w 879675"/>
              <a:gd name="connsiteY6" fmla="*/ 316297 h 1211295"/>
              <a:gd name="connsiteX7" fmla="*/ 87888 w 879675"/>
              <a:gd name="connsiteY7" fmla="*/ 318182 h 1211295"/>
              <a:gd name="connsiteX0" fmla="*/ 87888 w 879675"/>
              <a:gd name="connsiteY0" fmla="*/ 318182 h 1211295"/>
              <a:gd name="connsiteX1" fmla="*/ 434019 w 879675"/>
              <a:gd name="connsiteY1" fmla="*/ 0 h 1211295"/>
              <a:gd name="connsiteX2" fmla="*/ 879675 w 879675"/>
              <a:gd name="connsiteY2" fmla="*/ 318182 h 1211295"/>
              <a:gd name="connsiteX3" fmla="*/ 672821 w 879675"/>
              <a:gd name="connsiteY3" fmla="*/ 314808 h 1211295"/>
              <a:gd name="connsiteX4" fmla="*/ 0 w 879675"/>
              <a:gd name="connsiteY4" fmla="*/ 1211295 h 1211295"/>
              <a:gd name="connsiteX5" fmla="*/ 7350 w 879675"/>
              <a:gd name="connsiteY5" fmla="*/ 1070741 h 1211295"/>
              <a:gd name="connsiteX6" fmla="*/ 295919 w 879675"/>
              <a:gd name="connsiteY6" fmla="*/ 316297 h 1211295"/>
              <a:gd name="connsiteX7" fmla="*/ 87888 w 879675"/>
              <a:gd name="connsiteY7" fmla="*/ 318182 h 1211295"/>
              <a:gd name="connsiteX0" fmla="*/ 87888 w 879675"/>
              <a:gd name="connsiteY0" fmla="*/ 318182 h 1211295"/>
              <a:gd name="connsiteX1" fmla="*/ 434019 w 879675"/>
              <a:gd name="connsiteY1" fmla="*/ 0 h 1211295"/>
              <a:gd name="connsiteX2" fmla="*/ 879675 w 879675"/>
              <a:gd name="connsiteY2" fmla="*/ 318182 h 1211295"/>
              <a:gd name="connsiteX3" fmla="*/ 672821 w 879675"/>
              <a:gd name="connsiteY3" fmla="*/ 314808 h 1211295"/>
              <a:gd name="connsiteX4" fmla="*/ 0 w 879675"/>
              <a:gd name="connsiteY4" fmla="*/ 1211295 h 1211295"/>
              <a:gd name="connsiteX5" fmla="*/ 7350 w 879675"/>
              <a:gd name="connsiteY5" fmla="*/ 1070741 h 1211295"/>
              <a:gd name="connsiteX6" fmla="*/ 295919 w 879675"/>
              <a:gd name="connsiteY6" fmla="*/ 316297 h 1211295"/>
              <a:gd name="connsiteX7" fmla="*/ 87888 w 879675"/>
              <a:gd name="connsiteY7" fmla="*/ 318182 h 1211295"/>
              <a:gd name="connsiteX0" fmla="*/ 87888 w 879675"/>
              <a:gd name="connsiteY0" fmla="*/ 318182 h 1211295"/>
              <a:gd name="connsiteX1" fmla="*/ 434019 w 879675"/>
              <a:gd name="connsiteY1" fmla="*/ 0 h 1211295"/>
              <a:gd name="connsiteX2" fmla="*/ 879675 w 879675"/>
              <a:gd name="connsiteY2" fmla="*/ 318182 h 1211295"/>
              <a:gd name="connsiteX3" fmla="*/ 672821 w 879675"/>
              <a:gd name="connsiteY3" fmla="*/ 314808 h 1211295"/>
              <a:gd name="connsiteX4" fmla="*/ 0 w 879675"/>
              <a:gd name="connsiteY4" fmla="*/ 1211295 h 1211295"/>
              <a:gd name="connsiteX5" fmla="*/ 7350 w 879675"/>
              <a:gd name="connsiteY5" fmla="*/ 1070741 h 1211295"/>
              <a:gd name="connsiteX6" fmla="*/ 295919 w 879675"/>
              <a:gd name="connsiteY6" fmla="*/ 316297 h 1211295"/>
              <a:gd name="connsiteX7" fmla="*/ 87888 w 879675"/>
              <a:gd name="connsiteY7" fmla="*/ 318182 h 1211295"/>
              <a:gd name="connsiteX0" fmla="*/ 87888 w 879675"/>
              <a:gd name="connsiteY0" fmla="*/ 346519 h 1239632"/>
              <a:gd name="connsiteX1" fmla="*/ 415546 w 879675"/>
              <a:gd name="connsiteY1" fmla="*/ 0 h 1239632"/>
              <a:gd name="connsiteX2" fmla="*/ 879675 w 879675"/>
              <a:gd name="connsiteY2" fmla="*/ 346519 h 1239632"/>
              <a:gd name="connsiteX3" fmla="*/ 672821 w 879675"/>
              <a:gd name="connsiteY3" fmla="*/ 343145 h 1239632"/>
              <a:gd name="connsiteX4" fmla="*/ 0 w 879675"/>
              <a:gd name="connsiteY4" fmla="*/ 1239632 h 1239632"/>
              <a:gd name="connsiteX5" fmla="*/ 7350 w 879675"/>
              <a:gd name="connsiteY5" fmla="*/ 1099078 h 1239632"/>
              <a:gd name="connsiteX6" fmla="*/ 295919 w 879675"/>
              <a:gd name="connsiteY6" fmla="*/ 344634 h 1239632"/>
              <a:gd name="connsiteX7" fmla="*/ 87888 w 879675"/>
              <a:gd name="connsiteY7" fmla="*/ 346519 h 1239632"/>
              <a:gd name="connsiteX0" fmla="*/ 106002 w 879675"/>
              <a:gd name="connsiteY0" fmla="*/ 380220 h 1239632"/>
              <a:gd name="connsiteX1" fmla="*/ 415546 w 879675"/>
              <a:gd name="connsiteY1" fmla="*/ 0 h 1239632"/>
              <a:gd name="connsiteX2" fmla="*/ 879675 w 879675"/>
              <a:gd name="connsiteY2" fmla="*/ 346519 h 1239632"/>
              <a:gd name="connsiteX3" fmla="*/ 672821 w 879675"/>
              <a:gd name="connsiteY3" fmla="*/ 343145 h 1239632"/>
              <a:gd name="connsiteX4" fmla="*/ 0 w 879675"/>
              <a:gd name="connsiteY4" fmla="*/ 1239632 h 1239632"/>
              <a:gd name="connsiteX5" fmla="*/ 7350 w 879675"/>
              <a:gd name="connsiteY5" fmla="*/ 1099078 h 1239632"/>
              <a:gd name="connsiteX6" fmla="*/ 295919 w 879675"/>
              <a:gd name="connsiteY6" fmla="*/ 344634 h 1239632"/>
              <a:gd name="connsiteX7" fmla="*/ 106002 w 879675"/>
              <a:gd name="connsiteY7" fmla="*/ 380220 h 1239632"/>
              <a:gd name="connsiteX0" fmla="*/ 106002 w 879675"/>
              <a:gd name="connsiteY0" fmla="*/ 380220 h 1239632"/>
              <a:gd name="connsiteX1" fmla="*/ 415546 w 879675"/>
              <a:gd name="connsiteY1" fmla="*/ 0 h 1239632"/>
              <a:gd name="connsiteX2" fmla="*/ 879675 w 879675"/>
              <a:gd name="connsiteY2" fmla="*/ 346519 h 1239632"/>
              <a:gd name="connsiteX3" fmla="*/ 689460 w 879675"/>
              <a:gd name="connsiteY3" fmla="*/ 322831 h 1239632"/>
              <a:gd name="connsiteX4" fmla="*/ 0 w 879675"/>
              <a:gd name="connsiteY4" fmla="*/ 1239632 h 1239632"/>
              <a:gd name="connsiteX5" fmla="*/ 7350 w 879675"/>
              <a:gd name="connsiteY5" fmla="*/ 1099078 h 1239632"/>
              <a:gd name="connsiteX6" fmla="*/ 295919 w 879675"/>
              <a:gd name="connsiteY6" fmla="*/ 344634 h 1239632"/>
              <a:gd name="connsiteX7" fmla="*/ 106002 w 879675"/>
              <a:gd name="connsiteY7" fmla="*/ 380220 h 1239632"/>
              <a:gd name="connsiteX0" fmla="*/ 106002 w 879675"/>
              <a:gd name="connsiteY0" fmla="*/ 376798 h 1236210"/>
              <a:gd name="connsiteX1" fmla="*/ 461151 w 879675"/>
              <a:gd name="connsiteY1" fmla="*/ 0 h 1236210"/>
              <a:gd name="connsiteX2" fmla="*/ 879675 w 879675"/>
              <a:gd name="connsiteY2" fmla="*/ 343097 h 1236210"/>
              <a:gd name="connsiteX3" fmla="*/ 689460 w 879675"/>
              <a:gd name="connsiteY3" fmla="*/ 319409 h 1236210"/>
              <a:gd name="connsiteX4" fmla="*/ 0 w 879675"/>
              <a:gd name="connsiteY4" fmla="*/ 1236210 h 1236210"/>
              <a:gd name="connsiteX5" fmla="*/ 7350 w 879675"/>
              <a:gd name="connsiteY5" fmla="*/ 1095656 h 1236210"/>
              <a:gd name="connsiteX6" fmla="*/ 295919 w 879675"/>
              <a:gd name="connsiteY6" fmla="*/ 341212 h 1236210"/>
              <a:gd name="connsiteX7" fmla="*/ 106002 w 879675"/>
              <a:gd name="connsiteY7" fmla="*/ 376798 h 1236210"/>
              <a:gd name="connsiteX0" fmla="*/ 106002 w 879675"/>
              <a:gd name="connsiteY0" fmla="*/ 399352 h 1258764"/>
              <a:gd name="connsiteX1" fmla="*/ 376085 w 879675"/>
              <a:gd name="connsiteY1" fmla="*/ 0 h 1258764"/>
              <a:gd name="connsiteX2" fmla="*/ 879675 w 879675"/>
              <a:gd name="connsiteY2" fmla="*/ 365651 h 1258764"/>
              <a:gd name="connsiteX3" fmla="*/ 689460 w 879675"/>
              <a:gd name="connsiteY3" fmla="*/ 341963 h 1258764"/>
              <a:gd name="connsiteX4" fmla="*/ 0 w 879675"/>
              <a:gd name="connsiteY4" fmla="*/ 1258764 h 1258764"/>
              <a:gd name="connsiteX5" fmla="*/ 7350 w 879675"/>
              <a:gd name="connsiteY5" fmla="*/ 1118210 h 1258764"/>
              <a:gd name="connsiteX6" fmla="*/ 295919 w 879675"/>
              <a:gd name="connsiteY6" fmla="*/ 363766 h 1258764"/>
              <a:gd name="connsiteX7" fmla="*/ 106002 w 879675"/>
              <a:gd name="connsiteY7" fmla="*/ 399352 h 1258764"/>
              <a:gd name="connsiteX0" fmla="*/ 106002 w 864795"/>
              <a:gd name="connsiteY0" fmla="*/ 399352 h 1258764"/>
              <a:gd name="connsiteX1" fmla="*/ 376085 w 864795"/>
              <a:gd name="connsiteY1" fmla="*/ 0 h 1258764"/>
              <a:gd name="connsiteX2" fmla="*/ 864795 w 864795"/>
              <a:gd name="connsiteY2" fmla="*/ 283680 h 1258764"/>
              <a:gd name="connsiteX3" fmla="*/ 689460 w 864795"/>
              <a:gd name="connsiteY3" fmla="*/ 341963 h 1258764"/>
              <a:gd name="connsiteX4" fmla="*/ 0 w 864795"/>
              <a:gd name="connsiteY4" fmla="*/ 1258764 h 1258764"/>
              <a:gd name="connsiteX5" fmla="*/ 7350 w 864795"/>
              <a:gd name="connsiteY5" fmla="*/ 1118210 h 1258764"/>
              <a:gd name="connsiteX6" fmla="*/ 295919 w 864795"/>
              <a:gd name="connsiteY6" fmla="*/ 363766 h 1258764"/>
              <a:gd name="connsiteX7" fmla="*/ 106002 w 864795"/>
              <a:gd name="connsiteY7" fmla="*/ 399352 h 1258764"/>
              <a:gd name="connsiteX0" fmla="*/ 106002 w 864795"/>
              <a:gd name="connsiteY0" fmla="*/ 399352 h 1258764"/>
              <a:gd name="connsiteX1" fmla="*/ 376085 w 864795"/>
              <a:gd name="connsiteY1" fmla="*/ 0 h 1258764"/>
              <a:gd name="connsiteX2" fmla="*/ 864795 w 864795"/>
              <a:gd name="connsiteY2" fmla="*/ 283680 h 1258764"/>
              <a:gd name="connsiteX3" fmla="*/ 673502 w 864795"/>
              <a:gd name="connsiteY3" fmla="*/ 276083 h 1258764"/>
              <a:gd name="connsiteX4" fmla="*/ 0 w 864795"/>
              <a:gd name="connsiteY4" fmla="*/ 1258764 h 1258764"/>
              <a:gd name="connsiteX5" fmla="*/ 7350 w 864795"/>
              <a:gd name="connsiteY5" fmla="*/ 1118210 h 1258764"/>
              <a:gd name="connsiteX6" fmla="*/ 295919 w 864795"/>
              <a:gd name="connsiteY6" fmla="*/ 363766 h 1258764"/>
              <a:gd name="connsiteX7" fmla="*/ 106002 w 864795"/>
              <a:gd name="connsiteY7" fmla="*/ 399352 h 1258764"/>
              <a:gd name="connsiteX0" fmla="*/ 106002 w 845565"/>
              <a:gd name="connsiteY0" fmla="*/ 399352 h 1258764"/>
              <a:gd name="connsiteX1" fmla="*/ 376085 w 845565"/>
              <a:gd name="connsiteY1" fmla="*/ 0 h 1258764"/>
              <a:gd name="connsiteX2" fmla="*/ 845565 w 845565"/>
              <a:gd name="connsiteY2" fmla="*/ 190602 h 1258764"/>
              <a:gd name="connsiteX3" fmla="*/ 673502 w 845565"/>
              <a:gd name="connsiteY3" fmla="*/ 276083 h 1258764"/>
              <a:gd name="connsiteX4" fmla="*/ 0 w 845565"/>
              <a:gd name="connsiteY4" fmla="*/ 1258764 h 1258764"/>
              <a:gd name="connsiteX5" fmla="*/ 7350 w 845565"/>
              <a:gd name="connsiteY5" fmla="*/ 1118210 h 1258764"/>
              <a:gd name="connsiteX6" fmla="*/ 295919 w 845565"/>
              <a:gd name="connsiteY6" fmla="*/ 363766 h 1258764"/>
              <a:gd name="connsiteX7" fmla="*/ 106002 w 845565"/>
              <a:gd name="connsiteY7" fmla="*/ 399352 h 1258764"/>
              <a:gd name="connsiteX0" fmla="*/ 106002 w 884307"/>
              <a:gd name="connsiteY0" fmla="*/ 399352 h 1258764"/>
              <a:gd name="connsiteX1" fmla="*/ 376085 w 884307"/>
              <a:gd name="connsiteY1" fmla="*/ 0 h 1258764"/>
              <a:gd name="connsiteX2" fmla="*/ 884307 w 884307"/>
              <a:gd name="connsiteY2" fmla="*/ 220460 h 1258764"/>
              <a:gd name="connsiteX3" fmla="*/ 673502 w 884307"/>
              <a:gd name="connsiteY3" fmla="*/ 276083 h 1258764"/>
              <a:gd name="connsiteX4" fmla="*/ 0 w 884307"/>
              <a:gd name="connsiteY4" fmla="*/ 1258764 h 1258764"/>
              <a:gd name="connsiteX5" fmla="*/ 7350 w 884307"/>
              <a:gd name="connsiteY5" fmla="*/ 1118210 h 1258764"/>
              <a:gd name="connsiteX6" fmla="*/ 295919 w 884307"/>
              <a:gd name="connsiteY6" fmla="*/ 363766 h 1258764"/>
              <a:gd name="connsiteX7" fmla="*/ 106002 w 884307"/>
              <a:gd name="connsiteY7" fmla="*/ 399352 h 1258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4307" h="1258764">
                <a:moveTo>
                  <a:pt x="106002" y="399352"/>
                </a:moveTo>
                <a:lnTo>
                  <a:pt x="376085" y="0"/>
                </a:lnTo>
                <a:lnTo>
                  <a:pt x="884307" y="220460"/>
                </a:lnTo>
                <a:lnTo>
                  <a:pt x="673502" y="276083"/>
                </a:lnTo>
                <a:cubicBezTo>
                  <a:pt x="817809" y="655414"/>
                  <a:pt x="635253" y="1143367"/>
                  <a:pt x="0" y="1258764"/>
                </a:cubicBezTo>
                <a:lnTo>
                  <a:pt x="7350" y="1118210"/>
                </a:lnTo>
                <a:cubicBezTo>
                  <a:pt x="230901" y="1015213"/>
                  <a:pt x="604124" y="879147"/>
                  <a:pt x="295919" y="363766"/>
                </a:cubicBezTo>
                <a:lnTo>
                  <a:pt x="106002" y="399352"/>
                </a:lnTo>
                <a:close/>
              </a:path>
            </a:pathLst>
          </a:cu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3" name="図 22" descr="アイコン&#10;&#10;自動的に生成された説明">
            <a:extLst>
              <a:ext uri="{FF2B5EF4-FFF2-40B4-BE49-F238E27FC236}">
                <a16:creationId xmlns:a16="http://schemas.microsoft.com/office/drawing/2014/main" id="{313F8279-1EA8-305A-A184-50D1DEAA8639}"/>
              </a:ext>
            </a:extLst>
          </p:cNvPr>
          <p:cNvPicPr>
            <a:picLocks noChangeAspect="1"/>
          </p:cNvPicPr>
          <p:nvPr/>
        </p:nvPicPr>
        <p:blipFill rotWithShape="1">
          <a:blip r:embed="rId6">
            <a:extLst>
              <a:ext uri="{28A0092B-C50C-407E-A947-70E740481C1C}">
                <a14:useLocalDpi xmlns:a14="http://schemas.microsoft.com/office/drawing/2010/main" val="0"/>
              </a:ext>
            </a:extLst>
          </a:blip>
          <a:srcRect r="65019" b="24649"/>
          <a:stretch/>
        </p:blipFill>
        <p:spPr>
          <a:xfrm>
            <a:off x="6241732" y="4594199"/>
            <a:ext cx="449922" cy="825761"/>
          </a:xfrm>
          <a:prstGeom prst="roundRect">
            <a:avLst>
              <a:gd name="adj" fmla="val 34678"/>
            </a:avLst>
          </a:prstGeom>
        </p:spPr>
      </p:pic>
      <p:sp>
        <p:nvSpPr>
          <p:cNvPr id="25" name="乗算記号 24">
            <a:extLst>
              <a:ext uri="{FF2B5EF4-FFF2-40B4-BE49-F238E27FC236}">
                <a16:creationId xmlns:a16="http://schemas.microsoft.com/office/drawing/2014/main" id="{E7F8FDD2-7C2E-541D-C1C8-29DD794E8832}"/>
              </a:ext>
            </a:extLst>
          </p:cNvPr>
          <p:cNvSpPr/>
          <p:nvPr/>
        </p:nvSpPr>
        <p:spPr>
          <a:xfrm>
            <a:off x="7065744" y="4685117"/>
            <a:ext cx="648735" cy="643926"/>
          </a:xfrm>
          <a:prstGeom prst="mathMultiply">
            <a:avLst>
              <a:gd name="adj1" fmla="val 14577"/>
            </a:avLst>
          </a:prstGeom>
          <a:solidFill>
            <a:schemeClr val="tx1">
              <a:lumMod val="85000"/>
              <a:lumOff val="15000"/>
            </a:schemeClr>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8" name="矢印: 下 27">
            <a:extLst>
              <a:ext uri="{FF2B5EF4-FFF2-40B4-BE49-F238E27FC236}">
                <a16:creationId xmlns:a16="http://schemas.microsoft.com/office/drawing/2014/main" id="{A1E946A4-649E-0930-F5BC-65CCDC55D67F}"/>
              </a:ext>
            </a:extLst>
          </p:cNvPr>
          <p:cNvSpPr/>
          <p:nvPr/>
        </p:nvSpPr>
        <p:spPr>
          <a:xfrm>
            <a:off x="6165343" y="3843271"/>
            <a:ext cx="557705" cy="567109"/>
          </a:xfrm>
          <a:prstGeom prst="downArrow">
            <a:avLst>
              <a:gd name="adj1" fmla="val 50000"/>
              <a:gd name="adj2" fmla="val 36586"/>
            </a:avLst>
          </a:prstGeom>
          <a:solidFill>
            <a:schemeClr val="tx1">
              <a:lumMod val="65000"/>
              <a:lumOff val="35000"/>
            </a:schemeClr>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ja-JP" altLang="en-US"/>
          </a:p>
        </p:txBody>
      </p:sp>
      <p:sp>
        <p:nvSpPr>
          <p:cNvPr id="30" name="テキスト ボックス 29">
            <a:extLst>
              <a:ext uri="{FF2B5EF4-FFF2-40B4-BE49-F238E27FC236}">
                <a16:creationId xmlns:a16="http://schemas.microsoft.com/office/drawing/2014/main" id="{4A91FB56-6D52-3B01-DF19-69A3830256EF}"/>
              </a:ext>
            </a:extLst>
          </p:cNvPr>
          <p:cNvSpPr txBox="1"/>
          <p:nvPr/>
        </p:nvSpPr>
        <p:spPr>
          <a:xfrm>
            <a:off x="5527242" y="5603779"/>
            <a:ext cx="1813523" cy="769441"/>
          </a:xfrm>
          <a:prstGeom prst="rect">
            <a:avLst/>
          </a:prstGeom>
          <a:noFill/>
        </p:spPr>
        <p:txBody>
          <a:bodyPr wrap="square">
            <a:spAutoFit/>
          </a:bodyPr>
          <a:lstStyle/>
          <a:p>
            <a:pPr algn="ctr"/>
            <a:r>
              <a:rPr lang="ja-JP" altLang="en-US" sz="1600"/>
              <a:t>実際の各食品に</a:t>
            </a:r>
            <a:br>
              <a:rPr lang="en-US" altLang="ja-JP" sz="1600"/>
            </a:br>
            <a:r>
              <a:rPr lang="ja-JP" altLang="en-US" sz="1600"/>
              <a:t>含まれている濃度</a:t>
            </a:r>
            <a:endParaRPr lang="en-US" altLang="ja-JP" sz="1600"/>
          </a:p>
          <a:p>
            <a:pPr algn="ctr"/>
            <a:r>
              <a:rPr lang="ja-JP" altLang="en-US" sz="1200"/>
              <a:t>（食品添加物・農薬等）</a:t>
            </a:r>
          </a:p>
        </p:txBody>
      </p:sp>
      <p:sp>
        <p:nvSpPr>
          <p:cNvPr id="31" name="テキスト ボックス 30">
            <a:extLst>
              <a:ext uri="{FF2B5EF4-FFF2-40B4-BE49-F238E27FC236}">
                <a16:creationId xmlns:a16="http://schemas.microsoft.com/office/drawing/2014/main" id="{F4180365-74CD-24C1-9B8C-5BFD41162767}"/>
              </a:ext>
            </a:extLst>
          </p:cNvPr>
          <p:cNvSpPr txBox="1"/>
          <p:nvPr/>
        </p:nvSpPr>
        <p:spPr>
          <a:xfrm>
            <a:off x="7307269" y="5818398"/>
            <a:ext cx="2413799" cy="338554"/>
          </a:xfrm>
          <a:prstGeom prst="rect">
            <a:avLst/>
          </a:prstGeom>
          <a:noFill/>
        </p:spPr>
        <p:txBody>
          <a:bodyPr wrap="square">
            <a:spAutoFit/>
          </a:bodyPr>
          <a:lstStyle/>
          <a:p>
            <a:pPr algn="ctr"/>
            <a:r>
              <a:rPr lang="ja-JP" altLang="en-US" sz="1600"/>
              <a:t>各食品の喫食量</a:t>
            </a:r>
          </a:p>
        </p:txBody>
      </p:sp>
      <p:sp>
        <p:nvSpPr>
          <p:cNvPr id="32" name="テキスト ボックス 31">
            <a:extLst>
              <a:ext uri="{FF2B5EF4-FFF2-40B4-BE49-F238E27FC236}">
                <a16:creationId xmlns:a16="http://schemas.microsoft.com/office/drawing/2014/main" id="{1DC64A93-8969-4AB3-51BA-156BB5747F8D}"/>
              </a:ext>
            </a:extLst>
          </p:cNvPr>
          <p:cNvSpPr txBox="1"/>
          <p:nvPr/>
        </p:nvSpPr>
        <p:spPr>
          <a:xfrm>
            <a:off x="7645529" y="3307553"/>
            <a:ext cx="2194363" cy="584775"/>
          </a:xfrm>
          <a:prstGeom prst="rect">
            <a:avLst/>
          </a:prstGeom>
          <a:noFill/>
        </p:spPr>
        <p:txBody>
          <a:bodyPr wrap="square">
            <a:spAutoFit/>
          </a:bodyPr>
          <a:lstStyle/>
          <a:p>
            <a:r>
              <a:rPr lang="ja-JP" altLang="en-US" sz="1600"/>
              <a:t>実際にスーパー等で</a:t>
            </a:r>
            <a:br>
              <a:rPr lang="en-US" altLang="ja-JP" sz="1600"/>
            </a:br>
            <a:r>
              <a:rPr lang="ja-JP" altLang="en-US" sz="1600"/>
              <a:t>売られている食品</a:t>
            </a:r>
          </a:p>
        </p:txBody>
      </p:sp>
      <p:sp>
        <p:nvSpPr>
          <p:cNvPr id="33" name="矢印: 下 32">
            <a:extLst>
              <a:ext uri="{FF2B5EF4-FFF2-40B4-BE49-F238E27FC236}">
                <a16:creationId xmlns:a16="http://schemas.microsoft.com/office/drawing/2014/main" id="{8CA75B81-1E03-4E23-8271-AD2CB306B5EA}"/>
              </a:ext>
            </a:extLst>
          </p:cNvPr>
          <p:cNvSpPr/>
          <p:nvPr/>
        </p:nvSpPr>
        <p:spPr>
          <a:xfrm rot="16200000">
            <a:off x="9357523" y="4695047"/>
            <a:ext cx="338555" cy="447665"/>
          </a:xfrm>
          <a:prstGeom prst="downArrow">
            <a:avLst>
              <a:gd name="adj1" fmla="val 50000"/>
              <a:gd name="adj2" fmla="val 36586"/>
            </a:avLst>
          </a:prstGeom>
          <a:solidFill>
            <a:schemeClr val="tx1">
              <a:lumMod val="85000"/>
              <a:lumOff val="15000"/>
            </a:schemeClr>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ja-JP" altLang="en-US"/>
          </a:p>
        </p:txBody>
      </p:sp>
      <p:sp>
        <p:nvSpPr>
          <p:cNvPr id="37" name="テキスト ボックス 36">
            <a:extLst>
              <a:ext uri="{FF2B5EF4-FFF2-40B4-BE49-F238E27FC236}">
                <a16:creationId xmlns:a16="http://schemas.microsoft.com/office/drawing/2014/main" id="{19E7EC90-8A5E-3F04-AA9D-E8C8A29C1B57}"/>
              </a:ext>
            </a:extLst>
          </p:cNvPr>
          <p:cNvSpPr txBox="1"/>
          <p:nvPr/>
        </p:nvSpPr>
        <p:spPr>
          <a:xfrm>
            <a:off x="9979845" y="4535372"/>
            <a:ext cx="1369628" cy="830997"/>
          </a:xfrm>
          <a:prstGeom prst="rect">
            <a:avLst/>
          </a:prstGeom>
          <a:noFill/>
        </p:spPr>
        <p:txBody>
          <a:bodyPr wrap="square">
            <a:spAutoFit/>
          </a:bodyPr>
          <a:lstStyle/>
          <a:p>
            <a:pPr algn="ctr"/>
            <a:r>
              <a:rPr lang="ja-JP" altLang="en-US" sz="1600">
                <a:solidFill>
                  <a:schemeClr val="bg1"/>
                </a:solidFill>
              </a:rPr>
              <a:t>実際に</a:t>
            </a:r>
            <a:br>
              <a:rPr lang="en-US" altLang="ja-JP" sz="1600">
                <a:solidFill>
                  <a:schemeClr val="bg1"/>
                </a:solidFill>
              </a:rPr>
            </a:br>
            <a:r>
              <a:rPr lang="ja-JP" altLang="en-US" sz="1600">
                <a:solidFill>
                  <a:schemeClr val="bg1"/>
                </a:solidFill>
              </a:rPr>
              <a:t>摂取している量</a:t>
            </a:r>
          </a:p>
        </p:txBody>
      </p:sp>
      <p:sp>
        <p:nvSpPr>
          <p:cNvPr id="4" name="正方形/長方形 3">
            <a:extLst>
              <a:ext uri="{FF2B5EF4-FFF2-40B4-BE49-F238E27FC236}">
                <a16:creationId xmlns:a16="http://schemas.microsoft.com/office/drawing/2014/main" id="{172EE0E4-D130-BDF1-96A2-71FBCDDB1B74}"/>
              </a:ext>
            </a:extLst>
          </p:cNvPr>
          <p:cNvSpPr/>
          <p:nvPr/>
        </p:nvSpPr>
        <p:spPr>
          <a:xfrm>
            <a:off x="11858101" y="4132162"/>
            <a:ext cx="333899" cy="740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ハザード</a:t>
            </a:r>
          </a:p>
        </p:txBody>
      </p:sp>
      <p:sp>
        <p:nvSpPr>
          <p:cNvPr id="6" name="正方形/長方形 5">
            <a:extLst>
              <a:ext uri="{FF2B5EF4-FFF2-40B4-BE49-F238E27FC236}">
                <a16:creationId xmlns:a16="http://schemas.microsoft.com/office/drawing/2014/main" id="{1F09FCB0-B207-952D-C2CB-6568258A2086}"/>
              </a:ext>
            </a:extLst>
          </p:cNvPr>
          <p:cNvSpPr/>
          <p:nvPr/>
        </p:nvSpPr>
        <p:spPr>
          <a:xfrm>
            <a:off x="11858101" y="4872942"/>
            <a:ext cx="333899"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700"/>
              <a:t>化学物質</a:t>
            </a:r>
          </a:p>
        </p:txBody>
      </p:sp>
    </p:spTree>
    <p:extLst>
      <p:ext uri="{BB962C8B-B14F-4D97-AF65-F5344CB8AC3E}">
        <p14:creationId xmlns:p14="http://schemas.microsoft.com/office/powerpoint/2010/main" val="2379035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A09595-D163-A7C7-3C4C-8A9F9A491F33}"/>
              </a:ext>
            </a:extLst>
          </p:cNvPr>
          <p:cNvSpPr>
            <a:spLocks noGrp="1"/>
          </p:cNvSpPr>
          <p:nvPr>
            <p:ph type="title"/>
          </p:nvPr>
        </p:nvSpPr>
        <p:spPr>
          <a:xfrm>
            <a:off x="831850" y="1226916"/>
            <a:ext cx="10515600" cy="1041621"/>
          </a:xfrm>
        </p:spPr>
        <p:txBody>
          <a:bodyPr/>
          <a:lstStyle/>
          <a:p>
            <a:r>
              <a:rPr kumimoji="1" lang="ja-JP" altLang="en-US"/>
              <a:t>３</a:t>
            </a:r>
            <a:r>
              <a:rPr kumimoji="1" lang="en-US" altLang="ja-JP"/>
              <a:t>.</a:t>
            </a:r>
            <a:r>
              <a:rPr kumimoji="1" lang="ja-JP" altLang="en-US"/>
              <a:t> ハザード</a:t>
            </a:r>
          </a:p>
        </p:txBody>
      </p:sp>
      <p:sp>
        <p:nvSpPr>
          <p:cNvPr id="4" name="正方形/長方形 3">
            <a:extLst>
              <a:ext uri="{FF2B5EF4-FFF2-40B4-BE49-F238E27FC236}">
                <a16:creationId xmlns:a16="http://schemas.microsoft.com/office/drawing/2014/main" id="{AED7744E-FA92-0C3F-87E3-179F8E8E2347}"/>
              </a:ext>
            </a:extLst>
          </p:cNvPr>
          <p:cNvSpPr/>
          <p:nvPr/>
        </p:nvSpPr>
        <p:spPr>
          <a:xfrm>
            <a:off x="11858101" y="4132162"/>
            <a:ext cx="333899" cy="740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ハザード</a:t>
            </a:r>
          </a:p>
        </p:txBody>
      </p:sp>
      <p:sp>
        <p:nvSpPr>
          <p:cNvPr id="5" name="正方形/長方形 4">
            <a:extLst>
              <a:ext uri="{FF2B5EF4-FFF2-40B4-BE49-F238E27FC236}">
                <a16:creationId xmlns:a16="http://schemas.microsoft.com/office/drawing/2014/main" id="{1C0DFD41-EDA2-BAF6-0E72-00A0FB18AC44}"/>
              </a:ext>
            </a:extLst>
          </p:cNvPr>
          <p:cNvSpPr/>
          <p:nvPr/>
        </p:nvSpPr>
        <p:spPr>
          <a:xfrm>
            <a:off x="2339730" y="2316480"/>
            <a:ext cx="7537941" cy="45719"/>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プレースホルダー 2">
            <a:extLst>
              <a:ext uri="{FF2B5EF4-FFF2-40B4-BE49-F238E27FC236}">
                <a16:creationId xmlns:a16="http://schemas.microsoft.com/office/drawing/2014/main" id="{2B9BA5F7-B329-E0B1-A2B6-C8DB56D9DB58}"/>
              </a:ext>
            </a:extLst>
          </p:cNvPr>
          <p:cNvSpPr txBox="1">
            <a:spLocks/>
          </p:cNvSpPr>
          <p:nvPr/>
        </p:nvSpPr>
        <p:spPr>
          <a:xfrm>
            <a:off x="2107731" y="3292846"/>
            <a:ext cx="4400160" cy="3687962"/>
          </a:xfrm>
          <a:prstGeom prst="rect">
            <a:avLst/>
          </a:prstGeom>
        </p:spPr>
        <p:txBody>
          <a:bodyPr vert="horz" lIns="91440" tIns="45720" rIns="91440" bIns="45720" rtlCol="0">
            <a:normAutofit/>
          </a:bodyPr>
          <a:lstStyle>
            <a:lvl1pPr marL="0" indent="0" algn="l" defTabSz="914400" rtl="0" eaLnBrk="1" latinLnBrk="0" hangingPunct="1">
              <a:lnSpc>
                <a:spcPct val="125000"/>
              </a:lnSpc>
              <a:spcBef>
                <a:spcPts val="1000"/>
              </a:spcBef>
              <a:buFont typeface="Arial" panose="020B0604020202020204" pitchFamily="34" charset="0"/>
              <a:buNone/>
              <a:defRPr kumimoji="1" sz="2400" kern="1200">
                <a:solidFill>
                  <a:schemeClr val="tx1">
                    <a:tint val="82000"/>
                  </a:schemeClr>
                </a:solidFill>
                <a:latin typeface="+mn-lt"/>
                <a:ea typeface="+mn-ea"/>
                <a:cs typeface="+mn-cs"/>
              </a:defRPr>
            </a:lvl1pPr>
            <a:lvl2pPr marL="457200" indent="0" algn="l" defTabSz="914400" rtl="0" eaLnBrk="1" latinLnBrk="0" hangingPunct="1">
              <a:lnSpc>
                <a:spcPct val="125000"/>
              </a:lnSpc>
              <a:spcBef>
                <a:spcPts val="500"/>
              </a:spcBef>
              <a:buFont typeface="Arial" panose="020B0604020202020204" pitchFamily="34" charset="0"/>
              <a:buNone/>
              <a:defRPr kumimoji="1" sz="2000" kern="1200">
                <a:solidFill>
                  <a:schemeClr val="tx1">
                    <a:tint val="82000"/>
                  </a:schemeClr>
                </a:solidFill>
                <a:latin typeface="+mn-lt"/>
                <a:ea typeface="+mn-ea"/>
                <a:cs typeface="+mn-cs"/>
              </a:defRPr>
            </a:lvl2pPr>
            <a:lvl3pPr marL="914400" indent="0" algn="l" defTabSz="914400" rtl="0" eaLnBrk="1" latinLnBrk="0" hangingPunct="1">
              <a:lnSpc>
                <a:spcPct val="125000"/>
              </a:lnSpc>
              <a:spcBef>
                <a:spcPts val="500"/>
              </a:spcBef>
              <a:buFont typeface="Arial" panose="020B0604020202020204" pitchFamily="34" charset="0"/>
              <a:buNone/>
              <a:defRPr kumimoji="1" sz="1800" kern="1200">
                <a:solidFill>
                  <a:schemeClr val="tx1">
                    <a:tint val="82000"/>
                  </a:schemeClr>
                </a:solidFill>
                <a:latin typeface="+mn-lt"/>
                <a:ea typeface="+mn-ea"/>
                <a:cs typeface="+mn-cs"/>
              </a:defRPr>
            </a:lvl3pPr>
            <a:lvl4pPr marL="1371600" indent="0" algn="l" defTabSz="914400" rtl="0" eaLnBrk="1" latinLnBrk="0" hangingPunct="1">
              <a:lnSpc>
                <a:spcPct val="125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4pPr>
            <a:lvl5pPr marL="1828800" indent="0" algn="l" defTabSz="914400" rtl="0" eaLnBrk="1" latinLnBrk="0" hangingPunct="1">
              <a:lnSpc>
                <a:spcPct val="125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9pPr>
          </a:lstStyle>
          <a:p>
            <a:pPr marL="265113" indent="-265113">
              <a:buFont typeface="Arial" panose="020B0604020202020204" pitchFamily="34" charset="0"/>
              <a:buChar char="•"/>
            </a:pPr>
            <a:r>
              <a:rPr lang="ja-JP" altLang="en-US" sz="1600"/>
              <a:t>農薬</a:t>
            </a:r>
            <a:endParaRPr lang="en-US" altLang="ja-JP" sz="1600"/>
          </a:p>
          <a:p>
            <a:pPr marL="538163" lvl="1" indent="-173038">
              <a:buFont typeface="Arial" panose="020B0604020202020204" pitchFamily="34" charset="0"/>
              <a:buChar char="•"/>
            </a:pPr>
            <a:r>
              <a:rPr lang="ja-JP" altLang="en-US" sz="1200"/>
              <a:t>農薬登録</a:t>
            </a:r>
            <a:endParaRPr lang="en-US" altLang="ja-JP" sz="1200"/>
          </a:p>
          <a:p>
            <a:pPr marL="538163" lvl="1" indent="-173038">
              <a:buFont typeface="Arial" panose="020B0604020202020204" pitchFamily="34" charset="0"/>
              <a:buChar char="•"/>
            </a:pPr>
            <a:r>
              <a:rPr lang="ja-JP" altLang="en-US" sz="1200"/>
              <a:t>農薬の使用基準</a:t>
            </a:r>
            <a:endParaRPr lang="en-US" altLang="ja-JP" sz="1200"/>
          </a:p>
          <a:p>
            <a:pPr marL="538163" lvl="1" indent="-173038">
              <a:buFont typeface="Arial" panose="020B0604020202020204" pitchFamily="34" charset="0"/>
              <a:buChar char="•"/>
            </a:pPr>
            <a:r>
              <a:rPr lang="ja-JP" altLang="en-US" sz="1200"/>
              <a:t>残留農薬</a:t>
            </a:r>
            <a:endParaRPr lang="en-US" altLang="ja-JP" sz="1200"/>
          </a:p>
          <a:p>
            <a:pPr marL="538163" lvl="1" indent="-173038">
              <a:buFont typeface="Arial" panose="020B0604020202020204" pitchFamily="34" charset="0"/>
              <a:buChar char="•"/>
            </a:pPr>
            <a:r>
              <a:rPr lang="ja-JP" altLang="en-US" sz="1200"/>
              <a:t>最大残留基準値（</a:t>
            </a:r>
            <a:r>
              <a:rPr lang="en-US" altLang="ja-JP" sz="1200"/>
              <a:t>MRL</a:t>
            </a:r>
            <a:r>
              <a:rPr lang="ja-JP" altLang="en-US" sz="1200"/>
              <a:t>）</a:t>
            </a:r>
            <a:endParaRPr lang="en-US" altLang="ja-JP" sz="1200"/>
          </a:p>
          <a:p>
            <a:pPr marL="265113" indent="-265113">
              <a:buFont typeface="Arial" panose="020B0604020202020204" pitchFamily="34" charset="0"/>
              <a:buChar char="•"/>
            </a:pPr>
            <a:r>
              <a:rPr lang="ja-JP" altLang="en-US" sz="1600"/>
              <a:t>食品添加物</a:t>
            </a:r>
            <a:endParaRPr lang="en-US" altLang="ja-JP" sz="1600"/>
          </a:p>
          <a:p>
            <a:pPr marL="538163" lvl="1" indent="-173038">
              <a:buFont typeface="Arial" panose="020B0604020202020204" pitchFamily="34" charset="0"/>
              <a:buChar char="•"/>
            </a:pPr>
            <a:endParaRPr lang="en-US" altLang="ja-JP" sz="1600"/>
          </a:p>
        </p:txBody>
      </p:sp>
      <p:sp>
        <p:nvSpPr>
          <p:cNvPr id="9" name="テキスト プレースホルダー 2">
            <a:extLst>
              <a:ext uri="{FF2B5EF4-FFF2-40B4-BE49-F238E27FC236}">
                <a16:creationId xmlns:a16="http://schemas.microsoft.com/office/drawing/2014/main" id="{29AAFEC4-C761-5CA9-C738-63A6A98802AA}"/>
              </a:ext>
            </a:extLst>
          </p:cNvPr>
          <p:cNvSpPr txBox="1">
            <a:spLocks/>
          </p:cNvSpPr>
          <p:nvPr/>
        </p:nvSpPr>
        <p:spPr>
          <a:xfrm>
            <a:off x="4619438" y="3292846"/>
            <a:ext cx="2953124" cy="1678632"/>
          </a:xfrm>
          <a:prstGeom prst="rect">
            <a:avLst/>
          </a:prstGeom>
        </p:spPr>
        <p:txBody>
          <a:bodyPr vert="horz" lIns="91440" tIns="45720" rIns="91440" bIns="45720" rtlCol="0">
            <a:normAutofit/>
          </a:bodyPr>
          <a:lstStyle>
            <a:lvl1pPr marL="0" indent="0" algn="l" defTabSz="914400" rtl="0" eaLnBrk="1" latinLnBrk="0" hangingPunct="1">
              <a:lnSpc>
                <a:spcPct val="125000"/>
              </a:lnSpc>
              <a:spcBef>
                <a:spcPts val="1000"/>
              </a:spcBef>
              <a:buFont typeface="Arial" panose="020B0604020202020204" pitchFamily="34" charset="0"/>
              <a:buNone/>
              <a:defRPr kumimoji="1" sz="2400" kern="1200">
                <a:solidFill>
                  <a:schemeClr val="tx1">
                    <a:tint val="82000"/>
                  </a:schemeClr>
                </a:solidFill>
                <a:latin typeface="+mn-lt"/>
                <a:ea typeface="+mn-ea"/>
                <a:cs typeface="+mn-cs"/>
              </a:defRPr>
            </a:lvl1pPr>
            <a:lvl2pPr marL="457200" indent="0" algn="l" defTabSz="914400" rtl="0" eaLnBrk="1" latinLnBrk="0" hangingPunct="1">
              <a:lnSpc>
                <a:spcPct val="125000"/>
              </a:lnSpc>
              <a:spcBef>
                <a:spcPts val="500"/>
              </a:spcBef>
              <a:buFont typeface="Arial" panose="020B0604020202020204" pitchFamily="34" charset="0"/>
              <a:buNone/>
              <a:defRPr kumimoji="1" sz="2000" kern="1200">
                <a:solidFill>
                  <a:schemeClr val="tx1">
                    <a:tint val="82000"/>
                  </a:schemeClr>
                </a:solidFill>
                <a:latin typeface="+mn-lt"/>
                <a:ea typeface="+mn-ea"/>
                <a:cs typeface="+mn-cs"/>
              </a:defRPr>
            </a:lvl2pPr>
            <a:lvl3pPr marL="914400" indent="0" algn="l" defTabSz="914400" rtl="0" eaLnBrk="1" latinLnBrk="0" hangingPunct="1">
              <a:lnSpc>
                <a:spcPct val="125000"/>
              </a:lnSpc>
              <a:spcBef>
                <a:spcPts val="500"/>
              </a:spcBef>
              <a:buFont typeface="Arial" panose="020B0604020202020204" pitchFamily="34" charset="0"/>
              <a:buNone/>
              <a:defRPr kumimoji="1" sz="1800" kern="1200">
                <a:solidFill>
                  <a:schemeClr val="tx1">
                    <a:tint val="82000"/>
                  </a:schemeClr>
                </a:solidFill>
                <a:latin typeface="+mn-lt"/>
                <a:ea typeface="+mn-ea"/>
                <a:cs typeface="+mn-cs"/>
              </a:defRPr>
            </a:lvl3pPr>
            <a:lvl4pPr marL="1371600" indent="0" algn="l" defTabSz="914400" rtl="0" eaLnBrk="1" latinLnBrk="0" hangingPunct="1">
              <a:lnSpc>
                <a:spcPct val="125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4pPr>
            <a:lvl5pPr marL="1828800" indent="0" algn="l" defTabSz="914400" rtl="0" eaLnBrk="1" latinLnBrk="0" hangingPunct="1">
              <a:lnSpc>
                <a:spcPct val="125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9pPr>
          </a:lstStyle>
          <a:p>
            <a:pPr marL="538163" lvl="1" indent="-173038">
              <a:buFont typeface="Arial" panose="020B0604020202020204" pitchFamily="34" charset="0"/>
              <a:buChar char="•"/>
            </a:pPr>
            <a:r>
              <a:rPr lang="ja-JP" altLang="en-US" sz="1200"/>
              <a:t>ポジティブリスト制度</a:t>
            </a:r>
            <a:endParaRPr lang="en-US" altLang="ja-JP" sz="1200"/>
          </a:p>
          <a:p>
            <a:pPr marL="538163" lvl="1" indent="-173038">
              <a:buFont typeface="Arial" panose="020B0604020202020204" pitchFamily="34" charset="0"/>
              <a:buChar char="•"/>
            </a:pPr>
            <a:r>
              <a:rPr lang="ja-JP" altLang="en-US" sz="1200"/>
              <a:t>トータルダイエットスタディ</a:t>
            </a:r>
            <a:br>
              <a:rPr lang="en-US" altLang="ja-JP" sz="1200"/>
            </a:br>
            <a:r>
              <a:rPr lang="ja-JP" altLang="en-US" sz="1200"/>
              <a:t>／陰膳方式</a:t>
            </a:r>
            <a:endParaRPr lang="en-US" altLang="ja-JP" sz="1200"/>
          </a:p>
          <a:p>
            <a:pPr marL="538163" lvl="1" indent="-173038">
              <a:buFont typeface="Arial" panose="020B0604020202020204" pitchFamily="34" charset="0"/>
              <a:buChar char="•"/>
            </a:pPr>
            <a:r>
              <a:rPr lang="ja-JP" altLang="en-US" sz="1200"/>
              <a:t>マーケットバスケット方式</a:t>
            </a:r>
            <a:endParaRPr lang="en-US" altLang="ja-JP" sz="1200"/>
          </a:p>
          <a:p>
            <a:pPr marL="538163" lvl="1" indent="-173038">
              <a:buFont typeface="Arial" panose="020B0604020202020204" pitchFamily="34" charset="0"/>
              <a:buChar char="•"/>
            </a:pPr>
            <a:endParaRPr lang="en-US" altLang="ja-JP" sz="1200">
              <a:highlight>
                <a:srgbClr val="C0C0C0"/>
              </a:highlight>
            </a:endParaRPr>
          </a:p>
          <a:p>
            <a:pPr marL="342900" indent="-342900">
              <a:buFont typeface="Arial" panose="020B0604020202020204" pitchFamily="34" charset="0"/>
              <a:buChar char="•"/>
            </a:pPr>
            <a:endParaRPr lang="en-US" altLang="ja-JP" sz="1600"/>
          </a:p>
        </p:txBody>
      </p:sp>
      <p:sp>
        <p:nvSpPr>
          <p:cNvPr id="3" name="タイトル 1">
            <a:extLst>
              <a:ext uri="{FF2B5EF4-FFF2-40B4-BE49-F238E27FC236}">
                <a16:creationId xmlns:a16="http://schemas.microsoft.com/office/drawing/2014/main" id="{E91F82C9-39AC-9A90-DE36-46CC28F5BC41}"/>
              </a:ext>
            </a:extLst>
          </p:cNvPr>
          <p:cNvSpPr txBox="1">
            <a:spLocks/>
          </p:cNvSpPr>
          <p:nvPr/>
        </p:nvSpPr>
        <p:spPr>
          <a:xfrm>
            <a:off x="831850" y="2216306"/>
            <a:ext cx="10515600" cy="73882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4800" kern="1200">
                <a:solidFill>
                  <a:schemeClr val="tx1"/>
                </a:solidFill>
                <a:latin typeface="+mj-lt"/>
                <a:ea typeface="+mj-ea"/>
                <a:cs typeface="+mj-cs"/>
              </a:defRPr>
            </a:lvl1pPr>
          </a:lstStyle>
          <a:p>
            <a:br>
              <a:rPr lang="en-US" altLang="ja-JP" sz="1600"/>
            </a:br>
            <a:r>
              <a:rPr lang="ja-JP" altLang="en-US" sz="3600"/>
              <a:t>化学物質</a:t>
            </a:r>
            <a:endParaRPr lang="ja-JP" altLang="en-US"/>
          </a:p>
        </p:txBody>
      </p:sp>
      <p:sp>
        <p:nvSpPr>
          <p:cNvPr id="7" name="正方形/長方形 6">
            <a:extLst>
              <a:ext uri="{FF2B5EF4-FFF2-40B4-BE49-F238E27FC236}">
                <a16:creationId xmlns:a16="http://schemas.microsoft.com/office/drawing/2014/main" id="{0D4A035C-B42E-6E33-36B1-57E5641D534C}"/>
              </a:ext>
            </a:extLst>
          </p:cNvPr>
          <p:cNvSpPr/>
          <p:nvPr/>
        </p:nvSpPr>
        <p:spPr>
          <a:xfrm>
            <a:off x="11858101" y="4872942"/>
            <a:ext cx="333899"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700"/>
              <a:t>化学物質</a:t>
            </a:r>
          </a:p>
        </p:txBody>
      </p:sp>
    </p:spTree>
    <p:extLst>
      <p:ext uri="{BB962C8B-B14F-4D97-AF65-F5344CB8AC3E}">
        <p14:creationId xmlns:p14="http://schemas.microsoft.com/office/powerpoint/2010/main" val="2376100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8987590E-8D00-5036-BA0F-F58E44E21E03}"/>
              </a:ext>
            </a:extLst>
          </p:cNvPr>
          <p:cNvSpPr/>
          <p:nvPr/>
        </p:nvSpPr>
        <p:spPr>
          <a:xfrm>
            <a:off x="6493397" y="1501464"/>
            <a:ext cx="4826644" cy="3302028"/>
          </a:xfrm>
          <a:prstGeom prst="rect">
            <a:avLst/>
          </a:prstGeom>
          <a:no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4901408F-64EF-FFF1-6AE9-080B01ED725C}"/>
              </a:ext>
            </a:extLst>
          </p:cNvPr>
          <p:cNvSpPr>
            <a:spLocks noGrp="1"/>
          </p:cNvSpPr>
          <p:nvPr>
            <p:ph type="title"/>
          </p:nvPr>
        </p:nvSpPr>
        <p:spPr/>
        <p:txBody>
          <a:bodyPr/>
          <a:lstStyle/>
          <a:p>
            <a:r>
              <a:rPr kumimoji="1" lang="ja-JP" altLang="en-US"/>
              <a:t>農薬</a:t>
            </a:r>
          </a:p>
        </p:txBody>
      </p:sp>
      <p:sp>
        <p:nvSpPr>
          <p:cNvPr id="3" name="コンテンツ プレースホルダー 2">
            <a:extLst>
              <a:ext uri="{FF2B5EF4-FFF2-40B4-BE49-F238E27FC236}">
                <a16:creationId xmlns:a16="http://schemas.microsoft.com/office/drawing/2014/main" id="{24DF3429-B534-C388-9F90-8C0D6CE2BD88}"/>
              </a:ext>
            </a:extLst>
          </p:cNvPr>
          <p:cNvSpPr>
            <a:spLocks noGrp="1"/>
          </p:cNvSpPr>
          <p:nvPr>
            <p:ph idx="1"/>
          </p:nvPr>
        </p:nvSpPr>
        <p:spPr>
          <a:xfrm>
            <a:off x="453081" y="947064"/>
            <a:ext cx="5484732" cy="5519052"/>
          </a:xfrm>
        </p:spPr>
        <p:txBody>
          <a:bodyPr>
            <a:noAutofit/>
          </a:bodyPr>
          <a:lstStyle/>
          <a:p>
            <a:pPr marL="0" indent="0">
              <a:buNone/>
            </a:pPr>
            <a:endParaRPr kumimoji="1" lang="en-US" altLang="ja-JP" sz="800"/>
          </a:p>
          <a:p>
            <a:pPr marL="92075" indent="0">
              <a:buNone/>
            </a:pPr>
            <a:r>
              <a:rPr kumimoji="1" lang="ja-JP" altLang="en-US" sz="1800"/>
              <a:t>農作物等に害を与える細菌やカビ、雑草、害虫またはネズミの防除及び植物の生育の調整、収量や品質の維持のために使われる薬剤のこと</a:t>
            </a:r>
          </a:p>
          <a:p>
            <a:pPr marL="92075" indent="0">
              <a:buNone/>
            </a:pPr>
            <a:r>
              <a:rPr kumimoji="1" lang="ja-JP" altLang="en-US" sz="1800"/>
              <a:t>あるいは、害虫を食べるハチ等の「天敵」や微生物を利用した生物農薬のこと</a:t>
            </a:r>
          </a:p>
          <a:p>
            <a:pPr marL="92075" indent="0"/>
            <a:endParaRPr kumimoji="1" lang="ja-JP" altLang="en-US" sz="1800"/>
          </a:p>
          <a:p>
            <a:pPr marL="92075" indent="0">
              <a:buNone/>
            </a:pPr>
            <a:r>
              <a:rPr kumimoji="1" lang="ja-JP" altLang="en-US" sz="1600"/>
              <a:t>防除</a:t>
            </a:r>
            <a:br>
              <a:rPr kumimoji="1" lang="en-US" altLang="ja-JP" sz="1600"/>
            </a:br>
            <a:r>
              <a:rPr kumimoji="1" lang="ja-JP" altLang="en-US" sz="1400"/>
              <a:t>農薬等により、病害虫や雑草等による農作物への被害を抑えること</a:t>
            </a:r>
            <a:endParaRPr kumimoji="1" lang="ja-JP" altLang="en-US" sz="1600"/>
          </a:p>
        </p:txBody>
      </p:sp>
      <p:sp>
        <p:nvSpPr>
          <p:cNvPr id="7" name="テキスト ボックス 6">
            <a:extLst>
              <a:ext uri="{FF2B5EF4-FFF2-40B4-BE49-F238E27FC236}">
                <a16:creationId xmlns:a16="http://schemas.microsoft.com/office/drawing/2014/main" id="{415E94B2-127B-3FB6-C50A-3DF12BC84CF1}"/>
              </a:ext>
            </a:extLst>
          </p:cNvPr>
          <p:cNvSpPr txBox="1"/>
          <p:nvPr/>
        </p:nvSpPr>
        <p:spPr>
          <a:xfrm>
            <a:off x="6725130" y="1635411"/>
            <a:ext cx="4314464" cy="2975686"/>
          </a:xfrm>
          <a:prstGeom prst="rect">
            <a:avLst/>
          </a:prstGeom>
          <a:noFill/>
        </p:spPr>
        <p:txBody>
          <a:bodyPr wrap="square">
            <a:spAutoFit/>
          </a:bodyPr>
          <a:lstStyle/>
          <a:p>
            <a:pPr marR="0" lvl="0" algn="l" defTabSz="914400" rtl="0" eaLnBrk="1" fontAlgn="auto" latinLnBrk="0" hangingPunct="1">
              <a:lnSpc>
                <a:spcPct val="125000"/>
              </a:lnSpc>
              <a:spcBef>
                <a:spcPts val="1000"/>
              </a:spcBef>
              <a:spcAft>
                <a:spcPts val="0"/>
              </a:spcAft>
              <a:buClrTx/>
              <a:buSzTx/>
              <a:tabLst/>
              <a:defRPr/>
            </a:pPr>
            <a:r>
              <a:rPr kumimoji="1" lang="ja-JP" altLang="en-US" sz="1800" b="0" i="0" u="none" strike="noStrike" kern="1200" cap="none" spc="0" normalizeH="0" baseline="0" noProof="0">
                <a:ln>
                  <a:noFill/>
                </a:ln>
                <a:solidFill>
                  <a:prstClr val="black"/>
                </a:solidFill>
                <a:effectLst/>
                <a:uLnTx/>
                <a:uFillTx/>
                <a:latin typeface="BIZ UDPゴシック"/>
                <a:ea typeface="BIZ UDPゴシック"/>
                <a:cs typeface="+mn-cs"/>
              </a:rPr>
              <a:t>用途別の農薬の種類</a:t>
            </a:r>
            <a:endParaRPr kumimoji="1" lang="en-US" altLang="ja-JP" sz="1800" b="0" i="0" u="none" strike="noStrike" kern="1200" cap="none" spc="0" normalizeH="0" baseline="0" noProof="0">
              <a:ln>
                <a:noFill/>
              </a:ln>
              <a:solidFill>
                <a:prstClr val="black"/>
              </a:solidFill>
              <a:effectLst/>
              <a:uLnTx/>
              <a:uFillTx/>
              <a:latin typeface="BIZ UDPゴシック"/>
              <a:ea typeface="BIZ UDPゴシック"/>
              <a:cs typeface="+mn-cs"/>
            </a:endParaRPr>
          </a:p>
          <a:p>
            <a:pPr marR="0" lvl="0" algn="l" defTabSz="914400" rtl="0" eaLnBrk="1" fontAlgn="auto" latinLnBrk="0" hangingPunct="1">
              <a:lnSpc>
                <a:spcPct val="125000"/>
              </a:lnSpc>
              <a:spcBef>
                <a:spcPts val="1000"/>
              </a:spcBef>
              <a:spcAft>
                <a:spcPts val="0"/>
              </a:spcAft>
              <a:buClrTx/>
              <a:buSzTx/>
              <a:tabLst/>
              <a:defRPr/>
            </a:pPr>
            <a:r>
              <a:rPr kumimoji="1" lang="ja-JP" altLang="en-US" sz="1800" b="0" i="0" u="none" strike="noStrike" kern="1200" cap="none" spc="0" normalizeH="0" baseline="0" noProof="0">
                <a:ln>
                  <a:noFill/>
                </a:ln>
                <a:solidFill>
                  <a:prstClr val="black"/>
                </a:solidFill>
                <a:effectLst/>
                <a:uLnTx/>
                <a:uFillTx/>
                <a:latin typeface="BIZ UDPゴシック"/>
                <a:ea typeface="BIZ UDPゴシック"/>
                <a:cs typeface="+mn-cs"/>
              </a:rPr>
              <a:t>１） 害虫を防除する「殺虫剤」</a:t>
            </a:r>
          </a:p>
          <a:p>
            <a:pPr marR="0" lvl="0" algn="l" defTabSz="914400" rtl="0" eaLnBrk="1" fontAlgn="auto" latinLnBrk="0" hangingPunct="1">
              <a:lnSpc>
                <a:spcPct val="125000"/>
              </a:lnSpc>
              <a:spcBef>
                <a:spcPts val="1000"/>
              </a:spcBef>
              <a:spcAft>
                <a:spcPts val="0"/>
              </a:spcAft>
              <a:buClrTx/>
              <a:buSzTx/>
              <a:tabLst/>
              <a:defRPr/>
            </a:pPr>
            <a:r>
              <a:rPr kumimoji="1" lang="ja-JP" altLang="en-US" sz="1800" b="0" i="0" u="none" strike="noStrike" kern="1200" cap="none" spc="0" normalizeH="0" baseline="0" noProof="0">
                <a:ln>
                  <a:noFill/>
                </a:ln>
                <a:solidFill>
                  <a:prstClr val="black"/>
                </a:solidFill>
                <a:effectLst/>
                <a:uLnTx/>
                <a:uFillTx/>
                <a:latin typeface="BIZ UDPゴシック"/>
                <a:ea typeface="BIZ UDPゴシック"/>
                <a:cs typeface="+mn-cs"/>
              </a:rPr>
              <a:t>２） 細菌やカビを防除する「殺菌剤」</a:t>
            </a:r>
          </a:p>
          <a:p>
            <a:pPr marR="0" lvl="0" algn="l" defTabSz="914400" rtl="0" eaLnBrk="1" fontAlgn="auto" latinLnBrk="0" hangingPunct="1">
              <a:lnSpc>
                <a:spcPct val="125000"/>
              </a:lnSpc>
              <a:spcBef>
                <a:spcPts val="1000"/>
              </a:spcBef>
              <a:spcAft>
                <a:spcPts val="0"/>
              </a:spcAft>
              <a:buClrTx/>
              <a:buSzTx/>
              <a:tabLst/>
              <a:defRPr/>
            </a:pPr>
            <a:r>
              <a:rPr kumimoji="1" lang="ja-JP" altLang="en-US" sz="1800" b="0" i="0" u="none" strike="noStrike" kern="1200" cap="none" spc="0" normalizeH="0" baseline="0" noProof="0">
                <a:ln>
                  <a:noFill/>
                </a:ln>
                <a:solidFill>
                  <a:prstClr val="black"/>
                </a:solidFill>
                <a:effectLst/>
                <a:uLnTx/>
                <a:uFillTx/>
                <a:latin typeface="BIZ UDPゴシック"/>
                <a:ea typeface="BIZ UDPゴシック"/>
                <a:cs typeface="+mn-cs"/>
              </a:rPr>
              <a:t>３） 雑草を防除する「除草剤」</a:t>
            </a:r>
          </a:p>
          <a:p>
            <a:pPr marL="358775" marR="0" lvl="0" indent="-358775" algn="l" defTabSz="914400" rtl="0" eaLnBrk="1" fontAlgn="auto" latinLnBrk="0" hangingPunct="1">
              <a:lnSpc>
                <a:spcPct val="125000"/>
              </a:lnSpc>
              <a:spcBef>
                <a:spcPts val="1000"/>
              </a:spcBef>
              <a:spcAft>
                <a:spcPts val="0"/>
              </a:spcAft>
              <a:buClrTx/>
              <a:buSzTx/>
              <a:tabLst/>
              <a:defRPr/>
            </a:pPr>
            <a:r>
              <a:rPr kumimoji="1" lang="ja-JP" altLang="en-US" sz="1800" b="0" i="0" u="none" strike="noStrike" kern="1200" cap="none" spc="0" normalizeH="0" baseline="0" noProof="0">
                <a:ln>
                  <a:noFill/>
                </a:ln>
                <a:solidFill>
                  <a:prstClr val="black"/>
                </a:solidFill>
                <a:effectLst/>
                <a:uLnTx/>
                <a:uFillTx/>
                <a:latin typeface="BIZ UDPゴシック"/>
                <a:ea typeface="BIZ UDPゴシック"/>
                <a:cs typeface="+mn-cs"/>
              </a:rPr>
              <a:t>４） 種なしぶどう等、農作物の生育の調整や発芽抑制等に用いられる「植物成長調整剤」 等</a:t>
            </a:r>
          </a:p>
        </p:txBody>
      </p:sp>
      <p:sp>
        <p:nvSpPr>
          <p:cNvPr id="4" name="正方形/長方形 3">
            <a:extLst>
              <a:ext uri="{FF2B5EF4-FFF2-40B4-BE49-F238E27FC236}">
                <a16:creationId xmlns:a16="http://schemas.microsoft.com/office/drawing/2014/main" id="{4321DCA4-4E9B-49BA-F9BF-02C198B0C580}"/>
              </a:ext>
            </a:extLst>
          </p:cNvPr>
          <p:cNvSpPr/>
          <p:nvPr/>
        </p:nvSpPr>
        <p:spPr>
          <a:xfrm>
            <a:off x="11858101" y="4132162"/>
            <a:ext cx="333899" cy="740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ハザード</a:t>
            </a:r>
          </a:p>
        </p:txBody>
      </p:sp>
      <p:sp>
        <p:nvSpPr>
          <p:cNvPr id="6" name="正方形/長方形 5">
            <a:extLst>
              <a:ext uri="{FF2B5EF4-FFF2-40B4-BE49-F238E27FC236}">
                <a16:creationId xmlns:a16="http://schemas.microsoft.com/office/drawing/2014/main" id="{DEF07C74-7B98-4B27-185A-7BE46920DFBE}"/>
              </a:ext>
            </a:extLst>
          </p:cNvPr>
          <p:cNvSpPr/>
          <p:nvPr/>
        </p:nvSpPr>
        <p:spPr>
          <a:xfrm>
            <a:off x="11858101" y="4872942"/>
            <a:ext cx="333899"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700"/>
              <a:t>化学物質</a:t>
            </a:r>
          </a:p>
        </p:txBody>
      </p:sp>
    </p:spTree>
    <p:extLst>
      <p:ext uri="{BB962C8B-B14F-4D97-AF65-F5344CB8AC3E}">
        <p14:creationId xmlns:p14="http://schemas.microsoft.com/office/powerpoint/2010/main" val="2479333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4DDEDE-3D64-976A-7B55-10444420822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8ADCBFC-7CF8-0384-D50A-9D4C04B05D96}"/>
              </a:ext>
            </a:extLst>
          </p:cNvPr>
          <p:cNvSpPr>
            <a:spLocks noGrp="1"/>
          </p:cNvSpPr>
          <p:nvPr>
            <p:ph type="title"/>
          </p:nvPr>
        </p:nvSpPr>
        <p:spPr/>
        <p:txBody>
          <a:bodyPr/>
          <a:lstStyle/>
          <a:p>
            <a:r>
              <a:rPr kumimoji="1" lang="ja-JP" altLang="en-US"/>
              <a:t>農薬登録</a:t>
            </a:r>
          </a:p>
        </p:txBody>
      </p:sp>
      <p:sp>
        <p:nvSpPr>
          <p:cNvPr id="3" name="コンテンツ プレースホルダー 2">
            <a:extLst>
              <a:ext uri="{FF2B5EF4-FFF2-40B4-BE49-F238E27FC236}">
                <a16:creationId xmlns:a16="http://schemas.microsoft.com/office/drawing/2014/main" id="{2879FD6A-5DED-6441-A54C-E7BAD36FA3C4}"/>
              </a:ext>
            </a:extLst>
          </p:cNvPr>
          <p:cNvSpPr>
            <a:spLocks noGrp="1"/>
          </p:cNvSpPr>
          <p:nvPr>
            <p:ph idx="1"/>
          </p:nvPr>
        </p:nvSpPr>
        <p:spPr>
          <a:xfrm>
            <a:off x="283127" y="830332"/>
            <a:ext cx="6049319" cy="5519052"/>
          </a:xfrm>
        </p:spPr>
        <p:txBody>
          <a:bodyPr vert="horz" lIns="91440" tIns="45720" rIns="91440" bIns="45720" rtlCol="0" anchor="t">
            <a:noAutofit/>
          </a:bodyPr>
          <a:lstStyle/>
          <a:p>
            <a:pPr marL="182245" indent="0">
              <a:buNone/>
            </a:pPr>
            <a:endParaRPr lang="en-US" altLang="ja-JP" sz="100"/>
          </a:p>
          <a:p>
            <a:pPr marL="182245" indent="0">
              <a:buNone/>
            </a:pPr>
            <a:r>
              <a:rPr kumimoji="1" lang="ja-JP" altLang="en-US" sz="1800"/>
              <a:t>農薬取締法に基づく制度</a:t>
            </a:r>
            <a:br>
              <a:rPr kumimoji="1" lang="en-US" altLang="ja-JP" sz="1800"/>
            </a:br>
            <a:r>
              <a:rPr kumimoji="1" lang="ja-JP" altLang="en-US" sz="1800"/>
              <a:t>我が国での農薬の製造、輸入又は販売、使用にあたって農薬登録を必要としている。</a:t>
            </a:r>
            <a:r>
              <a:rPr lang="ja-JP" altLang="en-US" sz="1800">
                <a:solidFill>
                  <a:srgbClr val="000000"/>
                </a:solidFill>
                <a:latin typeface="BIZ UDPゴシック"/>
                <a:cs typeface="Segoe UI"/>
              </a:rPr>
              <a:t>また、登録されたすべての農薬について、その有効成分ごとに、定期的（15 年ごと）に安全性等の再評価を行うこととしている。</a:t>
            </a:r>
            <a:endParaRPr lang="ja-JP" altLang="en-US" sz="1800"/>
          </a:p>
          <a:p>
            <a:pPr marL="355600" indent="-172720">
              <a:buNone/>
            </a:pPr>
            <a:endParaRPr lang="en-US" altLang="ja-JP" sz="100"/>
          </a:p>
          <a:p>
            <a:pPr marL="355600" indent="-172720">
              <a:buNone/>
            </a:pPr>
            <a:r>
              <a:rPr lang="ja-JP" altLang="en-US" sz="1400"/>
              <a:t>農薬の製造者・輸入者の義務</a:t>
            </a:r>
            <a:br>
              <a:rPr lang="en-US" altLang="ja-JP" sz="1400"/>
            </a:br>
            <a:r>
              <a:rPr lang="ja-JP" altLang="en-US" sz="1400"/>
              <a:t>登録時に定められた使用方法の、製品の容器への表示</a:t>
            </a:r>
            <a:endParaRPr lang="en-US" altLang="ja-JP" sz="1400"/>
          </a:p>
          <a:p>
            <a:pPr marL="355600" indent="-172720">
              <a:buNone/>
            </a:pPr>
            <a:r>
              <a:rPr lang="ja-JP" altLang="en-US" sz="1400"/>
              <a:t>農薬の使用者の義務</a:t>
            </a:r>
            <a:br>
              <a:rPr lang="en-US" altLang="ja-JP" sz="1400"/>
            </a:br>
            <a:r>
              <a:rPr lang="ja-JP" altLang="en-US" sz="1400"/>
              <a:t>表示された使用方法の遵守</a:t>
            </a:r>
          </a:p>
          <a:p>
            <a:pPr marL="182245" indent="0">
              <a:buNone/>
            </a:pPr>
            <a:r>
              <a:rPr kumimoji="1" lang="ja-JP" altLang="en-US" sz="1400"/>
              <a:t>農薬の製造者・輸入者は、想定する使用方法、作物に対する</a:t>
            </a:r>
            <a:br>
              <a:rPr kumimoji="1" lang="en-US" altLang="ja-JP" sz="1400"/>
            </a:br>
            <a:r>
              <a:rPr kumimoji="1" lang="ja-JP" altLang="en-US" sz="1400"/>
              <a:t>効果（薬効）や悪影響（薬害）、ヒトや家畜への毒性、残留性等に</a:t>
            </a:r>
            <a:br>
              <a:rPr kumimoji="1" lang="en-US" altLang="ja-JP" sz="1400"/>
            </a:br>
            <a:r>
              <a:rPr kumimoji="1" lang="ja-JP" altLang="en-US" sz="1400"/>
              <a:t>関する様々な資料や試験成績等を提出する</a:t>
            </a:r>
            <a:endParaRPr lang="ja-JP" altLang="en-US" sz="1800"/>
          </a:p>
          <a:p>
            <a:pPr marL="182245" indent="0">
              <a:buNone/>
            </a:pPr>
            <a:r>
              <a:rPr kumimoji="1" lang="ja-JP" altLang="en-US" sz="1400"/>
              <a:t>残留農薬は、食品安全委員会が行うリスク評価結果と使用方法を</a:t>
            </a:r>
            <a:br>
              <a:rPr lang="en-US" altLang="ja-JP" sz="1400"/>
            </a:br>
            <a:r>
              <a:rPr kumimoji="1" lang="ja-JP" altLang="en-US" sz="1400"/>
              <a:t>考慮し、消費者庁が基準値を設定する。提案された使用方法で</a:t>
            </a:r>
            <a:br>
              <a:rPr kumimoji="1" lang="en-US" altLang="ja-JP" sz="1400"/>
            </a:br>
            <a:r>
              <a:rPr kumimoji="1" lang="ja-JP" altLang="en-US" sz="1400"/>
              <a:t>基準値が設定できない場合には、農林水産省で使用方法が見直される</a:t>
            </a:r>
            <a:endParaRPr lang="ja-JP" altLang="en-US" sz="1400"/>
          </a:p>
        </p:txBody>
      </p:sp>
      <p:sp>
        <p:nvSpPr>
          <p:cNvPr id="25" name="四角形: 角を丸くする 24">
            <a:extLst>
              <a:ext uri="{FF2B5EF4-FFF2-40B4-BE49-F238E27FC236}">
                <a16:creationId xmlns:a16="http://schemas.microsoft.com/office/drawing/2014/main" id="{B3EF4BD0-5ED5-8F96-5567-A5A6FC12E69C}"/>
              </a:ext>
            </a:extLst>
          </p:cNvPr>
          <p:cNvSpPr/>
          <p:nvPr/>
        </p:nvSpPr>
        <p:spPr>
          <a:xfrm>
            <a:off x="2599159" y="129260"/>
            <a:ext cx="1417256" cy="487680"/>
          </a:xfrm>
          <a:prstGeom prst="round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農薬</a:t>
            </a:r>
          </a:p>
        </p:txBody>
      </p:sp>
      <p:sp>
        <p:nvSpPr>
          <p:cNvPr id="4" name="正方形/長方形 3">
            <a:extLst>
              <a:ext uri="{FF2B5EF4-FFF2-40B4-BE49-F238E27FC236}">
                <a16:creationId xmlns:a16="http://schemas.microsoft.com/office/drawing/2014/main" id="{D8255A69-4B48-75C0-C09F-BFE77441C11C}"/>
              </a:ext>
            </a:extLst>
          </p:cNvPr>
          <p:cNvSpPr/>
          <p:nvPr/>
        </p:nvSpPr>
        <p:spPr>
          <a:xfrm>
            <a:off x="11858101" y="4132162"/>
            <a:ext cx="333899" cy="740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ハザード</a:t>
            </a:r>
          </a:p>
        </p:txBody>
      </p:sp>
      <p:sp>
        <p:nvSpPr>
          <p:cNvPr id="7" name="正方形/長方形 6">
            <a:extLst>
              <a:ext uri="{FF2B5EF4-FFF2-40B4-BE49-F238E27FC236}">
                <a16:creationId xmlns:a16="http://schemas.microsoft.com/office/drawing/2014/main" id="{37BBE3A2-6A4C-B0D2-20FA-37F6507EC506}"/>
              </a:ext>
            </a:extLst>
          </p:cNvPr>
          <p:cNvSpPr/>
          <p:nvPr/>
        </p:nvSpPr>
        <p:spPr>
          <a:xfrm>
            <a:off x="11858101" y="4872942"/>
            <a:ext cx="333899"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700"/>
              <a:t>化学物質</a:t>
            </a:r>
          </a:p>
        </p:txBody>
      </p:sp>
      <p:pic>
        <p:nvPicPr>
          <p:cNvPr id="6" name="図 5">
            <a:extLst>
              <a:ext uri="{FF2B5EF4-FFF2-40B4-BE49-F238E27FC236}">
                <a16:creationId xmlns:a16="http://schemas.microsoft.com/office/drawing/2014/main" id="{1E388758-9C06-6EEC-B141-F3E0B2659A03}"/>
              </a:ext>
            </a:extLst>
          </p:cNvPr>
          <p:cNvPicPr>
            <a:picLocks noChangeAspect="1"/>
          </p:cNvPicPr>
          <p:nvPr/>
        </p:nvPicPr>
        <p:blipFill>
          <a:blip r:embed="rId2"/>
          <a:stretch>
            <a:fillRect/>
          </a:stretch>
        </p:blipFill>
        <p:spPr>
          <a:xfrm>
            <a:off x="5872263" y="2511226"/>
            <a:ext cx="5688061" cy="2725148"/>
          </a:xfrm>
          <a:prstGeom prst="rect">
            <a:avLst/>
          </a:prstGeom>
        </p:spPr>
      </p:pic>
    </p:spTree>
    <p:extLst>
      <p:ext uri="{BB962C8B-B14F-4D97-AF65-F5344CB8AC3E}">
        <p14:creationId xmlns:p14="http://schemas.microsoft.com/office/powerpoint/2010/main" val="1836122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9B7510-782B-4E04-4124-58D28686990D}"/>
            </a:ext>
          </a:extLst>
        </p:cNvPr>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94A1F2DD-5CC8-86AC-FEFC-A0A19DC14A31}"/>
              </a:ext>
            </a:extLst>
          </p:cNvPr>
          <p:cNvSpPr/>
          <p:nvPr/>
        </p:nvSpPr>
        <p:spPr>
          <a:xfrm>
            <a:off x="5596898" y="1100843"/>
            <a:ext cx="5992191" cy="2548490"/>
          </a:xfrm>
          <a:prstGeom prst="rect">
            <a:avLst/>
          </a:prstGeom>
          <a:solidFill>
            <a:schemeClr val="bg1"/>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25CCF396-603F-C3E2-F767-AD535975A2FC}"/>
              </a:ext>
            </a:extLst>
          </p:cNvPr>
          <p:cNvSpPr/>
          <p:nvPr/>
        </p:nvSpPr>
        <p:spPr>
          <a:xfrm>
            <a:off x="5596898" y="3844043"/>
            <a:ext cx="5992191" cy="2548490"/>
          </a:xfrm>
          <a:prstGeom prst="rect">
            <a:avLst/>
          </a:prstGeom>
          <a:solidFill>
            <a:schemeClr val="bg1"/>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C8F73050-6845-B94C-D07B-B0FBD4262144}"/>
              </a:ext>
            </a:extLst>
          </p:cNvPr>
          <p:cNvSpPr>
            <a:spLocks noGrp="1"/>
          </p:cNvSpPr>
          <p:nvPr>
            <p:ph type="title"/>
          </p:nvPr>
        </p:nvSpPr>
        <p:spPr/>
        <p:txBody>
          <a:bodyPr/>
          <a:lstStyle/>
          <a:p>
            <a:r>
              <a:rPr kumimoji="1" lang="ja-JP" altLang="en-US"/>
              <a:t>農薬の使用基準</a:t>
            </a:r>
          </a:p>
        </p:txBody>
      </p:sp>
      <p:sp>
        <p:nvSpPr>
          <p:cNvPr id="3" name="コンテンツ プレースホルダー 2">
            <a:extLst>
              <a:ext uri="{FF2B5EF4-FFF2-40B4-BE49-F238E27FC236}">
                <a16:creationId xmlns:a16="http://schemas.microsoft.com/office/drawing/2014/main" id="{2F8A7228-85AD-9AA0-CDDB-B8096B785480}"/>
              </a:ext>
            </a:extLst>
          </p:cNvPr>
          <p:cNvSpPr>
            <a:spLocks noGrp="1"/>
          </p:cNvSpPr>
          <p:nvPr>
            <p:ph idx="1"/>
          </p:nvPr>
        </p:nvSpPr>
        <p:spPr>
          <a:xfrm>
            <a:off x="481914" y="1132662"/>
            <a:ext cx="4905997" cy="2235974"/>
          </a:xfrm>
        </p:spPr>
        <p:txBody>
          <a:bodyPr vert="horz" lIns="91440" tIns="45720" rIns="91440" bIns="45720" rtlCol="0" anchor="t">
            <a:noAutofit/>
          </a:bodyPr>
          <a:lstStyle/>
          <a:p>
            <a:pPr marL="0" indent="0">
              <a:buNone/>
            </a:pPr>
            <a:r>
              <a:rPr lang="ja-JP" altLang="en-US" sz="1800"/>
              <a:t>農薬には、登録に際して、人間や家畜等への害がない範囲を作物残留等の基準として定め、この基準を超えないように、農林水産省及び環境省により使用方法が定められている。</a:t>
            </a:r>
            <a:endParaRPr lang="en-US" altLang="ja-JP" sz="1800"/>
          </a:p>
          <a:p>
            <a:pPr marL="355600" indent="-173038">
              <a:buNone/>
            </a:pPr>
            <a:endParaRPr lang="en-US" altLang="ja-JP" sz="400"/>
          </a:p>
        </p:txBody>
      </p:sp>
      <p:sp>
        <p:nvSpPr>
          <p:cNvPr id="25" name="四角形: 角を丸くする 24">
            <a:extLst>
              <a:ext uri="{FF2B5EF4-FFF2-40B4-BE49-F238E27FC236}">
                <a16:creationId xmlns:a16="http://schemas.microsoft.com/office/drawing/2014/main" id="{1C5D1380-4D90-A3A9-B311-7C6F630D738B}"/>
              </a:ext>
            </a:extLst>
          </p:cNvPr>
          <p:cNvSpPr/>
          <p:nvPr/>
        </p:nvSpPr>
        <p:spPr>
          <a:xfrm>
            <a:off x="2599159" y="129260"/>
            <a:ext cx="1417256" cy="487680"/>
          </a:xfrm>
          <a:prstGeom prst="round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農薬</a:t>
            </a:r>
          </a:p>
        </p:txBody>
      </p:sp>
      <p:sp>
        <p:nvSpPr>
          <p:cNvPr id="7" name="テキスト ボックス 6">
            <a:extLst>
              <a:ext uri="{FF2B5EF4-FFF2-40B4-BE49-F238E27FC236}">
                <a16:creationId xmlns:a16="http://schemas.microsoft.com/office/drawing/2014/main" id="{0A22C730-452D-6D4E-20D4-97120DD9DBEA}"/>
              </a:ext>
            </a:extLst>
          </p:cNvPr>
          <p:cNvSpPr txBox="1"/>
          <p:nvPr/>
        </p:nvSpPr>
        <p:spPr>
          <a:xfrm>
            <a:off x="5668551" y="4025264"/>
            <a:ext cx="5745502" cy="2186048"/>
          </a:xfrm>
          <a:prstGeom prst="rect">
            <a:avLst/>
          </a:prstGeom>
          <a:noFill/>
        </p:spPr>
        <p:txBody>
          <a:bodyPr wrap="square">
            <a:spAutoFit/>
          </a:bodyPr>
          <a:lstStyle/>
          <a:p>
            <a:pPr marL="355600" marR="0" lvl="0" indent="-173038" algn="l" defTabSz="914400" rtl="0" eaLnBrk="1" fontAlgn="auto" latinLnBrk="0" hangingPunct="1">
              <a:lnSpc>
                <a:spcPct val="125000"/>
              </a:lnSpc>
              <a:spcBef>
                <a:spcPts val="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２． 農薬使用者の責務</a:t>
            </a:r>
            <a:endParaRPr kumimoji="1" lang="en-US" altLang="ja-JP" sz="1600" b="0" i="0" u="none" strike="noStrike" kern="1200" cap="none" spc="0" normalizeH="0" baseline="0" noProof="0">
              <a:ln>
                <a:noFill/>
              </a:ln>
              <a:solidFill>
                <a:prstClr val="black"/>
              </a:solidFill>
              <a:effectLst/>
              <a:uLnTx/>
              <a:uFillTx/>
              <a:latin typeface="BIZ UDPゴシック"/>
              <a:ea typeface="BIZ UDPゴシック"/>
              <a:cs typeface="+mn-cs"/>
            </a:endParaRPr>
          </a:p>
          <a:p>
            <a:pPr marL="355600" marR="0" lvl="0" indent="-173038" algn="l" defTabSz="914400" rtl="0" eaLnBrk="1" fontAlgn="auto" latinLnBrk="0" hangingPunct="1">
              <a:lnSpc>
                <a:spcPct val="125000"/>
              </a:lnSpc>
              <a:spcBef>
                <a:spcPts val="0"/>
              </a:spcBef>
              <a:spcAft>
                <a:spcPts val="0"/>
              </a:spcAft>
              <a:buClrTx/>
              <a:buSzTx/>
              <a:buFont typeface="Arial" panose="020B0604020202020204" pitchFamily="34" charset="0"/>
              <a:buNone/>
              <a:tabLst/>
              <a:defRPr/>
            </a:pPr>
            <a:endParaRPr kumimoji="1" lang="en-US" altLang="ja-JP" sz="700" b="0" i="0" u="none" strike="noStrike" kern="1200" cap="none" spc="0" normalizeH="0" baseline="0" noProof="0">
              <a:ln>
                <a:noFill/>
              </a:ln>
              <a:solidFill>
                <a:prstClr val="black"/>
              </a:solidFill>
              <a:effectLst/>
              <a:uLnTx/>
              <a:uFillTx/>
              <a:latin typeface="BIZ UDPゴシック"/>
              <a:ea typeface="BIZ UDPゴシック"/>
              <a:cs typeface="+mn-cs"/>
            </a:endParaRPr>
          </a:p>
          <a:p>
            <a:pPr marL="531813" marR="0" lvl="0" indent="-173038" algn="l" defTabSz="914400" rtl="0" eaLnBrk="1" fontAlgn="auto" latinLnBrk="0" hangingPunct="1">
              <a:lnSpc>
                <a:spcPct val="125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１）農作物等に害を及ぼさないようにする</a:t>
            </a:r>
            <a:endPar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endParaRPr>
          </a:p>
          <a:p>
            <a:pPr marL="531813" marR="0" lvl="0" indent="-173038" algn="l" defTabSz="914400" rtl="0" eaLnBrk="1" fontAlgn="auto" latinLnBrk="0" hangingPunct="1">
              <a:lnSpc>
                <a:spcPct val="125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２）人間や家畜に危害を及ぼさないようにする</a:t>
            </a:r>
          </a:p>
          <a:p>
            <a:pPr marL="531813" marR="0" lvl="0" indent="-173038" algn="l" defTabSz="914400" rtl="0" eaLnBrk="1" fontAlgn="auto" latinLnBrk="0" hangingPunct="1">
              <a:lnSpc>
                <a:spcPct val="125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３）農作物の汚染が原因となって被害が出ないようにする</a:t>
            </a:r>
          </a:p>
          <a:p>
            <a:pPr marL="531813" marR="0" lvl="0" indent="-173038" algn="l" defTabSz="914400" rtl="0" eaLnBrk="1" fontAlgn="auto" latinLnBrk="0" hangingPunct="1">
              <a:lnSpc>
                <a:spcPct val="125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４）農地等の土壌汚染が原因となって被害が出ないようにする</a:t>
            </a:r>
          </a:p>
          <a:p>
            <a:pPr marL="531813" marR="0" lvl="0" indent="-173038" algn="l" defTabSz="914400" rtl="0" eaLnBrk="1" fontAlgn="auto" latinLnBrk="0" hangingPunct="1">
              <a:lnSpc>
                <a:spcPct val="125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５）水産動植物に被害が出ないようにする</a:t>
            </a:r>
          </a:p>
          <a:p>
            <a:pPr marL="531813" marR="0" lvl="0" indent="-173038" algn="l" defTabSz="914400" rtl="0" eaLnBrk="1" fontAlgn="auto" latinLnBrk="0" hangingPunct="1">
              <a:lnSpc>
                <a:spcPct val="125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６）公共用水域の水質汚濁が原因となって被害が出ないようにする</a:t>
            </a:r>
            <a:endPar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14" name="テキスト ボックス 13">
            <a:extLst>
              <a:ext uri="{FF2B5EF4-FFF2-40B4-BE49-F238E27FC236}">
                <a16:creationId xmlns:a16="http://schemas.microsoft.com/office/drawing/2014/main" id="{BDE02CCC-1656-1D02-E75F-03E90873DDE9}"/>
              </a:ext>
            </a:extLst>
          </p:cNvPr>
          <p:cNvSpPr txBox="1"/>
          <p:nvPr/>
        </p:nvSpPr>
        <p:spPr>
          <a:xfrm>
            <a:off x="5668551" y="1281392"/>
            <a:ext cx="5534328" cy="2186048"/>
          </a:xfrm>
          <a:prstGeom prst="rect">
            <a:avLst/>
          </a:prstGeom>
          <a:noFill/>
        </p:spPr>
        <p:txBody>
          <a:bodyPr wrap="square">
            <a:spAutoFit/>
          </a:bodyPr>
          <a:lstStyle/>
          <a:p>
            <a:pPr marL="355600" marR="0" lvl="0" indent="-173038" algn="l" defTabSz="914400" rtl="0" eaLnBrk="1" fontAlgn="auto" latinLnBrk="0" hangingPunct="1">
              <a:lnSpc>
                <a:spcPct val="125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１． 遵守義務（罰則を科す基準）</a:t>
            </a:r>
            <a:br>
              <a:rPr kumimoji="1" lang="en-US" altLang="ja-JP" sz="16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　食用作物や飼料作物に農薬を使用する場合、</a:t>
            </a:r>
            <a:br>
              <a:rPr lang="en-US" altLang="ja-JP" sz="1600">
                <a:solidFill>
                  <a:prstClr val="black"/>
                </a:solidFill>
                <a:latin typeface="BIZ UDPゴシック"/>
                <a:ea typeface="BIZ UDPゴシック"/>
              </a:rPr>
            </a:br>
            <a:r>
              <a:rPr lang="ja-JP" altLang="en-US" sz="1600">
                <a:solidFill>
                  <a:prstClr val="black"/>
                </a:solidFill>
                <a:latin typeface="BIZ UDPゴシック"/>
                <a:ea typeface="BIZ UDPゴシック"/>
              </a:rPr>
              <a:t>　</a:t>
            </a: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農薬登録時に定められた基準を守る</a:t>
            </a:r>
            <a:br>
              <a:rPr kumimoji="1" lang="en-US" altLang="ja-JP" sz="1600" b="0" i="0" u="none" strike="noStrike" kern="1200" cap="none" spc="0" normalizeH="0" baseline="0" noProof="0">
                <a:ln>
                  <a:noFill/>
                </a:ln>
                <a:solidFill>
                  <a:prstClr val="black"/>
                </a:solidFill>
                <a:effectLst/>
                <a:uLnTx/>
                <a:uFillTx/>
                <a:latin typeface="BIZ UDPゴシック"/>
                <a:ea typeface="BIZ UDPゴシック"/>
                <a:cs typeface="+mn-cs"/>
              </a:rPr>
            </a:br>
            <a:endParaRPr kumimoji="1" lang="ja-JP" altLang="en-US" sz="700" b="0" i="0" u="none" strike="noStrike" kern="1200" cap="none" spc="0" normalizeH="0" baseline="0" noProof="0">
              <a:ln>
                <a:noFill/>
              </a:ln>
              <a:solidFill>
                <a:prstClr val="black"/>
              </a:solidFill>
              <a:effectLst/>
              <a:uLnTx/>
              <a:uFillTx/>
              <a:latin typeface="BIZ UDPゴシック"/>
              <a:ea typeface="BIZ UDPゴシック"/>
              <a:cs typeface="+mn-cs"/>
            </a:endParaRPr>
          </a:p>
          <a:p>
            <a:pPr marL="355600" marR="0" lvl="0" indent="-173038" algn="l" defTabSz="914400" rtl="0" eaLnBrk="1" fontAlgn="auto" latinLnBrk="0" hangingPunct="1">
              <a:lnSpc>
                <a:spcPct val="125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　１）適用作物以外に使用しない</a:t>
            </a:r>
          </a:p>
          <a:p>
            <a:pPr marL="355600" marR="0" lvl="0" indent="-173038" algn="l" defTabSz="914400" rtl="0" eaLnBrk="1" fontAlgn="auto" latinLnBrk="0" hangingPunct="1">
              <a:lnSpc>
                <a:spcPct val="125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　２）単位面積当たりの使用量を上回って使用しない</a:t>
            </a:r>
          </a:p>
          <a:p>
            <a:pPr marL="355600" marR="0" lvl="0" indent="-173038" algn="l" defTabSz="914400" rtl="0" eaLnBrk="1" fontAlgn="auto" latinLnBrk="0" hangingPunct="1">
              <a:lnSpc>
                <a:spcPct val="125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　３）決められた使用時期以外の時期には使用しない</a:t>
            </a:r>
          </a:p>
          <a:p>
            <a:pPr marL="355600" marR="0" lvl="0" indent="-173038" algn="l" defTabSz="914400" rtl="0" eaLnBrk="1" fontAlgn="auto" latinLnBrk="0" hangingPunct="1">
              <a:lnSpc>
                <a:spcPct val="125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　４）使用総回数を上回って使用しない</a:t>
            </a:r>
          </a:p>
        </p:txBody>
      </p:sp>
      <p:sp>
        <p:nvSpPr>
          <p:cNvPr id="4" name="正方形/長方形 3">
            <a:extLst>
              <a:ext uri="{FF2B5EF4-FFF2-40B4-BE49-F238E27FC236}">
                <a16:creationId xmlns:a16="http://schemas.microsoft.com/office/drawing/2014/main" id="{35A1DA6D-3610-276B-E913-2496EECCA11F}"/>
              </a:ext>
            </a:extLst>
          </p:cNvPr>
          <p:cNvSpPr/>
          <p:nvPr/>
        </p:nvSpPr>
        <p:spPr>
          <a:xfrm>
            <a:off x="11858101" y="4132162"/>
            <a:ext cx="333899" cy="740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ハザード</a:t>
            </a:r>
          </a:p>
        </p:txBody>
      </p:sp>
      <p:sp>
        <p:nvSpPr>
          <p:cNvPr id="6" name="正方形/長方形 5">
            <a:extLst>
              <a:ext uri="{FF2B5EF4-FFF2-40B4-BE49-F238E27FC236}">
                <a16:creationId xmlns:a16="http://schemas.microsoft.com/office/drawing/2014/main" id="{E8CCB818-35ED-C6D3-435C-C36A7E30EB65}"/>
              </a:ext>
            </a:extLst>
          </p:cNvPr>
          <p:cNvSpPr/>
          <p:nvPr/>
        </p:nvSpPr>
        <p:spPr>
          <a:xfrm>
            <a:off x="11858101" y="4872942"/>
            <a:ext cx="333899"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700"/>
              <a:t>化学物質</a:t>
            </a:r>
          </a:p>
        </p:txBody>
      </p:sp>
    </p:spTree>
    <p:extLst>
      <p:ext uri="{BB962C8B-B14F-4D97-AF65-F5344CB8AC3E}">
        <p14:creationId xmlns:p14="http://schemas.microsoft.com/office/powerpoint/2010/main" val="1136362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5129-C247-C902-DA42-E206A589569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CDA9E22-F056-B16C-119F-CFDAC8B3E61B}"/>
              </a:ext>
            </a:extLst>
          </p:cNvPr>
          <p:cNvSpPr>
            <a:spLocks noGrp="1"/>
          </p:cNvSpPr>
          <p:nvPr>
            <p:ph type="title"/>
          </p:nvPr>
        </p:nvSpPr>
        <p:spPr/>
        <p:txBody>
          <a:bodyPr/>
          <a:lstStyle/>
          <a:p>
            <a:r>
              <a:rPr kumimoji="1" lang="ja-JP" altLang="en-US"/>
              <a:t>残留農薬</a:t>
            </a:r>
          </a:p>
        </p:txBody>
      </p:sp>
      <p:sp>
        <p:nvSpPr>
          <p:cNvPr id="3" name="コンテンツ プレースホルダー 2">
            <a:extLst>
              <a:ext uri="{FF2B5EF4-FFF2-40B4-BE49-F238E27FC236}">
                <a16:creationId xmlns:a16="http://schemas.microsoft.com/office/drawing/2014/main" id="{B7CE0DE4-FE39-1D68-75CF-E8C4D356774B}"/>
              </a:ext>
            </a:extLst>
          </p:cNvPr>
          <p:cNvSpPr>
            <a:spLocks noGrp="1"/>
          </p:cNvSpPr>
          <p:nvPr>
            <p:ph idx="1"/>
          </p:nvPr>
        </p:nvSpPr>
        <p:spPr>
          <a:xfrm>
            <a:off x="453082" y="947064"/>
            <a:ext cx="5473156" cy="5519052"/>
          </a:xfrm>
        </p:spPr>
        <p:txBody>
          <a:bodyPr vert="horz" lIns="91440" tIns="45720" rIns="91440" bIns="45720" rtlCol="0" anchor="t">
            <a:noAutofit/>
          </a:bodyPr>
          <a:lstStyle/>
          <a:p>
            <a:pPr marL="92075" indent="0">
              <a:buNone/>
            </a:pPr>
            <a:r>
              <a:rPr kumimoji="1" lang="ja-JP" altLang="en-US" sz="1800" dirty="0">
                <a:latin typeface="+mj-ea"/>
                <a:ea typeface="+mj-ea"/>
              </a:rPr>
              <a:t>農薬の使用に起因して食品、家畜飼料等に含まれる全ての物質</a:t>
            </a:r>
            <a:endParaRPr lang="en-US" altLang="ja-JP" sz="1800" dirty="0">
              <a:latin typeface="+mj-ea"/>
              <a:ea typeface="+mj-ea"/>
            </a:endParaRPr>
          </a:p>
          <a:p>
            <a:pPr marL="92075" indent="0">
              <a:buNone/>
            </a:pPr>
            <a:r>
              <a:rPr lang="ja-JP" altLang="en-US" sz="1400" dirty="0">
                <a:ea typeface="+mj-ea"/>
              </a:rPr>
              <a:t>使用した農薬が、植物や動物の体内のほか、土壌等環境中において、代謝や分解を受け生成される化合物を含む。</a:t>
            </a:r>
            <a:endParaRPr lang="en-US" altLang="ja-JP" sz="1400" dirty="0">
              <a:ea typeface="+mj-ea"/>
            </a:endParaRPr>
          </a:p>
          <a:p>
            <a:pPr marL="92075" indent="0">
              <a:buNone/>
            </a:pPr>
            <a:r>
              <a:rPr kumimoji="1" lang="ja-JP" sz="1400" dirty="0">
                <a:ea typeface="+mj-ea"/>
              </a:rPr>
              <a:t>農薬は、目的とした薬効を発揮し、徐々に分解・消</a:t>
            </a:r>
            <a:r>
              <a:rPr kumimoji="1" lang="ja-JP" sz="1400" dirty="0">
                <a:latin typeface="+mj-ea"/>
                <a:ea typeface="+mj-ea"/>
              </a:rPr>
              <a:t>失するが、収穫までに全てがなくなるとは限らないため、使用された農薬が収穫された農作物に残り、食品として、又は家畜の飼料として利用されることで乳や肉を介してヒトが摂取するおそれがある</a:t>
            </a:r>
            <a:r>
              <a:rPr lang="ja-JP" sz="1400" dirty="0">
                <a:latin typeface="+mj-ea"/>
                <a:ea typeface="+mj-ea"/>
              </a:rPr>
              <a:t>。また、</a:t>
            </a:r>
            <a:r>
              <a:rPr lang="ja-JP" sz="1400" dirty="0">
                <a:latin typeface="+mj-ea"/>
                <a:ea typeface="+mj-ea"/>
                <a:cs typeface="+mn-lt"/>
              </a:rPr>
              <a:t>農薬を使用した土壌で栽培される農作物に土壌から農薬が移行する場合もある。</a:t>
            </a:r>
            <a:endParaRPr lang="ja-JP" sz="1400" dirty="0">
              <a:latin typeface="+mj-ea"/>
              <a:ea typeface="+mj-ea"/>
            </a:endParaRPr>
          </a:p>
          <a:p>
            <a:pPr marL="92075" indent="0">
              <a:buNone/>
            </a:pPr>
            <a:r>
              <a:rPr kumimoji="1" lang="ja-JP" sz="1400" dirty="0">
                <a:latin typeface="+mj-ea"/>
                <a:ea typeface="+mj-ea"/>
              </a:rPr>
              <a:t>農薬の残留がヒトの健康に悪影響を及ぼすことがないように、農薬取締法に基づき、農薬の登録に際して農薬の使用方法等に関する使用基準が定められ、食品については食品衛生法、家畜の飼料については飼料安全法に基づいて設定された残留農薬の量の限度（残留農薬基準値）を超えないよう規制されている。なお、残留農薬基準値を超えた農薬が残留する食品等は、流通、販売等が禁止される。</a:t>
            </a:r>
            <a:endParaRPr lang="ja-JP" sz="1400" dirty="0">
              <a:latin typeface="+mj-ea"/>
              <a:ea typeface="+mj-ea"/>
            </a:endParaRPr>
          </a:p>
        </p:txBody>
      </p:sp>
      <p:sp>
        <p:nvSpPr>
          <p:cNvPr id="6" name="四角形: 角を丸くする 5">
            <a:extLst>
              <a:ext uri="{FF2B5EF4-FFF2-40B4-BE49-F238E27FC236}">
                <a16:creationId xmlns:a16="http://schemas.microsoft.com/office/drawing/2014/main" id="{F71FA268-0132-1C66-59DD-8570AE950210}"/>
              </a:ext>
            </a:extLst>
          </p:cNvPr>
          <p:cNvSpPr/>
          <p:nvPr/>
        </p:nvSpPr>
        <p:spPr>
          <a:xfrm>
            <a:off x="2599159" y="129260"/>
            <a:ext cx="1417256" cy="487680"/>
          </a:xfrm>
          <a:prstGeom prst="round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農薬</a:t>
            </a:r>
          </a:p>
        </p:txBody>
      </p:sp>
      <p:sp>
        <p:nvSpPr>
          <p:cNvPr id="4" name="正方形/長方形 3">
            <a:extLst>
              <a:ext uri="{FF2B5EF4-FFF2-40B4-BE49-F238E27FC236}">
                <a16:creationId xmlns:a16="http://schemas.microsoft.com/office/drawing/2014/main" id="{14A459D0-8A33-E800-F240-018052EAC4D5}"/>
              </a:ext>
            </a:extLst>
          </p:cNvPr>
          <p:cNvSpPr/>
          <p:nvPr/>
        </p:nvSpPr>
        <p:spPr>
          <a:xfrm>
            <a:off x="11858101" y="4132162"/>
            <a:ext cx="333899" cy="740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ハザード</a:t>
            </a:r>
          </a:p>
        </p:txBody>
      </p:sp>
      <p:sp>
        <p:nvSpPr>
          <p:cNvPr id="8" name="正方形/長方形 7">
            <a:extLst>
              <a:ext uri="{FF2B5EF4-FFF2-40B4-BE49-F238E27FC236}">
                <a16:creationId xmlns:a16="http://schemas.microsoft.com/office/drawing/2014/main" id="{17CB370B-1006-0898-F827-090752FBA5B9}"/>
              </a:ext>
            </a:extLst>
          </p:cNvPr>
          <p:cNvSpPr/>
          <p:nvPr/>
        </p:nvSpPr>
        <p:spPr>
          <a:xfrm>
            <a:off x="11858101" y="4872942"/>
            <a:ext cx="333899"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700"/>
              <a:t>化学物質</a:t>
            </a:r>
          </a:p>
        </p:txBody>
      </p:sp>
      <p:pic>
        <p:nvPicPr>
          <p:cNvPr id="11" name="グラフィックス 10" descr="植物 枠線">
            <a:extLst>
              <a:ext uri="{FF2B5EF4-FFF2-40B4-BE49-F238E27FC236}">
                <a16:creationId xmlns:a16="http://schemas.microsoft.com/office/drawing/2014/main" id="{DC083A67-0E33-FF1E-2E0F-99E622BCD4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54397" y="3245392"/>
            <a:ext cx="914400" cy="914400"/>
          </a:xfrm>
          <a:prstGeom prst="rect">
            <a:avLst/>
          </a:prstGeom>
        </p:spPr>
      </p:pic>
      <p:pic>
        <p:nvPicPr>
          <p:cNvPr id="13" name="グラフィックス 12" descr="シャワー 単色塗りつぶし">
            <a:extLst>
              <a:ext uri="{FF2B5EF4-FFF2-40B4-BE49-F238E27FC236}">
                <a16:creationId xmlns:a16="http://schemas.microsoft.com/office/drawing/2014/main" id="{3AC0CBE0-DAEC-BD51-5567-8829D37D798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366442" y="2330992"/>
            <a:ext cx="914400" cy="914400"/>
          </a:xfrm>
          <a:prstGeom prst="rect">
            <a:avLst/>
          </a:prstGeom>
        </p:spPr>
      </p:pic>
      <p:sp>
        <p:nvSpPr>
          <p:cNvPr id="14" name="テキスト ボックス 13">
            <a:extLst>
              <a:ext uri="{FF2B5EF4-FFF2-40B4-BE49-F238E27FC236}">
                <a16:creationId xmlns:a16="http://schemas.microsoft.com/office/drawing/2014/main" id="{9BC5A848-52AF-A4CB-0414-99DC2FB0BE6C}"/>
              </a:ext>
            </a:extLst>
          </p:cNvPr>
          <p:cNvSpPr txBox="1"/>
          <p:nvPr/>
        </p:nvSpPr>
        <p:spPr>
          <a:xfrm>
            <a:off x="5981694" y="4318944"/>
            <a:ext cx="1859805" cy="553998"/>
          </a:xfrm>
          <a:prstGeom prst="rect">
            <a:avLst/>
          </a:prstGeom>
          <a:noFill/>
        </p:spPr>
        <p:txBody>
          <a:bodyPr wrap="none" rtlCol="0">
            <a:spAutoFit/>
          </a:bodyPr>
          <a:lstStyle/>
          <a:p>
            <a:pPr algn="ctr"/>
            <a:r>
              <a:rPr kumimoji="1" lang="ja-JP" altLang="en-US"/>
              <a:t>農薬使用</a:t>
            </a:r>
            <a:endParaRPr kumimoji="1" lang="en-US" altLang="ja-JP"/>
          </a:p>
          <a:p>
            <a:pPr algn="ctr"/>
            <a:r>
              <a:rPr kumimoji="1" lang="ja-JP" altLang="en-US" sz="1200"/>
              <a:t>（使用基準による適正量）</a:t>
            </a:r>
          </a:p>
        </p:txBody>
      </p:sp>
      <p:sp>
        <p:nvSpPr>
          <p:cNvPr id="15" name="矢印: 下 14">
            <a:extLst>
              <a:ext uri="{FF2B5EF4-FFF2-40B4-BE49-F238E27FC236}">
                <a16:creationId xmlns:a16="http://schemas.microsoft.com/office/drawing/2014/main" id="{FEB3BD5A-022B-1046-188B-C5526A41FA82}"/>
              </a:ext>
            </a:extLst>
          </p:cNvPr>
          <p:cNvSpPr/>
          <p:nvPr/>
        </p:nvSpPr>
        <p:spPr>
          <a:xfrm rot="16200000">
            <a:off x="7721152" y="3429158"/>
            <a:ext cx="328808" cy="278218"/>
          </a:xfrm>
          <a:prstGeom prst="downArrow">
            <a:avLst>
              <a:gd name="adj1" fmla="val 50000"/>
              <a:gd name="adj2" fmla="val 36586"/>
            </a:avLst>
          </a:prstGeom>
          <a:solidFill>
            <a:schemeClr val="tx1">
              <a:lumMod val="65000"/>
              <a:lumOff val="35000"/>
            </a:schemeClr>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ja-JP" altLang="en-US"/>
          </a:p>
        </p:txBody>
      </p:sp>
      <p:pic>
        <p:nvPicPr>
          <p:cNvPr id="17" name="グラフィックス 16" descr="雨 単色塗りつぶし">
            <a:extLst>
              <a:ext uri="{FF2B5EF4-FFF2-40B4-BE49-F238E27FC236}">
                <a16:creationId xmlns:a16="http://schemas.microsoft.com/office/drawing/2014/main" id="{CD1A8FB3-0CC1-BAA5-E367-17C618F2111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928222" y="2444788"/>
            <a:ext cx="914400" cy="914400"/>
          </a:xfrm>
          <a:prstGeom prst="rect">
            <a:avLst/>
          </a:prstGeom>
        </p:spPr>
      </p:pic>
      <p:pic>
        <p:nvPicPr>
          <p:cNvPr id="19" name="グラフィックス 18" descr="おひさま 単色塗りつぶし">
            <a:extLst>
              <a:ext uri="{FF2B5EF4-FFF2-40B4-BE49-F238E27FC236}">
                <a16:creationId xmlns:a16="http://schemas.microsoft.com/office/drawing/2014/main" id="{82FC3CA8-F65E-0357-513F-B40D3072794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130797" y="2300846"/>
            <a:ext cx="705852" cy="705852"/>
          </a:xfrm>
          <a:prstGeom prst="rect">
            <a:avLst/>
          </a:prstGeom>
        </p:spPr>
      </p:pic>
      <p:pic>
        <p:nvPicPr>
          <p:cNvPr id="20" name="グラフィックス 19" descr="植物 枠線">
            <a:extLst>
              <a:ext uri="{FF2B5EF4-FFF2-40B4-BE49-F238E27FC236}">
                <a16:creationId xmlns:a16="http://schemas.microsoft.com/office/drawing/2014/main" id="{05E879CD-58C7-9E28-2C64-855890F99D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46959" y="3195124"/>
            <a:ext cx="914400" cy="914400"/>
          </a:xfrm>
          <a:prstGeom prst="rect">
            <a:avLst/>
          </a:prstGeom>
        </p:spPr>
      </p:pic>
      <p:sp>
        <p:nvSpPr>
          <p:cNvPr id="21" name="テキスト ボックス 20">
            <a:extLst>
              <a:ext uri="{FF2B5EF4-FFF2-40B4-BE49-F238E27FC236}">
                <a16:creationId xmlns:a16="http://schemas.microsoft.com/office/drawing/2014/main" id="{6F6E63BE-5CE4-40A4-7349-C60E3C56A7D6}"/>
              </a:ext>
            </a:extLst>
          </p:cNvPr>
          <p:cNvSpPr txBox="1"/>
          <p:nvPr/>
        </p:nvSpPr>
        <p:spPr>
          <a:xfrm>
            <a:off x="7938047" y="4344558"/>
            <a:ext cx="1980350" cy="923330"/>
          </a:xfrm>
          <a:prstGeom prst="rect">
            <a:avLst/>
          </a:prstGeom>
          <a:noFill/>
        </p:spPr>
        <p:txBody>
          <a:bodyPr wrap="none" rtlCol="0">
            <a:spAutoFit/>
          </a:bodyPr>
          <a:lstStyle/>
          <a:p>
            <a:pPr algn="ctr"/>
            <a:r>
              <a:rPr kumimoji="1" lang="ja-JP" altLang="en-US"/>
              <a:t>分解・消失</a:t>
            </a:r>
            <a:endParaRPr kumimoji="1" lang="en-US" altLang="ja-JP"/>
          </a:p>
          <a:p>
            <a:pPr marL="176213" indent="-176213">
              <a:buFont typeface="Arial" panose="020B0604020202020204" pitchFamily="34" charset="0"/>
              <a:buChar char="•"/>
            </a:pPr>
            <a:r>
              <a:rPr kumimoji="1" lang="ja-JP" altLang="en-US" sz="1200"/>
              <a:t>太陽光による分解</a:t>
            </a:r>
            <a:endParaRPr kumimoji="1" lang="en-US" altLang="ja-JP" sz="1200"/>
          </a:p>
          <a:p>
            <a:pPr marL="176213" indent="-176213">
              <a:buFont typeface="Arial" panose="020B0604020202020204" pitchFamily="34" charset="0"/>
              <a:buChar char="•"/>
            </a:pPr>
            <a:r>
              <a:rPr kumimoji="1" lang="ja-JP" altLang="en-US" sz="1200"/>
              <a:t>降雨による消失</a:t>
            </a:r>
            <a:endParaRPr kumimoji="1" lang="en-US" altLang="ja-JP" sz="1200"/>
          </a:p>
          <a:p>
            <a:pPr marL="176213" indent="-176213">
              <a:buFont typeface="Arial" panose="020B0604020202020204" pitchFamily="34" charset="0"/>
              <a:buChar char="•"/>
            </a:pPr>
            <a:r>
              <a:rPr lang="ja-JP" altLang="en-US" sz="1200"/>
              <a:t>微生物による分解　など</a:t>
            </a:r>
            <a:endParaRPr kumimoji="1" lang="en-US" altLang="ja-JP" sz="1200"/>
          </a:p>
        </p:txBody>
      </p:sp>
      <p:pic>
        <p:nvPicPr>
          <p:cNvPr id="23" name="グラフィックス 22" descr="細菌 単色塗りつぶし">
            <a:extLst>
              <a:ext uri="{FF2B5EF4-FFF2-40B4-BE49-F238E27FC236}">
                <a16:creationId xmlns:a16="http://schemas.microsoft.com/office/drawing/2014/main" id="{28713473-4C4D-5904-B9D5-74E81B55B03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388554" y="4010427"/>
            <a:ext cx="298730" cy="298730"/>
          </a:xfrm>
          <a:prstGeom prst="rect">
            <a:avLst/>
          </a:prstGeom>
        </p:spPr>
      </p:pic>
      <p:pic>
        <p:nvPicPr>
          <p:cNvPr id="26" name="グラフィックス 25" descr="細菌 単色塗りつぶし">
            <a:extLst>
              <a:ext uri="{FF2B5EF4-FFF2-40B4-BE49-F238E27FC236}">
                <a16:creationId xmlns:a16="http://schemas.microsoft.com/office/drawing/2014/main" id="{AF97A2CA-A333-32F2-F134-67EF28117CC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733864" y="4099068"/>
            <a:ext cx="298730" cy="298730"/>
          </a:xfrm>
          <a:prstGeom prst="rect">
            <a:avLst/>
          </a:prstGeom>
        </p:spPr>
      </p:pic>
      <p:pic>
        <p:nvPicPr>
          <p:cNvPr id="27" name="グラフィックス 26" descr="細菌 単色塗りつぶし">
            <a:extLst>
              <a:ext uri="{FF2B5EF4-FFF2-40B4-BE49-F238E27FC236}">
                <a16:creationId xmlns:a16="http://schemas.microsoft.com/office/drawing/2014/main" id="{C5F5DB65-8BF0-7427-B4B9-4EEA8C966D3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5579092">
            <a:off x="9074301" y="4059977"/>
            <a:ext cx="298730" cy="298730"/>
          </a:xfrm>
          <a:prstGeom prst="rect">
            <a:avLst/>
          </a:prstGeom>
        </p:spPr>
      </p:pic>
      <p:sp>
        <p:nvSpPr>
          <p:cNvPr id="28" name="矢印: 下 27">
            <a:extLst>
              <a:ext uri="{FF2B5EF4-FFF2-40B4-BE49-F238E27FC236}">
                <a16:creationId xmlns:a16="http://schemas.microsoft.com/office/drawing/2014/main" id="{03EE33D0-1E0D-DC25-EA40-71596B5D3423}"/>
              </a:ext>
            </a:extLst>
          </p:cNvPr>
          <p:cNvSpPr/>
          <p:nvPr/>
        </p:nvSpPr>
        <p:spPr>
          <a:xfrm rot="16200000">
            <a:off x="9989733" y="3429158"/>
            <a:ext cx="328808" cy="278218"/>
          </a:xfrm>
          <a:prstGeom prst="downArrow">
            <a:avLst>
              <a:gd name="adj1" fmla="val 50000"/>
              <a:gd name="adj2" fmla="val 36586"/>
            </a:avLst>
          </a:prstGeom>
          <a:solidFill>
            <a:schemeClr val="tx1">
              <a:lumMod val="65000"/>
              <a:lumOff val="35000"/>
            </a:schemeClr>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ja-JP" altLang="en-US"/>
          </a:p>
        </p:txBody>
      </p:sp>
      <p:pic>
        <p:nvPicPr>
          <p:cNvPr id="29" name="グラフィックス 28" descr="植物 枠線">
            <a:extLst>
              <a:ext uri="{FF2B5EF4-FFF2-40B4-BE49-F238E27FC236}">
                <a16:creationId xmlns:a16="http://schemas.microsoft.com/office/drawing/2014/main" id="{57E25CFB-A802-C23F-F30C-349C7A23045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58773" y="3245392"/>
            <a:ext cx="914400" cy="914400"/>
          </a:xfrm>
          <a:prstGeom prst="rect">
            <a:avLst/>
          </a:prstGeom>
        </p:spPr>
      </p:pic>
      <p:sp>
        <p:nvSpPr>
          <p:cNvPr id="30" name="テキスト ボックス 29">
            <a:extLst>
              <a:ext uri="{FF2B5EF4-FFF2-40B4-BE49-F238E27FC236}">
                <a16:creationId xmlns:a16="http://schemas.microsoft.com/office/drawing/2014/main" id="{28D7876E-FC34-0C03-0A0D-FD45279D6152}"/>
              </a:ext>
            </a:extLst>
          </p:cNvPr>
          <p:cNvSpPr txBox="1"/>
          <p:nvPr/>
        </p:nvSpPr>
        <p:spPr>
          <a:xfrm>
            <a:off x="10246560" y="4397798"/>
            <a:ext cx="1338828" cy="584775"/>
          </a:xfrm>
          <a:prstGeom prst="rect">
            <a:avLst/>
          </a:prstGeom>
          <a:noFill/>
        </p:spPr>
        <p:txBody>
          <a:bodyPr wrap="none" rtlCol="0">
            <a:spAutoFit/>
          </a:bodyPr>
          <a:lstStyle/>
          <a:p>
            <a:pPr algn="ctr"/>
            <a:r>
              <a:rPr kumimoji="1" lang="ja-JP" altLang="en-US" sz="1400"/>
              <a:t>残った農薬</a:t>
            </a:r>
            <a:endParaRPr kumimoji="1" lang="en-US" altLang="ja-JP" sz="1400"/>
          </a:p>
          <a:p>
            <a:pPr algn="ctr"/>
            <a:r>
              <a:rPr kumimoji="1" lang="ja-JP" altLang="en-US" u="sng"/>
              <a:t>→残留農薬</a:t>
            </a:r>
            <a:endParaRPr kumimoji="1" lang="en-US" altLang="ja-JP" u="sng"/>
          </a:p>
        </p:txBody>
      </p:sp>
    </p:spTree>
    <p:extLst>
      <p:ext uri="{BB962C8B-B14F-4D97-AF65-F5344CB8AC3E}">
        <p14:creationId xmlns:p14="http://schemas.microsoft.com/office/powerpoint/2010/main" val="2006264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28EAD36A-5DBF-2F2E-ADF8-25011CCD87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0732" y="4021291"/>
            <a:ext cx="1418100" cy="844744"/>
          </a:xfrm>
          <a:prstGeom prst="rect">
            <a:avLst/>
          </a:prstGeom>
        </p:spPr>
      </p:pic>
      <p:sp>
        <p:nvSpPr>
          <p:cNvPr id="33" name="二等辺三角形 32">
            <a:extLst>
              <a:ext uri="{FF2B5EF4-FFF2-40B4-BE49-F238E27FC236}">
                <a16:creationId xmlns:a16="http://schemas.microsoft.com/office/drawing/2014/main" id="{2330FD0E-0221-34ED-54FB-0D1881D9EFE8}"/>
              </a:ext>
            </a:extLst>
          </p:cNvPr>
          <p:cNvSpPr/>
          <p:nvPr/>
        </p:nvSpPr>
        <p:spPr>
          <a:xfrm rot="17703639">
            <a:off x="7665669" y="4227075"/>
            <a:ext cx="520802" cy="1060318"/>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四角形: 角を丸くする 31">
            <a:extLst>
              <a:ext uri="{FF2B5EF4-FFF2-40B4-BE49-F238E27FC236}">
                <a16:creationId xmlns:a16="http://schemas.microsoft.com/office/drawing/2014/main" id="{82F0CEF1-DDCA-BB83-1BCC-C38296C04DFD}"/>
              </a:ext>
            </a:extLst>
          </p:cNvPr>
          <p:cNvSpPr/>
          <p:nvPr/>
        </p:nvSpPr>
        <p:spPr>
          <a:xfrm>
            <a:off x="8127934" y="3268945"/>
            <a:ext cx="2968645" cy="2928631"/>
          </a:xfrm>
          <a:prstGeom prst="roundRect">
            <a:avLst/>
          </a:prstGeom>
          <a:solidFill>
            <a:schemeClr val="bg1"/>
          </a:solidFill>
          <a:ln w="381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CC93ED72-F807-865B-5D98-8D3688E7B650}"/>
              </a:ext>
            </a:extLst>
          </p:cNvPr>
          <p:cNvSpPr>
            <a:spLocks noGrp="1"/>
          </p:cNvSpPr>
          <p:nvPr>
            <p:ph type="title"/>
          </p:nvPr>
        </p:nvSpPr>
        <p:spPr/>
        <p:txBody>
          <a:bodyPr/>
          <a:lstStyle/>
          <a:p>
            <a:r>
              <a:rPr kumimoji="1" lang="ja-JP" altLang="en-US"/>
              <a:t>　　　　理論最大一日摂取量（</a:t>
            </a:r>
            <a:r>
              <a:rPr kumimoji="1" lang="en-US" altLang="ja-JP"/>
              <a:t>TMDI</a:t>
            </a:r>
            <a:r>
              <a:rPr kumimoji="1" lang="ja-JP" altLang="en-US"/>
              <a:t>：</a:t>
            </a:r>
            <a:r>
              <a:rPr kumimoji="1" lang="en-US" altLang="ja-JP" sz="1800"/>
              <a:t>Theoretical Maximum Daily Intake</a:t>
            </a:r>
            <a:r>
              <a:rPr kumimoji="1" lang="ja-JP" altLang="en-US"/>
              <a:t>）</a:t>
            </a:r>
          </a:p>
        </p:txBody>
      </p:sp>
      <p:sp>
        <p:nvSpPr>
          <p:cNvPr id="3" name="コンテンツ プレースホルダー 2">
            <a:extLst>
              <a:ext uri="{FF2B5EF4-FFF2-40B4-BE49-F238E27FC236}">
                <a16:creationId xmlns:a16="http://schemas.microsoft.com/office/drawing/2014/main" id="{1379ECD0-14F5-7DFF-01DF-D7BFE0FD94FE}"/>
              </a:ext>
            </a:extLst>
          </p:cNvPr>
          <p:cNvSpPr>
            <a:spLocks noGrp="1"/>
          </p:cNvSpPr>
          <p:nvPr>
            <p:ph idx="1"/>
          </p:nvPr>
        </p:nvSpPr>
        <p:spPr>
          <a:xfrm>
            <a:off x="453082" y="947064"/>
            <a:ext cx="4976703" cy="5519052"/>
          </a:xfrm>
        </p:spPr>
        <p:txBody>
          <a:bodyPr>
            <a:noAutofit/>
          </a:bodyPr>
          <a:lstStyle/>
          <a:p>
            <a:pPr marL="92075" indent="0">
              <a:buNone/>
            </a:pPr>
            <a:r>
              <a:rPr kumimoji="1" lang="ja-JP" altLang="en-US" sz="1800" dirty="0"/>
              <a:t>設定された／設定が検討されている残留基準値を基に推定される、理論上最大となる一日当たりの農薬等の摂取量</a:t>
            </a:r>
            <a:endParaRPr kumimoji="1" lang="en-US" altLang="ja-JP" sz="1800" dirty="0"/>
          </a:p>
          <a:p>
            <a:pPr marL="182563" indent="-90488">
              <a:buNone/>
            </a:pPr>
            <a:endParaRPr kumimoji="1" lang="en-US" altLang="ja-JP" sz="200" dirty="0"/>
          </a:p>
          <a:p>
            <a:pPr marL="92075" indent="0">
              <a:buNone/>
            </a:pPr>
            <a:r>
              <a:rPr lang="ja-JP" altLang="en-US" sz="1400" dirty="0"/>
              <a:t>すべ</a:t>
            </a:r>
            <a:r>
              <a:rPr kumimoji="1" lang="ja-JP" altLang="en-US" sz="1400" dirty="0"/>
              <a:t>ての食品について、各食品における農薬の最大残留基準値と、各食品の一日当たりの平均摂取量を掛け合わせたものを合計した値</a:t>
            </a:r>
            <a:endParaRPr kumimoji="1" lang="en-US" altLang="ja-JP" sz="1400" dirty="0"/>
          </a:p>
          <a:p>
            <a:pPr marL="92075" indent="0">
              <a:buNone/>
            </a:pPr>
            <a:br>
              <a:rPr lang="en-US" altLang="ja-JP" sz="1400" dirty="0"/>
            </a:br>
            <a:endParaRPr lang="en-US" altLang="ja-JP" sz="700" dirty="0"/>
          </a:p>
          <a:p>
            <a:pPr marL="92075" indent="0">
              <a:buNone/>
            </a:pPr>
            <a:r>
              <a:rPr kumimoji="1" lang="ja-JP" altLang="en-US" sz="1600" dirty="0"/>
              <a:t>最大残留基準値</a:t>
            </a:r>
            <a:r>
              <a:rPr kumimoji="1" lang="ja-JP" altLang="en-US" sz="1400" dirty="0"/>
              <a:t>（</a:t>
            </a:r>
            <a:r>
              <a:rPr kumimoji="1" lang="en-US" altLang="ja-JP" sz="1400" dirty="0"/>
              <a:t>MRL,</a:t>
            </a:r>
            <a:r>
              <a:rPr kumimoji="1" lang="ja-JP" altLang="en-US" sz="1400" dirty="0"/>
              <a:t> </a:t>
            </a:r>
            <a:r>
              <a:rPr kumimoji="1" lang="en-US" altLang="ja-JP" sz="1400" dirty="0"/>
              <a:t>Maximum Residue Limit</a:t>
            </a:r>
            <a:r>
              <a:rPr kumimoji="1" lang="ja-JP" altLang="en-US" sz="1400" dirty="0"/>
              <a:t>）</a:t>
            </a:r>
            <a:br>
              <a:rPr lang="en-US" altLang="ja-JP" sz="1400" dirty="0"/>
            </a:br>
            <a:r>
              <a:rPr kumimoji="1" lang="ja-JP" altLang="en-US" sz="1400" dirty="0"/>
              <a:t>各食品中に残留することが許される、農薬、動物用医薬品、飼料添加物等の最大濃度。単位は</a:t>
            </a:r>
            <a:r>
              <a:rPr kumimoji="1" lang="en-US" altLang="ja-JP" sz="1400" dirty="0"/>
              <a:t>ppm</a:t>
            </a:r>
            <a:r>
              <a:rPr kumimoji="1" lang="ja-JP" altLang="en-US" sz="1400" dirty="0"/>
              <a:t>又は</a:t>
            </a:r>
            <a:r>
              <a:rPr kumimoji="1" lang="en-US" altLang="ja-JP" sz="1400" dirty="0"/>
              <a:t>mg/kg</a:t>
            </a:r>
            <a:r>
              <a:rPr kumimoji="1" lang="ja-JP" altLang="en-US" sz="1400" dirty="0"/>
              <a:t>、</a:t>
            </a:r>
            <a:r>
              <a:rPr kumimoji="1" lang="en-US" altLang="ja-JP" sz="1400" dirty="0"/>
              <a:t>ppb</a:t>
            </a:r>
            <a:r>
              <a:rPr kumimoji="1" lang="ja-JP" altLang="en-US" sz="1400" dirty="0"/>
              <a:t>又は</a:t>
            </a:r>
            <a:r>
              <a:rPr kumimoji="1" lang="en-US" altLang="ja-JP" sz="1400" dirty="0" err="1"/>
              <a:t>μg</a:t>
            </a:r>
            <a:r>
              <a:rPr kumimoji="1" lang="en-US" altLang="ja-JP" sz="1400" dirty="0"/>
              <a:t>/kg</a:t>
            </a:r>
            <a:r>
              <a:rPr kumimoji="1" lang="ja-JP" altLang="en-US" sz="1400" dirty="0"/>
              <a:t>等。</a:t>
            </a:r>
            <a:endParaRPr kumimoji="1" lang="en-US" altLang="ja-JP" sz="1400" dirty="0"/>
          </a:p>
          <a:p>
            <a:pPr marL="92075" indent="0">
              <a:buNone/>
            </a:pPr>
            <a:br>
              <a:rPr kumimoji="1" lang="en-US" altLang="ja-JP" sz="200" dirty="0"/>
            </a:br>
            <a:endParaRPr lang="en-US" altLang="ja-JP" sz="200" dirty="0"/>
          </a:p>
        </p:txBody>
      </p:sp>
      <p:pic>
        <p:nvPicPr>
          <p:cNvPr id="10" name="図 9" descr="アイコン&#10;&#10;自動的に生成された説明">
            <a:extLst>
              <a:ext uri="{FF2B5EF4-FFF2-40B4-BE49-F238E27FC236}">
                <a16:creationId xmlns:a16="http://schemas.microsoft.com/office/drawing/2014/main" id="{2B32C456-EF76-6CAF-D602-69E0525FC32A}"/>
              </a:ext>
            </a:extLst>
          </p:cNvPr>
          <p:cNvPicPr>
            <a:picLocks noChangeAspect="1"/>
          </p:cNvPicPr>
          <p:nvPr/>
        </p:nvPicPr>
        <p:blipFill rotWithShape="1">
          <a:blip r:embed="rId3">
            <a:extLst>
              <a:ext uri="{28A0092B-C50C-407E-A947-70E740481C1C}">
                <a14:useLocalDpi xmlns:a14="http://schemas.microsoft.com/office/drawing/2010/main" val="0"/>
              </a:ext>
            </a:extLst>
          </a:blip>
          <a:srcRect r="65019" b="24649"/>
          <a:stretch/>
        </p:blipFill>
        <p:spPr>
          <a:xfrm>
            <a:off x="8702350" y="3583208"/>
            <a:ext cx="375138" cy="688507"/>
          </a:xfrm>
          <a:prstGeom prst="roundRect">
            <a:avLst>
              <a:gd name="adj" fmla="val 34678"/>
            </a:avLst>
          </a:prstGeom>
        </p:spPr>
      </p:pic>
      <p:pic>
        <p:nvPicPr>
          <p:cNvPr id="11" name="図 10" descr="ロゴ, アイコン&#10;&#10;自動的に生成された説明">
            <a:extLst>
              <a:ext uri="{FF2B5EF4-FFF2-40B4-BE49-F238E27FC236}">
                <a16:creationId xmlns:a16="http://schemas.microsoft.com/office/drawing/2014/main" id="{E2086919-00BF-DF55-D452-60E654DDDE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10048" y="4781754"/>
            <a:ext cx="1157146" cy="1235788"/>
          </a:xfrm>
          <a:prstGeom prst="rect">
            <a:avLst/>
          </a:prstGeom>
        </p:spPr>
      </p:pic>
      <p:sp>
        <p:nvSpPr>
          <p:cNvPr id="12" name="コンテンツ プレースホルダー 2">
            <a:extLst>
              <a:ext uri="{FF2B5EF4-FFF2-40B4-BE49-F238E27FC236}">
                <a16:creationId xmlns:a16="http://schemas.microsoft.com/office/drawing/2014/main" id="{8970DCC4-F2C5-0C13-0F60-FF25CF8B61CB}"/>
              </a:ext>
            </a:extLst>
          </p:cNvPr>
          <p:cNvSpPr txBox="1">
            <a:spLocks/>
          </p:cNvSpPr>
          <p:nvPr/>
        </p:nvSpPr>
        <p:spPr>
          <a:xfrm>
            <a:off x="9223641" y="3436771"/>
            <a:ext cx="1634990" cy="568312"/>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1400"/>
              <a:t>各食品における</a:t>
            </a:r>
            <a:br>
              <a:rPr lang="en-US" altLang="ja-JP" sz="1400"/>
            </a:br>
            <a:r>
              <a:rPr lang="ja-JP" altLang="en-US" sz="1400"/>
              <a:t>農薬の</a:t>
            </a:r>
            <a:br>
              <a:rPr lang="en-US" altLang="ja-JP" sz="1400"/>
            </a:br>
            <a:r>
              <a:rPr lang="ja-JP" altLang="en-US" sz="1400"/>
              <a:t>最大残留基準値</a:t>
            </a:r>
            <a:endParaRPr lang="ja-JP" altLang="en-US" sz="1100"/>
          </a:p>
        </p:txBody>
      </p:sp>
      <p:sp>
        <p:nvSpPr>
          <p:cNvPr id="13" name="コンテンツ プレースホルダー 2">
            <a:extLst>
              <a:ext uri="{FF2B5EF4-FFF2-40B4-BE49-F238E27FC236}">
                <a16:creationId xmlns:a16="http://schemas.microsoft.com/office/drawing/2014/main" id="{654E0767-A010-A3A1-A415-EA6245E17B61}"/>
              </a:ext>
            </a:extLst>
          </p:cNvPr>
          <p:cNvSpPr txBox="1">
            <a:spLocks/>
          </p:cNvSpPr>
          <p:nvPr/>
        </p:nvSpPr>
        <p:spPr>
          <a:xfrm>
            <a:off x="5736986" y="4946812"/>
            <a:ext cx="2218822" cy="844744"/>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1400"/>
              <a:t>その農薬等を使用する</a:t>
            </a:r>
            <a:br>
              <a:rPr lang="en-US" altLang="ja-JP" sz="1400"/>
            </a:br>
            <a:r>
              <a:rPr lang="ja-JP" altLang="en-US" sz="1400"/>
              <a:t>すべての食品で、食品から摂取する農薬量を計算し、結果を合計した量</a:t>
            </a:r>
            <a:br>
              <a:rPr lang="en-US" altLang="ja-JP" sz="1400"/>
            </a:br>
            <a:endParaRPr lang="ja-JP" altLang="en-US" sz="1400"/>
          </a:p>
        </p:txBody>
      </p:sp>
      <p:sp>
        <p:nvSpPr>
          <p:cNvPr id="14" name="コンテンツ プレースホルダー 2">
            <a:extLst>
              <a:ext uri="{FF2B5EF4-FFF2-40B4-BE49-F238E27FC236}">
                <a16:creationId xmlns:a16="http://schemas.microsoft.com/office/drawing/2014/main" id="{B5800C3B-2E74-FF5B-D21B-861E73DAB03E}"/>
              </a:ext>
            </a:extLst>
          </p:cNvPr>
          <p:cNvSpPr txBox="1">
            <a:spLocks/>
          </p:cNvSpPr>
          <p:nvPr/>
        </p:nvSpPr>
        <p:spPr>
          <a:xfrm>
            <a:off x="9605523" y="5034280"/>
            <a:ext cx="1281537" cy="568312"/>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1400"/>
              <a:t>各食品の</a:t>
            </a:r>
            <a:br>
              <a:rPr lang="en-US" altLang="ja-JP" sz="1400"/>
            </a:br>
            <a:r>
              <a:rPr lang="ja-JP" altLang="en-US" sz="1400"/>
              <a:t>一日当たりの</a:t>
            </a:r>
            <a:br>
              <a:rPr lang="en-US" altLang="ja-JP" sz="1400"/>
            </a:br>
            <a:r>
              <a:rPr lang="ja-JP" altLang="en-US" sz="1400"/>
              <a:t>平均摂取量</a:t>
            </a:r>
            <a:endParaRPr lang="ja-JP" altLang="en-US" sz="1100"/>
          </a:p>
        </p:txBody>
      </p:sp>
      <p:sp>
        <p:nvSpPr>
          <p:cNvPr id="18" name="乗算記号 17">
            <a:extLst>
              <a:ext uri="{FF2B5EF4-FFF2-40B4-BE49-F238E27FC236}">
                <a16:creationId xmlns:a16="http://schemas.microsoft.com/office/drawing/2014/main" id="{7DDFE291-3952-D19F-7C72-46300BF47947}"/>
              </a:ext>
            </a:extLst>
          </p:cNvPr>
          <p:cNvSpPr/>
          <p:nvPr/>
        </p:nvSpPr>
        <p:spPr>
          <a:xfrm>
            <a:off x="9435013" y="4308836"/>
            <a:ext cx="648735" cy="643926"/>
          </a:xfrm>
          <a:prstGeom prst="mathMultiply">
            <a:avLst>
              <a:gd name="adj1" fmla="val 14577"/>
            </a:avLst>
          </a:prstGeom>
          <a:solidFill>
            <a:schemeClr val="tx1">
              <a:lumMod val="85000"/>
              <a:lumOff val="15000"/>
            </a:schemeClr>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pic>
        <p:nvPicPr>
          <p:cNvPr id="23" name="図 22" descr="アイコン&#10;&#10;自動的に生成された説明">
            <a:extLst>
              <a:ext uri="{FF2B5EF4-FFF2-40B4-BE49-F238E27FC236}">
                <a16:creationId xmlns:a16="http://schemas.microsoft.com/office/drawing/2014/main" id="{FEAE4BFD-CC71-034A-BD9E-F823CF1842D4}"/>
              </a:ext>
            </a:extLst>
          </p:cNvPr>
          <p:cNvPicPr>
            <a:picLocks noChangeAspect="1"/>
          </p:cNvPicPr>
          <p:nvPr/>
        </p:nvPicPr>
        <p:blipFill rotWithShape="1">
          <a:blip r:embed="rId3">
            <a:extLst>
              <a:ext uri="{28A0092B-C50C-407E-A947-70E740481C1C}">
                <a14:useLocalDpi xmlns:a14="http://schemas.microsoft.com/office/drawing/2010/main" val="0"/>
              </a:ext>
            </a:extLst>
          </a:blip>
          <a:srcRect r="65019" b="24649"/>
          <a:stretch/>
        </p:blipFill>
        <p:spPr>
          <a:xfrm>
            <a:off x="6482875" y="1590029"/>
            <a:ext cx="449922" cy="825761"/>
          </a:xfrm>
          <a:prstGeom prst="roundRect">
            <a:avLst>
              <a:gd name="adj" fmla="val 34678"/>
            </a:avLst>
          </a:prstGeom>
        </p:spPr>
      </p:pic>
      <p:sp>
        <p:nvSpPr>
          <p:cNvPr id="29" name="コンテンツ プレースホルダー 2">
            <a:extLst>
              <a:ext uri="{FF2B5EF4-FFF2-40B4-BE49-F238E27FC236}">
                <a16:creationId xmlns:a16="http://schemas.microsoft.com/office/drawing/2014/main" id="{A25D9079-8408-6295-3DFD-BF2C9C557AB8}"/>
              </a:ext>
            </a:extLst>
          </p:cNvPr>
          <p:cNvSpPr txBox="1">
            <a:spLocks/>
          </p:cNvSpPr>
          <p:nvPr/>
        </p:nvSpPr>
        <p:spPr>
          <a:xfrm>
            <a:off x="7386320" y="1009563"/>
            <a:ext cx="4175760" cy="1128641"/>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1600"/>
              <a:t>理論最大一日摂取量（</a:t>
            </a:r>
            <a:r>
              <a:rPr lang="en-US" altLang="ja-JP" sz="1600"/>
              <a:t>TMDI</a:t>
            </a:r>
            <a:r>
              <a:rPr lang="ja-JP" altLang="en-US" sz="1600"/>
              <a:t>）</a:t>
            </a:r>
            <a:endParaRPr lang="en-US" altLang="ja-JP" sz="1600"/>
          </a:p>
          <a:p>
            <a:pPr marL="0" indent="0">
              <a:buFont typeface="Arial" panose="020B0604020202020204" pitchFamily="34" charset="0"/>
              <a:buNone/>
            </a:pPr>
            <a:r>
              <a:rPr lang="ja-JP" altLang="en-US" sz="1400"/>
              <a:t>最大残留基準値の残留農薬が含まれる</a:t>
            </a:r>
            <a:br>
              <a:rPr lang="en-US" altLang="ja-JP" sz="1400"/>
            </a:br>
            <a:r>
              <a:rPr lang="ja-JP" altLang="en-US" sz="1400"/>
              <a:t>食品を食べたときに摂取する農薬の量</a:t>
            </a:r>
            <a:br>
              <a:rPr lang="en-US" altLang="ja-JP" sz="1400"/>
            </a:br>
            <a:endParaRPr lang="en-US" altLang="ja-JP" sz="100"/>
          </a:p>
        </p:txBody>
      </p:sp>
      <p:sp>
        <p:nvSpPr>
          <p:cNvPr id="35" name="テキスト ボックス 34">
            <a:extLst>
              <a:ext uri="{FF2B5EF4-FFF2-40B4-BE49-F238E27FC236}">
                <a16:creationId xmlns:a16="http://schemas.microsoft.com/office/drawing/2014/main" id="{2CACA2DC-F44B-BCAC-9FEC-FF6FCC5C2822}"/>
              </a:ext>
            </a:extLst>
          </p:cNvPr>
          <p:cNvSpPr txBox="1"/>
          <p:nvPr/>
        </p:nvSpPr>
        <p:spPr>
          <a:xfrm>
            <a:off x="6104512" y="2644125"/>
            <a:ext cx="1780540" cy="954107"/>
          </a:xfrm>
          <a:prstGeom prst="rect">
            <a:avLst/>
          </a:prstGeom>
          <a:noFill/>
        </p:spPr>
        <p:txBody>
          <a:bodyPr wrap="square">
            <a:spAutoFit/>
          </a:bodyPr>
          <a:lstStyle/>
          <a:p>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（単位）</a:t>
            </a:r>
            <a:b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　</a:t>
            </a:r>
            <a: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t>mg/</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人</a:t>
            </a:r>
            <a: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t>/</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日</a:t>
            </a:r>
            <a:endPar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endParaRPr>
          </a:p>
          <a:p>
            <a:r>
              <a:rPr lang="ja-JP" altLang="en-US" sz="1400">
                <a:solidFill>
                  <a:prstClr val="black"/>
                </a:solidFill>
                <a:latin typeface="BIZ UDPゴシック"/>
                <a:ea typeface="BIZ UDPゴシック"/>
              </a:rPr>
              <a:t>   または</a:t>
            </a:r>
            <a:endParaRPr lang="en-US" altLang="ja-JP" sz="1400">
              <a:solidFill>
                <a:prstClr val="black"/>
              </a:solidFill>
              <a:latin typeface="BIZ UDPゴシック"/>
              <a:ea typeface="BIZ UDPゴシック"/>
            </a:endParaRPr>
          </a:p>
          <a:p>
            <a:r>
              <a:rPr lang="en-US" altLang="ja-JP" sz="1400">
                <a:solidFill>
                  <a:prstClr val="black"/>
                </a:solidFill>
                <a:latin typeface="BIZ UDPゴシック"/>
                <a:ea typeface="BIZ UDPゴシック"/>
              </a:rPr>
              <a:t>  mg/kg</a:t>
            </a:r>
            <a:r>
              <a:rPr lang="ja-JP" altLang="en-US" sz="1400">
                <a:solidFill>
                  <a:prstClr val="black"/>
                </a:solidFill>
                <a:latin typeface="BIZ UDPゴシック"/>
                <a:ea typeface="BIZ UDPゴシック"/>
              </a:rPr>
              <a:t>体重</a:t>
            </a:r>
            <a:r>
              <a:rPr lang="en-US" altLang="ja-JP" sz="1400">
                <a:solidFill>
                  <a:prstClr val="black"/>
                </a:solidFill>
                <a:latin typeface="BIZ UDPゴシック"/>
                <a:ea typeface="BIZ UDPゴシック"/>
              </a:rPr>
              <a:t>/</a:t>
            </a:r>
            <a:r>
              <a:rPr lang="ja-JP" altLang="en-US" sz="1400">
                <a:solidFill>
                  <a:prstClr val="black"/>
                </a:solidFill>
                <a:latin typeface="BIZ UDPゴシック"/>
                <a:ea typeface="BIZ UDPゴシック"/>
              </a:rPr>
              <a:t>日</a:t>
            </a:r>
            <a:endParaRPr lang="ja-JP" altLang="en-US"/>
          </a:p>
        </p:txBody>
      </p:sp>
      <p:sp>
        <p:nvSpPr>
          <p:cNvPr id="36" name="四角形: 角を丸くする 35">
            <a:extLst>
              <a:ext uri="{FF2B5EF4-FFF2-40B4-BE49-F238E27FC236}">
                <a16:creationId xmlns:a16="http://schemas.microsoft.com/office/drawing/2014/main" id="{618510A3-273A-DAC9-4017-DE5BA3F95C54}"/>
              </a:ext>
            </a:extLst>
          </p:cNvPr>
          <p:cNvSpPr/>
          <p:nvPr/>
        </p:nvSpPr>
        <p:spPr>
          <a:xfrm>
            <a:off x="7450787" y="1351280"/>
            <a:ext cx="832719" cy="48162"/>
          </a:xfrm>
          <a:prstGeom prst="roundRect">
            <a:avLst/>
          </a:prstGeom>
          <a:solidFill>
            <a:srgbClr val="F2BA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四角形: 角を丸くする 36">
            <a:extLst>
              <a:ext uri="{FF2B5EF4-FFF2-40B4-BE49-F238E27FC236}">
                <a16:creationId xmlns:a16="http://schemas.microsoft.com/office/drawing/2014/main" id="{F7159297-70C0-E69B-2B1E-EAFB5BAC3C19}"/>
              </a:ext>
            </a:extLst>
          </p:cNvPr>
          <p:cNvSpPr/>
          <p:nvPr/>
        </p:nvSpPr>
        <p:spPr>
          <a:xfrm>
            <a:off x="9409089" y="4267894"/>
            <a:ext cx="388469" cy="48162"/>
          </a:xfrm>
          <a:prstGeom prst="roundRect">
            <a:avLst/>
          </a:prstGeom>
          <a:solidFill>
            <a:srgbClr val="F2BA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FF850CE3-0167-18A1-AB63-8FA78A134D17}"/>
              </a:ext>
            </a:extLst>
          </p:cNvPr>
          <p:cNvSpPr/>
          <p:nvPr/>
        </p:nvSpPr>
        <p:spPr>
          <a:xfrm>
            <a:off x="348329" y="129260"/>
            <a:ext cx="1417256" cy="487680"/>
          </a:xfrm>
          <a:prstGeom prst="round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農薬</a:t>
            </a:r>
          </a:p>
        </p:txBody>
      </p:sp>
      <p:sp>
        <p:nvSpPr>
          <p:cNvPr id="4" name="正方形/長方形 3">
            <a:extLst>
              <a:ext uri="{FF2B5EF4-FFF2-40B4-BE49-F238E27FC236}">
                <a16:creationId xmlns:a16="http://schemas.microsoft.com/office/drawing/2014/main" id="{64F86396-C6D4-A07D-35FB-DF998F28D262}"/>
              </a:ext>
            </a:extLst>
          </p:cNvPr>
          <p:cNvSpPr/>
          <p:nvPr/>
        </p:nvSpPr>
        <p:spPr>
          <a:xfrm>
            <a:off x="11858101" y="4132162"/>
            <a:ext cx="333899" cy="740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ハザード</a:t>
            </a:r>
          </a:p>
        </p:txBody>
      </p:sp>
      <p:sp>
        <p:nvSpPr>
          <p:cNvPr id="7" name="正方形/長方形 6">
            <a:extLst>
              <a:ext uri="{FF2B5EF4-FFF2-40B4-BE49-F238E27FC236}">
                <a16:creationId xmlns:a16="http://schemas.microsoft.com/office/drawing/2014/main" id="{5816A094-4B05-DC70-C7A3-254B72602C6D}"/>
              </a:ext>
            </a:extLst>
          </p:cNvPr>
          <p:cNvSpPr/>
          <p:nvPr/>
        </p:nvSpPr>
        <p:spPr>
          <a:xfrm>
            <a:off x="11858101" y="4872942"/>
            <a:ext cx="333899"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700"/>
              <a:t>化学物質</a:t>
            </a:r>
          </a:p>
        </p:txBody>
      </p:sp>
    </p:spTree>
    <p:extLst>
      <p:ext uri="{BB962C8B-B14F-4D97-AF65-F5344CB8AC3E}">
        <p14:creationId xmlns:p14="http://schemas.microsoft.com/office/powerpoint/2010/main" val="3987058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93ED72-F807-865B-5D98-8D3688E7B650}"/>
              </a:ext>
            </a:extLst>
          </p:cNvPr>
          <p:cNvSpPr>
            <a:spLocks noGrp="1"/>
          </p:cNvSpPr>
          <p:nvPr>
            <p:ph type="title"/>
          </p:nvPr>
        </p:nvSpPr>
        <p:spPr/>
        <p:txBody>
          <a:bodyPr/>
          <a:lstStyle/>
          <a:p>
            <a:r>
              <a:rPr kumimoji="1" lang="ja-JP" altLang="en-US"/>
              <a:t>推定一日摂取量（</a:t>
            </a:r>
            <a:r>
              <a:rPr kumimoji="1" lang="en-US" altLang="ja-JP"/>
              <a:t>EDI</a:t>
            </a:r>
            <a:r>
              <a:rPr kumimoji="1" lang="ja-JP" altLang="en-US"/>
              <a:t>）</a:t>
            </a:r>
          </a:p>
        </p:txBody>
      </p:sp>
      <p:sp>
        <p:nvSpPr>
          <p:cNvPr id="5" name="コンテンツ プレースホルダー 2">
            <a:extLst>
              <a:ext uri="{FF2B5EF4-FFF2-40B4-BE49-F238E27FC236}">
                <a16:creationId xmlns:a16="http://schemas.microsoft.com/office/drawing/2014/main" id="{8466CD87-0000-1FFD-F07C-E7C36177D70E}"/>
              </a:ext>
            </a:extLst>
          </p:cNvPr>
          <p:cNvSpPr>
            <a:spLocks noGrp="1"/>
          </p:cNvSpPr>
          <p:nvPr>
            <p:ph idx="1"/>
          </p:nvPr>
        </p:nvSpPr>
        <p:spPr>
          <a:xfrm>
            <a:off x="453081" y="947064"/>
            <a:ext cx="4896836" cy="5519052"/>
          </a:xfrm>
        </p:spPr>
        <p:txBody>
          <a:bodyPr>
            <a:noAutofit/>
          </a:bodyPr>
          <a:lstStyle/>
          <a:p>
            <a:pPr marL="0" indent="0">
              <a:buNone/>
            </a:pPr>
            <a:r>
              <a:rPr kumimoji="1" lang="ja-JP" altLang="en-US"/>
              <a:t>推定一日摂取量（</a:t>
            </a:r>
            <a:r>
              <a:rPr kumimoji="1" lang="en-US" altLang="ja-JP"/>
              <a:t>EDI</a:t>
            </a:r>
            <a:r>
              <a:rPr kumimoji="1" lang="ja-JP" altLang="en-US"/>
              <a:t>）</a:t>
            </a:r>
            <a:r>
              <a:rPr kumimoji="1" lang="en-US" altLang="ja-JP"/>
              <a:t> </a:t>
            </a:r>
            <a:br>
              <a:rPr kumimoji="1" lang="en-US" altLang="ja-JP"/>
            </a:br>
            <a:r>
              <a:rPr kumimoji="1" lang="ja-JP" altLang="en-US" sz="1600"/>
              <a:t>（</a:t>
            </a:r>
            <a:r>
              <a:rPr kumimoji="1" lang="en-US" altLang="ja-JP" sz="1600" u="sng"/>
              <a:t>E</a:t>
            </a:r>
            <a:r>
              <a:rPr kumimoji="1" lang="en-US" altLang="ja-JP" sz="1600"/>
              <a:t>stimated </a:t>
            </a:r>
            <a:r>
              <a:rPr kumimoji="1" lang="en-US" altLang="ja-JP" sz="1600" u="sng"/>
              <a:t>D</a:t>
            </a:r>
            <a:r>
              <a:rPr kumimoji="1" lang="en-US" altLang="ja-JP" sz="1600"/>
              <a:t>aily </a:t>
            </a:r>
            <a:r>
              <a:rPr kumimoji="1" lang="en-US" altLang="ja-JP" sz="1600" u="sng"/>
              <a:t>I</a:t>
            </a:r>
            <a:r>
              <a:rPr kumimoji="1" lang="en-US" altLang="ja-JP" sz="1600"/>
              <a:t>ntake</a:t>
            </a:r>
            <a:r>
              <a:rPr kumimoji="1" lang="ja-JP" altLang="en-US" sz="1600"/>
              <a:t>）</a:t>
            </a:r>
            <a:endParaRPr kumimoji="1" lang="en-US" altLang="ja-JP" sz="1600"/>
          </a:p>
          <a:p>
            <a:pPr marL="92075" indent="0">
              <a:buNone/>
            </a:pPr>
            <a:endParaRPr lang="en-US" altLang="ja-JP" sz="300"/>
          </a:p>
          <a:p>
            <a:pPr marL="92075" indent="0">
              <a:buNone/>
              <a:tabLst>
                <a:tab pos="92075" algn="l"/>
              </a:tabLst>
            </a:pPr>
            <a:r>
              <a:rPr kumimoji="1" lang="ja-JP" altLang="en-US" sz="1800"/>
              <a:t>農薬等の推定平均残留濃度を基に推定される</a:t>
            </a:r>
            <a:br>
              <a:rPr kumimoji="1" lang="en-US" altLang="ja-JP" sz="1800"/>
            </a:br>
            <a:r>
              <a:rPr kumimoji="1" lang="ja-JP" altLang="en-US" sz="1800"/>
              <a:t>一日当たりの農薬等の摂取量</a:t>
            </a:r>
            <a:br>
              <a:rPr kumimoji="1" lang="en-US" altLang="ja-JP" sz="1800"/>
            </a:br>
            <a:r>
              <a:rPr lang="ja-JP" altLang="en-US" sz="1800"/>
              <a:t>（単位は</a:t>
            </a:r>
            <a:r>
              <a:rPr kumimoji="1" lang="en-US" altLang="ja-JP" sz="1800"/>
              <a:t>mg/</a:t>
            </a:r>
            <a:r>
              <a:rPr kumimoji="1" lang="ja-JP" altLang="en-US" sz="1800"/>
              <a:t>人</a:t>
            </a:r>
            <a:r>
              <a:rPr kumimoji="1" lang="en-US" altLang="ja-JP" sz="1800"/>
              <a:t>/</a:t>
            </a:r>
            <a:r>
              <a:rPr kumimoji="1" lang="ja-JP" altLang="en-US" sz="1800"/>
              <a:t>日）</a:t>
            </a:r>
            <a:endParaRPr kumimoji="1" lang="en-US" altLang="ja-JP" sz="1800"/>
          </a:p>
          <a:p>
            <a:pPr marL="92075" indent="0">
              <a:buNone/>
              <a:tabLst>
                <a:tab pos="92075" algn="l"/>
              </a:tabLst>
            </a:pPr>
            <a:endParaRPr kumimoji="1" lang="en-US" altLang="ja-JP" sz="400"/>
          </a:p>
          <a:p>
            <a:pPr marL="92075" indent="0">
              <a:buNone/>
              <a:tabLst>
                <a:tab pos="92075" algn="l"/>
              </a:tabLst>
            </a:pPr>
            <a:r>
              <a:rPr lang="ja-JP" altLang="en-US" sz="1400"/>
              <a:t>すべ</a:t>
            </a:r>
            <a:r>
              <a:rPr kumimoji="1" lang="ja-JP" altLang="en-US" sz="1400"/>
              <a:t>ての食品について、各食品における農薬の推定平均残留濃度と、各食品の一日当たりの平均摂取量を掛け合わせたものを合計した値</a:t>
            </a:r>
          </a:p>
          <a:p>
            <a:pPr marL="92075" indent="0">
              <a:buNone/>
              <a:tabLst>
                <a:tab pos="92075" algn="l"/>
              </a:tabLst>
            </a:pPr>
            <a:r>
              <a:rPr kumimoji="1" lang="ja-JP" altLang="en-US" sz="1400"/>
              <a:t>理論最大一日摂取量（</a:t>
            </a:r>
            <a:r>
              <a:rPr kumimoji="1" lang="en-US" altLang="ja-JP" sz="1400"/>
              <a:t>TMDI</a:t>
            </a:r>
            <a:r>
              <a:rPr kumimoji="1" lang="ja-JP" altLang="en-US" sz="1400"/>
              <a:t>）に比べ、より実態に即した推定値</a:t>
            </a:r>
          </a:p>
          <a:p>
            <a:pPr marL="182563" indent="-90488">
              <a:buNone/>
            </a:pPr>
            <a:endParaRPr kumimoji="1" lang="en-US" altLang="ja-JP" sz="1050"/>
          </a:p>
          <a:p>
            <a:pPr marL="182563" indent="-90488">
              <a:buNone/>
            </a:pPr>
            <a:r>
              <a:rPr kumimoji="1" lang="ja-JP" altLang="en-US" sz="1600"/>
              <a:t>各食品における農薬等の推定平均残留濃度</a:t>
            </a:r>
            <a:br>
              <a:rPr kumimoji="1" lang="en-US" altLang="ja-JP" sz="1600"/>
            </a:br>
            <a:r>
              <a:rPr kumimoji="1" lang="ja-JP" altLang="en-US" sz="1400"/>
              <a:t>作物残留試験成績、可食部の残留試験成績、</a:t>
            </a:r>
            <a:br>
              <a:rPr kumimoji="1" lang="en-US" altLang="ja-JP" sz="1400"/>
            </a:br>
            <a:r>
              <a:rPr kumimoji="1" lang="ja-JP" altLang="en-US" sz="1400"/>
              <a:t>調理加工の影響等を考慮して行われる</a:t>
            </a:r>
          </a:p>
        </p:txBody>
      </p:sp>
      <p:sp>
        <p:nvSpPr>
          <p:cNvPr id="8" name="四角形: 角を丸くする 7">
            <a:extLst>
              <a:ext uri="{FF2B5EF4-FFF2-40B4-BE49-F238E27FC236}">
                <a16:creationId xmlns:a16="http://schemas.microsoft.com/office/drawing/2014/main" id="{DBFB4220-C91C-7D88-C1D1-C540DAEB4784}"/>
              </a:ext>
            </a:extLst>
          </p:cNvPr>
          <p:cNvSpPr/>
          <p:nvPr/>
        </p:nvSpPr>
        <p:spPr>
          <a:xfrm>
            <a:off x="2032000" y="129260"/>
            <a:ext cx="2001520" cy="487680"/>
          </a:xfrm>
          <a:prstGeom prst="round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農薬・添加物</a:t>
            </a:r>
          </a:p>
        </p:txBody>
      </p:sp>
      <p:pic>
        <p:nvPicPr>
          <p:cNvPr id="9" name="図 8">
            <a:extLst>
              <a:ext uri="{FF2B5EF4-FFF2-40B4-BE49-F238E27FC236}">
                <a16:creationId xmlns:a16="http://schemas.microsoft.com/office/drawing/2014/main" id="{AE1F2BE4-73CC-CDDF-DD8F-AE538F5BDD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6873" y="4014348"/>
            <a:ext cx="1418100" cy="844744"/>
          </a:xfrm>
          <a:prstGeom prst="rect">
            <a:avLst/>
          </a:prstGeom>
        </p:spPr>
      </p:pic>
      <p:sp>
        <p:nvSpPr>
          <p:cNvPr id="10" name="二等辺三角形 9">
            <a:extLst>
              <a:ext uri="{FF2B5EF4-FFF2-40B4-BE49-F238E27FC236}">
                <a16:creationId xmlns:a16="http://schemas.microsoft.com/office/drawing/2014/main" id="{BEFB29F3-59A4-A28B-204E-F25B0EE7E931}"/>
              </a:ext>
            </a:extLst>
          </p:cNvPr>
          <p:cNvSpPr/>
          <p:nvPr/>
        </p:nvSpPr>
        <p:spPr>
          <a:xfrm rot="17703639">
            <a:off x="7664476" y="4313961"/>
            <a:ext cx="520802" cy="1060318"/>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四角形: 角を丸くする 10">
            <a:extLst>
              <a:ext uri="{FF2B5EF4-FFF2-40B4-BE49-F238E27FC236}">
                <a16:creationId xmlns:a16="http://schemas.microsoft.com/office/drawing/2014/main" id="{E2DD1292-C639-EDD4-4E4E-24F3C4BC568B}"/>
              </a:ext>
            </a:extLst>
          </p:cNvPr>
          <p:cNvSpPr/>
          <p:nvPr/>
        </p:nvSpPr>
        <p:spPr>
          <a:xfrm>
            <a:off x="8116108" y="3355831"/>
            <a:ext cx="2968645" cy="2928631"/>
          </a:xfrm>
          <a:prstGeom prst="roundRect">
            <a:avLst/>
          </a:prstGeom>
          <a:solidFill>
            <a:schemeClr val="bg1"/>
          </a:solidFill>
          <a:ln w="381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descr="アイコン&#10;&#10;自動的に生成された説明">
            <a:extLst>
              <a:ext uri="{FF2B5EF4-FFF2-40B4-BE49-F238E27FC236}">
                <a16:creationId xmlns:a16="http://schemas.microsoft.com/office/drawing/2014/main" id="{661900AC-0215-057F-47A1-D14A6C0BCDE9}"/>
              </a:ext>
            </a:extLst>
          </p:cNvPr>
          <p:cNvPicPr>
            <a:picLocks noChangeAspect="1"/>
          </p:cNvPicPr>
          <p:nvPr/>
        </p:nvPicPr>
        <p:blipFill rotWithShape="1">
          <a:blip r:embed="rId3">
            <a:extLst>
              <a:ext uri="{28A0092B-C50C-407E-A947-70E740481C1C}">
                <a14:useLocalDpi xmlns:a14="http://schemas.microsoft.com/office/drawing/2010/main" val="0"/>
              </a:ext>
            </a:extLst>
          </a:blip>
          <a:srcRect r="65019" b="24649"/>
          <a:stretch/>
        </p:blipFill>
        <p:spPr>
          <a:xfrm>
            <a:off x="8701157" y="3670094"/>
            <a:ext cx="375138" cy="688507"/>
          </a:xfrm>
          <a:prstGeom prst="roundRect">
            <a:avLst>
              <a:gd name="adj" fmla="val 34678"/>
            </a:avLst>
          </a:prstGeom>
        </p:spPr>
      </p:pic>
      <p:pic>
        <p:nvPicPr>
          <p:cNvPr id="13" name="図 12" descr="ロゴ, アイコン&#10;&#10;自動的に生成された説明">
            <a:extLst>
              <a:ext uri="{FF2B5EF4-FFF2-40B4-BE49-F238E27FC236}">
                <a16:creationId xmlns:a16="http://schemas.microsoft.com/office/drawing/2014/main" id="{A6C6D49F-5B7A-6F95-DBB1-4D3913059A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8855" y="4868640"/>
            <a:ext cx="1157146" cy="1235788"/>
          </a:xfrm>
          <a:prstGeom prst="rect">
            <a:avLst/>
          </a:prstGeom>
        </p:spPr>
      </p:pic>
      <p:sp>
        <p:nvSpPr>
          <p:cNvPr id="14" name="コンテンツ プレースホルダー 2">
            <a:extLst>
              <a:ext uri="{FF2B5EF4-FFF2-40B4-BE49-F238E27FC236}">
                <a16:creationId xmlns:a16="http://schemas.microsoft.com/office/drawing/2014/main" id="{213BB443-322A-8BDE-F722-8FB53522C1DF}"/>
              </a:ext>
            </a:extLst>
          </p:cNvPr>
          <p:cNvSpPr txBox="1">
            <a:spLocks/>
          </p:cNvSpPr>
          <p:nvPr/>
        </p:nvSpPr>
        <p:spPr>
          <a:xfrm>
            <a:off x="9222448" y="3523657"/>
            <a:ext cx="1634990" cy="568312"/>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1400"/>
              <a:t>各食品における</a:t>
            </a:r>
            <a:br>
              <a:rPr lang="en-US" altLang="ja-JP" sz="1400"/>
            </a:br>
            <a:r>
              <a:rPr lang="ja-JP" altLang="en-US" sz="1400"/>
              <a:t>農薬の</a:t>
            </a:r>
            <a:br>
              <a:rPr lang="en-US" altLang="ja-JP" sz="1400"/>
            </a:br>
            <a:r>
              <a:rPr lang="ja-JP" altLang="en-US" sz="1400"/>
              <a:t>推定平均残留濃度</a:t>
            </a:r>
            <a:endParaRPr lang="ja-JP" altLang="en-US" sz="1100"/>
          </a:p>
        </p:txBody>
      </p:sp>
      <p:sp>
        <p:nvSpPr>
          <p:cNvPr id="15" name="コンテンツ プレースホルダー 2">
            <a:extLst>
              <a:ext uri="{FF2B5EF4-FFF2-40B4-BE49-F238E27FC236}">
                <a16:creationId xmlns:a16="http://schemas.microsoft.com/office/drawing/2014/main" id="{1C68F8B2-5270-CD5F-DD0B-23F54305E84F}"/>
              </a:ext>
            </a:extLst>
          </p:cNvPr>
          <p:cNvSpPr txBox="1">
            <a:spLocks/>
          </p:cNvSpPr>
          <p:nvPr/>
        </p:nvSpPr>
        <p:spPr>
          <a:xfrm>
            <a:off x="5231219" y="4990438"/>
            <a:ext cx="2680730" cy="844744"/>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1400"/>
              <a:t>農薬等を使用する</a:t>
            </a:r>
            <a:br>
              <a:rPr lang="en-US" altLang="ja-JP" sz="1400"/>
            </a:br>
            <a:r>
              <a:rPr lang="ja-JP" altLang="en-US" sz="1400"/>
              <a:t>すべての食品で、食品から摂取する平均的な農薬の量を計算し、結果を合計した量</a:t>
            </a:r>
            <a:br>
              <a:rPr lang="en-US" altLang="ja-JP" sz="1400"/>
            </a:br>
            <a:endParaRPr lang="ja-JP" altLang="en-US" sz="1400"/>
          </a:p>
        </p:txBody>
      </p:sp>
      <p:sp>
        <p:nvSpPr>
          <p:cNvPr id="16" name="コンテンツ プレースホルダー 2">
            <a:extLst>
              <a:ext uri="{FF2B5EF4-FFF2-40B4-BE49-F238E27FC236}">
                <a16:creationId xmlns:a16="http://schemas.microsoft.com/office/drawing/2014/main" id="{8174C0F7-5FBA-9A5E-3FCD-51F4A26B396D}"/>
              </a:ext>
            </a:extLst>
          </p:cNvPr>
          <p:cNvSpPr txBox="1">
            <a:spLocks/>
          </p:cNvSpPr>
          <p:nvPr/>
        </p:nvSpPr>
        <p:spPr>
          <a:xfrm>
            <a:off x="9604330" y="5121166"/>
            <a:ext cx="1281537" cy="568312"/>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1400"/>
              <a:t>各食品の</a:t>
            </a:r>
            <a:br>
              <a:rPr lang="en-US" altLang="ja-JP" sz="1400"/>
            </a:br>
            <a:r>
              <a:rPr lang="ja-JP" altLang="en-US" sz="1400"/>
              <a:t>一日当たりの</a:t>
            </a:r>
            <a:br>
              <a:rPr lang="en-US" altLang="ja-JP" sz="1400"/>
            </a:br>
            <a:r>
              <a:rPr lang="ja-JP" altLang="en-US" sz="1400"/>
              <a:t>平均摂取量</a:t>
            </a:r>
            <a:endParaRPr lang="ja-JP" altLang="en-US" sz="1100"/>
          </a:p>
        </p:txBody>
      </p:sp>
      <p:sp>
        <p:nvSpPr>
          <p:cNvPr id="17" name="乗算記号 16">
            <a:extLst>
              <a:ext uri="{FF2B5EF4-FFF2-40B4-BE49-F238E27FC236}">
                <a16:creationId xmlns:a16="http://schemas.microsoft.com/office/drawing/2014/main" id="{A6EC618C-A71D-4B3B-244C-E21402A19AA9}"/>
              </a:ext>
            </a:extLst>
          </p:cNvPr>
          <p:cNvSpPr/>
          <p:nvPr/>
        </p:nvSpPr>
        <p:spPr>
          <a:xfrm>
            <a:off x="9433820" y="4395722"/>
            <a:ext cx="648735" cy="643926"/>
          </a:xfrm>
          <a:prstGeom prst="mathMultiply">
            <a:avLst>
              <a:gd name="adj1" fmla="val 14577"/>
            </a:avLst>
          </a:prstGeom>
          <a:solidFill>
            <a:schemeClr val="tx1">
              <a:lumMod val="85000"/>
              <a:lumOff val="15000"/>
            </a:schemeClr>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pic>
        <p:nvPicPr>
          <p:cNvPr id="18" name="図 17" descr="アイコン&#10;&#10;自動的に生成された説明">
            <a:extLst>
              <a:ext uri="{FF2B5EF4-FFF2-40B4-BE49-F238E27FC236}">
                <a16:creationId xmlns:a16="http://schemas.microsoft.com/office/drawing/2014/main" id="{09BD9364-E46C-53CE-1EB5-B54431FE67A5}"/>
              </a:ext>
            </a:extLst>
          </p:cNvPr>
          <p:cNvPicPr>
            <a:picLocks noChangeAspect="1"/>
          </p:cNvPicPr>
          <p:nvPr/>
        </p:nvPicPr>
        <p:blipFill rotWithShape="1">
          <a:blip r:embed="rId3">
            <a:extLst>
              <a:ext uri="{28A0092B-C50C-407E-A947-70E740481C1C}">
                <a14:useLocalDpi xmlns:a14="http://schemas.microsoft.com/office/drawing/2010/main" val="0"/>
              </a:ext>
            </a:extLst>
          </a:blip>
          <a:srcRect r="65019" b="24649"/>
          <a:stretch/>
        </p:blipFill>
        <p:spPr>
          <a:xfrm>
            <a:off x="6388216" y="1590029"/>
            <a:ext cx="449922" cy="825761"/>
          </a:xfrm>
          <a:prstGeom prst="roundRect">
            <a:avLst>
              <a:gd name="adj" fmla="val 34678"/>
            </a:avLst>
          </a:prstGeom>
        </p:spPr>
      </p:pic>
      <p:sp>
        <p:nvSpPr>
          <p:cNvPr id="19" name="コンテンツ プレースホルダー 2">
            <a:extLst>
              <a:ext uri="{FF2B5EF4-FFF2-40B4-BE49-F238E27FC236}">
                <a16:creationId xmlns:a16="http://schemas.microsoft.com/office/drawing/2014/main" id="{7F1A4A5D-6E7C-F7F3-2598-A1EDB7F9DC53}"/>
              </a:ext>
            </a:extLst>
          </p:cNvPr>
          <p:cNvSpPr txBox="1">
            <a:spLocks/>
          </p:cNvSpPr>
          <p:nvPr/>
        </p:nvSpPr>
        <p:spPr>
          <a:xfrm>
            <a:off x="7273340" y="1009563"/>
            <a:ext cx="3914740" cy="1128641"/>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1600"/>
              <a:t>推定一日摂取量（</a:t>
            </a:r>
            <a:r>
              <a:rPr lang="en-US" altLang="ja-JP" sz="1600"/>
              <a:t>EDI</a:t>
            </a:r>
            <a:r>
              <a:rPr lang="ja-JP" altLang="en-US" sz="1600"/>
              <a:t>）</a:t>
            </a:r>
            <a:endParaRPr lang="en-US" altLang="ja-JP" sz="1600"/>
          </a:p>
          <a:p>
            <a:pPr marL="0" indent="0">
              <a:buFont typeface="Arial" panose="020B0604020202020204" pitchFamily="34" charset="0"/>
              <a:buNone/>
            </a:pPr>
            <a:r>
              <a:rPr lang="ja-JP" altLang="en-US" sz="1400"/>
              <a:t>残留農薬が含まれる食品を食べたときに</a:t>
            </a:r>
            <a:br>
              <a:rPr lang="en-US" altLang="ja-JP" sz="1400"/>
            </a:br>
            <a:r>
              <a:rPr lang="ja-JP" altLang="en-US" sz="1400"/>
              <a:t>摂取すると推定される農薬の平均的な量</a:t>
            </a:r>
            <a:br>
              <a:rPr lang="en-US" altLang="ja-JP" sz="1400"/>
            </a:br>
            <a:endParaRPr lang="en-US" altLang="ja-JP" sz="100"/>
          </a:p>
        </p:txBody>
      </p:sp>
      <p:sp>
        <p:nvSpPr>
          <p:cNvPr id="20" name="テキスト ボックス 19">
            <a:extLst>
              <a:ext uri="{FF2B5EF4-FFF2-40B4-BE49-F238E27FC236}">
                <a16:creationId xmlns:a16="http://schemas.microsoft.com/office/drawing/2014/main" id="{B97B6962-AB4C-3096-CA78-D7C18F177B58}"/>
              </a:ext>
            </a:extLst>
          </p:cNvPr>
          <p:cNvSpPr txBox="1"/>
          <p:nvPr/>
        </p:nvSpPr>
        <p:spPr>
          <a:xfrm>
            <a:off x="6009853" y="2644125"/>
            <a:ext cx="1780540" cy="523220"/>
          </a:xfrm>
          <a:prstGeom prst="rect">
            <a:avLst/>
          </a:prstGeom>
          <a:noFill/>
        </p:spPr>
        <p:txBody>
          <a:bodyPr wrap="square">
            <a:spAutoFit/>
          </a:bodyPr>
          <a:lstStyle/>
          <a:p>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（単位）</a:t>
            </a:r>
            <a:b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　</a:t>
            </a:r>
            <a: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t>mg/</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人</a:t>
            </a:r>
            <a: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t>/</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日</a:t>
            </a:r>
            <a:endParaRPr lang="ja-JP" altLang="en-US"/>
          </a:p>
        </p:txBody>
      </p:sp>
      <p:sp>
        <p:nvSpPr>
          <p:cNvPr id="21" name="四角形: 角を丸くする 20">
            <a:extLst>
              <a:ext uri="{FF2B5EF4-FFF2-40B4-BE49-F238E27FC236}">
                <a16:creationId xmlns:a16="http://schemas.microsoft.com/office/drawing/2014/main" id="{560D3180-E233-87E9-E4DE-EAD96E7D3077}"/>
              </a:ext>
            </a:extLst>
          </p:cNvPr>
          <p:cNvSpPr/>
          <p:nvPr/>
        </p:nvSpPr>
        <p:spPr>
          <a:xfrm>
            <a:off x="7369008" y="1351280"/>
            <a:ext cx="427316" cy="48162"/>
          </a:xfrm>
          <a:prstGeom prst="roundRect">
            <a:avLst/>
          </a:prstGeom>
          <a:solidFill>
            <a:srgbClr val="F2BA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9147979A-8776-3469-425A-33CE80C90B28}"/>
              </a:ext>
            </a:extLst>
          </p:cNvPr>
          <p:cNvSpPr/>
          <p:nvPr/>
        </p:nvSpPr>
        <p:spPr>
          <a:xfrm>
            <a:off x="9704913" y="4362551"/>
            <a:ext cx="388469" cy="48162"/>
          </a:xfrm>
          <a:prstGeom prst="roundRect">
            <a:avLst/>
          </a:prstGeom>
          <a:solidFill>
            <a:srgbClr val="F2BA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DE5943FB-A312-07D1-3F07-69D641B327E6}"/>
              </a:ext>
            </a:extLst>
          </p:cNvPr>
          <p:cNvSpPr/>
          <p:nvPr/>
        </p:nvSpPr>
        <p:spPr>
          <a:xfrm>
            <a:off x="11858101" y="4132162"/>
            <a:ext cx="333899" cy="740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ハザード</a:t>
            </a:r>
          </a:p>
        </p:txBody>
      </p:sp>
      <p:sp>
        <p:nvSpPr>
          <p:cNvPr id="6" name="正方形/長方形 5">
            <a:extLst>
              <a:ext uri="{FF2B5EF4-FFF2-40B4-BE49-F238E27FC236}">
                <a16:creationId xmlns:a16="http://schemas.microsoft.com/office/drawing/2014/main" id="{17FAD947-EC1F-E110-2899-DD84DE4373AF}"/>
              </a:ext>
            </a:extLst>
          </p:cNvPr>
          <p:cNvSpPr/>
          <p:nvPr/>
        </p:nvSpPr>
        <p:spPr>
          <a:xfrm>
            <a:off x="11858101" y="4872942"/>
            <a:ext cx="333899"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700"/>
              <a:t>化学物質</a:t>
            </a:r>
          </a:p>
        </p:txBody>
      </p:sp>
    </p:spTree>
    <p:extLst>
      <p:ext uri="{BB962C8B-B14F-4D97-AF65-F5344CB8AC3E}">
        <p14:creationId xmlns:p14="http://schemas.microsoft.com/office/powerpoint/2010/main" val="2312735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54690736-7C3D-A894-5306-78E0350786FD}"/>
              </a:ext>
            </a:extLst>
          </p:cNvPr>
          <p:cNvSpPr/>
          <p:nvPr/>
        </p:nvSpPr>
        <p:spPr>
          <a:xfrm>
            <a:off x="586995" y="4920926"/>
            <a:ext cx="5023414" cy="1468299"/>
          </a:xfrm>
          <a:prstGeom prst="roundRect">
            <a:avLst>
              <a:gd name="adj" fmla="val 2899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EE881B45-8296-B8C4-F3B7-19CCF0B527A8}"/>
              </a:ext>
            </a:extLst>
          </p:cNvPr>
          <p:cNvSpPr>
            <a:spLocks noGrp="1"/>
          </p:cNvSpPr>
          <p:nvPr>
            <p:ph type="title"/>
          </p:nvPr>
        </p:nvSpPr>
        <p:spPr/>
        <p:txBody>
          <a:bodyPr/>
          <a:lstStyle/>
          <a:p>
            <a:r>
              <a:rPr kumimoji="1" lang="ja-JP" altLang="en-US"/>
              <a:t>食品添加物</a:t>
            </a:r>
          </a:p>
        </p:txBody>
      </p:sp>
      <p:sp>
        <p:nvSpPr>
          <p:cNvPr id="3" name="コンテンツ プレースホルダー 2">
            <a:extLst>
              <a:ext uri="{FF2B5EF4-FFF2-40B4-BE49-F238E27FC236}">
                <a16:creationId xmlns:a16="http://schemas.microsoft.com/office/drawing/2014/main" id="{18A2475D-6EF7-BC51-E1F4-5ACE949054DF}"/>
              </a:ext>
            </a:extLst>
          </p:cNvPr>
          <p:cNvSpPr>
            <a:spLocks noGrp="1"/>
          </p:cNvSpPr>
          <p:nvPr>
            <p:ph idx="1"/>
          </p:nvPr>
        </p:nvSpPr>
        <p:spPr>
          <a:xfrm>
            <a:off x="502274" y="716815"/>
            <a:ext cx="5195364" cy="4144553"/>
          </a:xfrm>
        </p:spPr>
        <p:txBody>
          <a:bodyPr vert="horz" lIns="91440" tIns="45720" rIns="91440" bIns="45720" rtlCol="0" anchor="t">
            <a:noAutofit/>
          </a:bodyPr>
          <a:lstStyle/>
          <a:p>
            <a:pPr marL="92075" indent="0">
              <a:buNone/>
            </a:pPr>
            <a:r>
              <a:rPr kumimoji="1" lang="ja-JP" altLang="en-US" sz="1800"/>
              <a:t>食品を加工する際、保存性を高める、色、味、香りを良くする、（ソース等に）とろみをつける等のために添加される化学物質</a:t>
            </a:r>
            <a:endParaRPr lang="en-US" altLang="ja-JP" sz="1800"/>
          </a:p>
          <a:p>
            <a:pPr marL="92075" indent="0">
              <a:buNone/>
            </a:pPr>
            <a:r>
              <a:rPr kumimoji="1" lang="ja-JP" altLang="en-US" sz="1800"/>
              <a:t>かんきつ等の輸送中のカビ発生防止のために使用される農薬も日本では食品添加物として規制されている</a:t>
            </a:r>
            <a:endParaRPr kumimoji="1" lang="en-US" altLang="ja-JP" sz="1800"/>
          </a:p>
          <a:p>
            <a:pPr marL="92075" indent="0">
              <a:buNone/>
            </a:pPr>
            <a:r>
              <a:rPr kumimoji="1" lang="ja-JP" altLang="en-US" sz="1800"/>
              <a:t>使用が認められた食品添加物は、</a:t>
            </a:r>
            <a:r>
              <a:rPr lang="ja-JP" altLang="en-US" sz="1800"/>
              <a:t>消費者庁※</a:t>
            </a:r>
            <a:r>
              <a:rPr kumimoji="1" lang="ja-JP" altLang="en-US" sz="1800"/>
              <a:t>が、国民一人当たりの摂取量を調査</a:t>
            </a:r>
            <a:r>
              <a:rPr lang="ja-JP" altLang="en-US" sz="1800"/>
              <a:t>し</a:t>
            </a:r>
            <a:r>
              <a:rPr kumimoji="1" lang="ja-JP" altLang="en-US" sz="1800"/>
              <a:t>、許容一日摂取量（</a:t>
            </a:r>
            <a:r>
              <a:rPr kumimoji="1" lang="en-US" altLang="ja-JP" sz="1800"/>
              <a:t>ADI</a:t>
            </a:r>
            <a:r>
              <a:rPr kumimoji="1" lang="ja-JP" altLang="en-US" sz="1800"/>
              <a:t>）の範囲内であることを確認している</a:t>
            </a:r>
            <a:endParaRPr kumimoji="1" lang="en-US" altLang="ja-JP" sz="1800"/>
          </a:p>
          <a:p>
            <a:pPr marL="92075" indent="0">
              <a:buNone/>
            </a:pPr>
            <a:r>
              <a:rPr kumimoji="1" lang="ja-JP" altLang="en-US" sz="1800"/>
              <a:t>また、使用した食品添加物は表示が原則として義務付けられている</a:t>
            </a:r>
          </a:p>
        </p:txBody>
      </p:sp>
      <p:sp>
        <p:nvSpPr>
          <p:cNvPr id="10" name="テキスト ボックス 9">
            <a:extLst>
              <a:ext uri="{FF2B5EF4-FFF2-40B4-BE49-F238E27FC236}">
                <a16:creationId xmlns:a16="http://schemas.microsoft.com/office/drawing/2014/main" id="{CE17518C-DCE7-889A-9623-2D04B2B03C47}"/>
              </a:ext>
            </a:extLst>
          </p:cNvPr>
          <p:cNvSpPr txBox="1"/>
          <p:nvPr/>
        </p:nvSpPr>
        <p:spPr>
          <a:xfrm>
            <a:off x="712543" y="4977908"/>
            <a:ext cx="4752245" cy="1294778"/>
          </a:xfrm>
          <a:prstGeom prst="rect">
            <a:avLst/>
          </a:prstGeom>
          <a:noFill/>
        </p:spPr>
        <p:txBody>
          <a:bodyPr wrap="square">
            <a:spAutoFit/>
          </a:bodyPr>
          <a:lstStyle/>
          <a:p>
            <a:pPr marL="92075" marR="0" lvl="0" indent="0" algn="ctr" defTabSz="914400" rtl="0" eaLnBrk="1" fontAlgn="auto" latinLnBrk="0" hangingPunct="1">
              <a:lnSpc>
                <a:spcPct val="125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食品添加物の例</a:t>
            </a:r>
            <a:endParaRPr kumimoji="1" lang="en-US" altLang="ja-JP" sz="1600" b="0" i="0" u="none" strike="noStrike" kern="1200" cap="none" spc="0" normalizeH="0" baseline="0" noProof="0">
              <a:ln>
                <a:noFill/>
              </a:ln>
              <a:solidFill>
                <a:prstClr val="black"/>
              </a:solidFill>
              <a:effectLst/>
              <a:uLnTx/>
              <a:uFillTx/>
              <a:latin typeface="BIZ UDPゴシック"/>
              <a:ea typeface="BIZ UDPゴシック"/>
              <a:cs typeface="+mn-cs"/>
            </a:endParaRPr>
          </a:p>
          <a:p>
            <a:pPr marL="92075" marR="0" lvl="0" indent="0" algn="l" defTabSz="914400" rtl="0" eaLnBrk="1" fontAlgn="auto" latinLnBrk="0" hangingPunct="1">
              <a:lnSpc>
                <a:spcPct val="125000"/>
              </a:lnSpc>
              <a:spcBef>
                <a:spcPts val="100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いわゆる保存料、甘味料、酸味料、着色料、香料の他、豆腐の製造に必要な「にがり」</a:t>
            </a:r>
            <a:r>
              <a:rPr lang="ja-JP" altLang="en-US" sz="1400">
                <a:solidFill>
                  <a:prstClr val="black"/>
                </a:solidFill>
                <a:latin typeface="BIZ UDPゴシック"/>
                <a:ea typeface="BIZ UDPゴシック"/>
              </a:rPr>
              <a:t>、</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かんきつ等の輸送中のカビ発生防止のために使用される農薬、ビタミン、ミネラル など</a:t>
            </a:r>
          </a:p>
        </p:txBody>
      </p:sp>
      <p:sp>
        <p:nvSpPr>
          <p:cNvPr id="14" name="テキスト ボックス 13">
            <a:extLst>
              <a:ext uri="{FF2B5EF4-FFF2-40B4-BE49-F238E27FC236}">
                <a16:creationId xmlns:a16="http://schemas.microsoft.com/office/drawing/2014/main" id="{6C43E479-8B8F-5152-BB8E-9B2B18EC362D}"/>
              </a:ext>
            </a:extLst>
          </p:cNvPr>
          <p:cNvSpPr txBox="1"/>
          <p:nvPr/>
        </p:nvSpPr>
        <p:spPr>
          <a:xfrm>
            <a:off x="6269621" y="1074386"/>
            <a:ext cx="4575858" cy="385234"/>
          </a:xfrm>
          <a:prstGeom prst="rect">
            <a:avLst/>
          </a:prstGeom>
          <a:noFill/>
        </p:spPr>
        <p:txBody>
          <a:bodyPr wrap="square">
            <a:spAutoFit/>
          </a:bodyPr>
          <a:lstStyle/>
          <a:p>
            <a:pPr marL="92075" marR="0" lvl="0" indent="0" algn="l" defTabSz="914400" rtl="0" eaLnBrk="1" fontAlgn="auto" latinLnBrk="0" hangingPunct="1">
              <a:lnSpc>
                <a:spcPct val="125000"/>
              </a:lnSpc>
              <a:spcBef>
                <a:spcPts val="1000"/>
              </a:spcBef>
              <a:spcAft>
                <a:spcPts val="0"/>
              </a:spcAft>
              <a:buClrTx/>
              <a:buSzTx/>
              <a:buFont typeface="Arial" panose="020B0604020202020204" pitchFamily="34" charset="0"/>
              <a:buNone/>
              <a:tabLst/>
              <a:defRPr/>
            </a:pPr>
            <a:r>
              <a:rPr kumimoji="1" lang="ja-JP" altLang="en-US" sz="1800" b="0" i="0" u="none" strike="noStrike" kern="1200" cap="none" spc="0" normalizeH="0" baseline="0" noProof="0">
                <a:ln>
                  <a:noFill/>
                </a:ln>
                <a:solidFill>
                  <a:prstClr val="black"/>
                </a:solidFill>
                <a:effectLst/>
                <a:uLnTx/>
                <a:uFillTx/>
                <a:latin typeface="BIZ UDPゴシック"/>
                <a:ea typeface="BIZ UDPゴシック"/>
                <a:cs typeface="+mn-cs"/>
              </a:rPr>
              <a:t>食品添加物の種類</a:t>
            </a:r>
            <a:endParaRPr kumimoji="1" lang="en-US" altLang="ja-JP" sz="18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18" name="四角形: 角を丸くする 17">
            <a:extLst>
              <a:ext uri="{FF2B5EF4-FFF2-40B4-BE49-F238E27FC236}">
                <a16:creationId xmlns:a16="http://schemas.microsoft.com/office/drawing/2014/main" id="{2A6FE751-CA5D-74A0-AC76-5BE64C6BBD62}"/>
              </a:ext>
            </a:extLst>
          </p:cNvPr>
          <p:cNvSpPr/>
          <p:nvPr/>
        </p:nvSpPr>
        <p:spPr>
          <a:xfrm>
            <a:off x="6494363" y="1715487"/>
            <a:ext cx="1360555" cy="864000"/>
          </a:xfrm>
          <a:prstGeom prst="roundRect">
            <a:avLst/>
          </a:prstGeom>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wrap="none" rtlCol="0" anchor="ctr"/>
          <a:lstStyle/>
          <a:p>
            <a:pPr algn="ctr"/>
            <a:r>
              <a:rPr kumimoji="1" lang="ja-JP" altLang="en-US" sz="1600"/>
              <a:t>指定添加物</a:t>
            </a:r>
          </a:p>
        </p:txBody>
      </p:sp>
      <p:sp>
        <p:nvSpPr>
          <p:cNvPr id="20" name="テキスト ボックス 19">
            <a:extLst>
              <a:ext uri="{FF2B5EF4-FFF2-40B4-BE49-F238E27FC236}">
                <a16:creationId xmlns:a16="http://schemas.microsoft.com/office/drawing/2014/main" id="{9F9444D1-2F59-CFA9-42A0-8FF6CF6EFA54}"/>
              </a:ext>
            </a:extLst>
          </p:cNvPr>
          <p:cNvSpPr txBox="1"/>
          <p:nvPr/>
        </p:nvSpPr>
        <p:spPr>
          <a:xfrm>
            <a:off x="7999981" y="1765833"/>
            <a:ext cx="3374620" cy="523220"/>
          </a:xfrm>
          <a:prstGeom prst="rect">
            <a:avLst/>
          </a:prstGeom>
          <a:noFill/>
        </p:spPr>
        <p:txBody>
          <a:bodyPr wrap="square" lIns="91440" tIns="45720" rIns="91440" bIns="45720" anchor="t">
            <a:spAutoFit/>
          </a:bodyPr>
          <a:lstStyle/>
          <a:p>
            <a:r>
              <a:rPr lang="ja-JP" altLang="en-US" sz="1400">
                <a:solidFill>
                  <a:prstClr val="black"/>
                </a:solidFill>
              </a:rPr>
              <a:t>リスク評価を行い、</a:t>
            </a:r>
            <a:r>
              <a:rPr lang="ja-JP" altLang="en-US" sz="1400">
                <a:solidFill>
                  <a:prstClr val="black"/>
                </a:solidFill>
                <a:latin typeface="BIZ UDPゴシック"/>
              </a:rPr>
              <a:t>消費者庁※</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が</a:t>
            </a:r>
            <a:br>
              <a:rPr lang="en-US" altLang="ja-JP" sz="1400" b="0" i="0" u="none" strike="noStrike" kern="1200" cap="none" spc="0" normalizeH="0" baseline="0" noProof="0">
                <a:ln>
                  <a:noFill/>
                </a:ln>
                <a:effectLst/>
                <a:uLnTx/>
                <a:uFillTx/>
                <a:latin typeface="BIZ UDPゴシック"/>
                <a:ea typeface="BIZ UDPゴシック"/>
              </a:rPr>
            </a:b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安全性と有効性を確認した食品添加物</a:t>
            </a:r>
            <a:endParaRPr lang="ja-JP" altLang="en-US" sz="1400">
              <a:solidFill>
                <a:prstClr val="black"/>
              </a:solidFill>
            </a:endParaRPr>
          </a:p>
        </p:txBody>
      </p:sp>
      <p:sp>
        <p:nvSpPr>
          <p:cNvPr id="21" name="四角形: 角を丸くする 20">
            <a:extLst>
              <a:ext uri="{FF2B5EF4-FFF2-40B4-BE49-F238E27FC236}">
                <a16:creationId xmlns:a16="http://schemas.microsoft.com/office/drawing/2014/main" id="{9466FBEC-2F73-0860-D848-154E69ADED55}"/>
              </a:ext>
            </a:extLst>
          </p:cNvPr>
          <p:cNvSpPr/>
          <p:nvPr/>
        </p:nvSpPr>
        <p:spPr>
          <a:xfrm>
            <a:off x="6494363" y="2867330"/>
            <a:ext cx="1360555" cy="864000"/>
          </a:xfrm>
          <a:prstGeom prst="roundRect">
            <a:avLst/>
          </a:prstGeom>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wrap="none" rtlCol="0" anchor="ctr"/>
          <a:lstStyle/>
          <a:p>
            <a:pPr algn="ctr"/>
            <a:r>
              <a:rPr kumimoji="1" lang="ja-JP" altLang="en-US" sz="1600"/>
              <a:t>既存添加物</a:t>
            </a:r>
          </a:p>
        </p:txBody>
      </p:sp>
      <p:sp>
        <p:nvSpPr>
          <p:cNvPr id="22" name="四角形: 角を丸くする 21">
            <a:extLst>
              <a:ext uri="{FF2B5EF4-FFF2-40B4-BE49-F238E27FC236}">
                <a16:creationId xmlns:a16="http://schemas.microsoft.com/office/drawing/2014/main" id="{4A56F358-D900-FB59-8862-0FF6EB061346}"/>
              </a:ext>
            </a:extLst>
          </p:cNvPr>
          <p:cNvSpPr/>
          <p:nvPr/>
        </p:nvSpPr>
        <p:spPr>
          <a:xfrm>
            <a:off x="6494363" y="4019173"/>
            <a:ext cx="1360555" cy="864000"/>
          </a:xfrm>
          <a:prstGeom prst="roundRect">
            <a:avLst/>
          </a:prstGeom>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wrap="none" rtlCol="0" anchor="ctr"/>
          <a:lstStyle/>
          <a:p>
            <a:pPr algn="ctr"/>
            <a:r>
              <a:rPr kumimoji="1" lang="ja-JP" altLang="en-US" sz="1600"/>
              <a:t>一般食品</a:t>
            </a:r>
            <a:br>
              <a:rPr kumimoji="1" lang="en-US" altLang="ja-JP" sz="1600"/>
            </a:br>
            <a:r>
              <a:rPr kumimoji="1" lang="ja-JP" altLang="en-US" sz="1600"/>
              <a:t>添加物</a:t>
            </a:r>
          </a:p>
        </p:txBody>
      </p:sp>
      <p:sp>
        <p:nvSpPr>
          <p:cNvPr id="23" name="四角形: 角を丸くする 22">
            <a:extLst>
              <a:ext uri="{FF2B5EF4-FFF2-40B4-BE49-F238E27FC236}">
                <a16:creationId xmlns:a16="http://schemas.microsoft.com/office/drawing/2014/main" id="{2CD947BD-5D96-F177-B28D-F7D5765B63E1}"/>
              </a:ext>
            </a:extLst>
          </p:cNvPr>
          <p:cNvSpPr/>
          <p:nvPr/>
        </p:nvSpPr>
        <p:spPr>
          <a:xfrm>
            <a:off x="6494363" y="5171015"/>
            <a:ext cx="1360555" cy="864000"/>
          </a:xfrm>
          <a:prstGeom prst="roundRect">
            <a:avLst/>
          </a:prstGeom>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wrap="none" rtlCol="0" anchor="ctr"/>
          <a:lstStyle/>
          <a:p>
            <a:pPr algn="ctr"/>
            <a:r>
              <a:rPr kumimoji="1" lang="ja-JP" altLang="en-US" sz="1600"/>
              <a:t>天然香料</a:t>
            </a:r>
          </a:p>
        </p:txBody>
      </p:sp>
      <p:sp>
        <p:nvSpPr>
          <p:cNvPr id="25" name="テキスト ボックス 24">
            <a:extLst>
              <a:ext uri="{FF2B5EF4-FFF2-40B4-BE49-F238E27FC236}">
                <a16:creationId xmlns:a16="http://schemas.microsoft.com/office/drawing/2014/main" id="{CE0F80FA-845F-9DF4-336A-DEBA351782CD}"/>
              </a:ext>
            </a:extLst>
          </p:cNvPr>
          <p:cNvSpPr txBox="1"/>
          <p:nvPr/>
        </p:nvSpPr>
        <p:spPr>
          <a:xfrm>
            <a:off x="7999981" y="2696038"/>
            <a:ext cx="3539978" cy="1169551"/>
          </a:xfrm>
          <a:prstGeom prst="rect">
            <a:avLst/>
          </a:prstGeom>
          <a:noFill/>
        </p:spPr>
        <p:txBody>
          <a:bodyPr wrap="square">
            <a:spAutoFit/>
          </a:bodyPr>
          <a:lstStyle/>
          <a:p>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以前から日本で広く使用されており、長い食経験がある食品添加物</a:t>
            </a:r>
            <a:r>
              <a:rPr lang="ja-JP" altLang="en-US" sz="1400">
                <a:solidFill>
                  <a:prstClr val="black"/>
                </a:solidFill>
                <a:latin typeface="BIZ UDPゴシック"/>
                <a:ea typeface="BIZ UDPゴシック"/>
              </a:rPr>
              <a:t>。平成７年</a:t>
            </a:r>
            <a:r>
              <a:rPr lang="en-US" altLang="ja-JP" sz="1400">
                <a:solidFill>
                  <a:prstClr val="black"/>
                </a:solidFill>
                <a:latin typeface="BIZ UDPゴシック"/>
                <a:ea typeface="BIZ UDPゴシック"/>
              </a:rPr>
              <a:t>(1995</a:t>
            </a:r>
            <a:r>
              <a:rPr lang="ja-JP" altLang="en-US" sz="1400">
                <a:solidFill>
                  <a:prstClr val="black"/>
                </a:solidFill>
                <a:latin typeface="BIZ UDPゴシック"/>
                <a:ea typeface="BIZ UDPゴシック"/>
              </a:rPr>
              <a:t>年</a:t>
            </a:r>
            <a:r>
              <a:rPr lang="en-US" altLang="ja-JP" sz="1400">
                <a:solidFill>
                  <a:prstClr val="black"/>
                </a:solidFill>
                <a:latin typeface="BIZ UDPゴシック"/>
                <a:ea typeface="BIZ UDPゴシック"/>
              </a:rPr>
              <a:t>)</a:t>
            </a:r>
            <a:r>
              <a:rPr lang="ja-JP" altLang="en-US" sz="1400">
                <a:solidFill>
                  <a:prstClr val="black"/>
                </a:solidFill>
                <a:latin typeface="BIZ UDPゴシック"/>
                <a:ea typeface="BIZ UDPゴシック"/>
              </a:rPr>
              <a:t>に添加物に指定された。逐次、基準の設定や安全性試験が行われている</a:t>
            </a:r>
            <a:br>
              <a:rPr lang="en-US" altLang="ja-JP" sz="1400">
                <a:solidFill>
                  <a:prstClr val="black"/>
                </a:solidFill>
                <a:latin typeface="BIZ UDPゴシック"/>
                <a:ea typeface="BIZ UDPゴシック"/>
              </a:rPr>
            </a:br>
            <a:r>
              <a:rPr lang="ja-JP" altLang="en-US" sz="1400">
                <a:solidFill>
                  <a:prstClr val="black"/>
                </a:solidFill>
                <a:latin typeface="BIZ UDPゴシック"/>
                <a:ea typeface="BIZ UDPゴシック"/>
              </a:rPr>
              <a:t>にがり、カラメル等</a:t>
            </a:r>
            <a:endParaRPr lang="ja-JP" altLang="en-US" sz="1400"/>
          </a:p>
        </p:txBody>
      </p:sp>
      <p:sp>
        <p:nvSpPr>
          <p:cNvPr id="26" name="テキスト ボックス 25">
            <a:extLst>
              <a:ext uri="{FF2B5EF4-FFF2-40B4-BE49-F238E27FC236}">
                <a16:creationId xmlns:a16="http://schemas.microsoft.com/office/drawing/2014/main" id="{584F98B6-E295-835B-0EA5-89E903C448EE}"/>
              </a:ext>
            </a:extLst>
          </p:cNvPr>
          <p:cNvSpPr txBox="1"/>
          <p:nvPr/>
        </p:nvSpPr>
        <p:spPr>
          <a:xfrm>
            <a:off x="7999981" y="4075469"/>
            <a:ext cx="3539978" cy="523220"/>
          </a:xfrm>
          <a:prstGeom prst="rect">
            <a:avLst/>
          </a:prstGeom>
          <a:noFill/>
        </p:spPr>
        <p:txBody>
          <a:bodyPr wrap="square">
            <a:spAutoFit/>
          </a:bodyPr>
          <a:lstStyle/>
          <a:p>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一般の食品を、添加物として使用する食品添加物</a:t>
            </a:r>
            <a:r>
              <a:rPr lang="ja-JP" altLang="en-US" sz="1400">
                <a:solidFill>
                  <a:prstClr val="black"/>
                </a:solidFill>
                <a:latin typeface="BIZ UDPゴシック"/>
                <a:ea typeface="BIZ UDPゴシック"/>
              </a:rPr>
              <a:t>。いちご果汁や寒天等</a:t>
            </a:r>
            <a:endParaRPr lang="ja-JP" altLang="en-US" sz="1400"/>
          </a:p>
        </p:txBody>
      </p:sp>
      <p:sp>
        <p:nvSpPr>
          <p:cNvPr id="27" name="テキスト ボックス 26">
            <a:extLst>
              <a:ext uri="{FF2B5EF4-FFF2-40B4-BE49-F238E27FC236}">
                <a16:creationId xmlns:a16="http://schemas.microsoft.com/office/drawing/2014/main" id="{842A7F1D-74DB-6F7B-050E-A3680B844384}"/>
              </a:ext>
            </a:extLst>
          </p:cNvPr>
          <p:cNvSpPr txBox="1"/>
          <p:nvPr/>
        </p:nvSpPr>
        <p:spPr>
          <a:xfrm>
            <a:off x="7999981" y="5171015"/>
            <a:ext cx="3539978" cy="738664"/>
          </a:xfrm>
          <a:prstGeom prst="rect">
            <a:avLst/>
          </a:prstGeom>
          <a:noFill/>
        </p:spPr>
        <p:txBody>
          <a:bodyPr wrap="square">
            <a:spAutoFit/>
          </a:bodyPr>
          <a:lstStyle/>
          <a:p>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動植物から得られる天然物質で、食品に香りをつける目的で使用される食品添加物</a:t>
            </a:r>
            <a:r>
              <a:rPr lang="ja-JP" altLang="en-US" sz="1400">
                <a:solidFill>
                  <a:prstClr val="black"/>
                </a:solidFill>
                <a:latin typeface="BIZ UDPゴシック"/>
                <a:ea typeface="BIZ UDPゴシック"/>
              </a:rPr>
              <a:t>。バニラ香料、ジンジャー等</a:t>
            </a:r>
            <a:endParaRPr lang="ja-JP" altLang="en-US" sz="1400"/>
          </a:p>
        </p:txBody>
      </p:sp>
      <p:sp>
        <p:nvSpPr>
          <p:cNvPr id="5" name="正方形/長方形 4">
            <a:extLst>
              <a:ext uri="{FF2B5EF4-FFF2-40B4-BE49-F238E27FC236}">
                <a16:creationId xmlns:a16="http://schemas.microsoft.com/office/drawing/2014/main" id="{EAC33E6A-2B4C-DE41-CED9-08244E1852EA}"/>
              </a:ext>
            </a:extLst>
          </p:cNvPr>
          <p:cNvSpPr/>
          <p:nvPr/>
        </p:nvSpPr>
        <p:spPr>
          <a:xfrm>
            <a:off x="11858101" y="4132162"/>
            <a:ext cx="333899" cy="740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ハザード</a:t>
            </a:r>
          </a:p>
        </p:txBody>
      </p:sp>
      <p:sp>
        <p:nvSpPr>
          <p:cNvPr id="6" name="正方形/長方形 5">
            <a:extLst>
              <a:ext uri="{FF2B5EF4-FFF2-40B4-BE49-F238E27FC236}">
                <a16:creationId xmlns:a16="http://schemas.microsoft.com/office/drawing/2014/main" id="{6F1B0945-E22E-1180-2A50-58BAC9693F4C}"/>
              </a:ext>
            </a:extLst>
          </p:cNvPr>
          <p:cNvSpPr/>
          <p:nvPr/>
        </p:nvSpPr>
        <p:spPr>
          <a:xfrm>
            <a:off x="11858101" y="4872942"/>
            <a:ext cx="333899"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700"/>
              <a:t>化学物質</a:t>
            </a:r>
          </a:p>
        </p:txBody>
      </p:sp>
      <p:sp>
        <p:nvSpPr>
          <p:cNvPr id="4" name="テキスト ボックス 3">
            <a:extLst>
              <a:ext uri="{FF2B5EF4-FFF2-40B4-BE49-F238E27FC236}">
                <a16:creationId xmlns:a16="http://schemas.microsoft.com/office/drawing/2014/main" id="{4C52EB3D-BD26-F668-D2AD-59A3F0BEFAC9}"/>
              </a:ext>
            </a:extLst>
          </p:cNvPr>
          <p:cNvSpPr txBox="1"/>
          <p:nvPr/>
        </p:nvSpPr>
        <p:spPr>
          <a:xfrm>
            <a:off x="7832082" y="6281726"/>
            <a:ext cx="3539978" cy="307777"/>
          </a:xfrm>
          <a:prstGeom prst="rect">
            <a:avLst/>
          </a:prstGeom>
          <a:noFill/>
        </p:spPr>
        <p:txBody>
          <a:bodyPr wrap="square" lIns="91440" tIns="45720" rIns="91440" bIns="45720" anchor="t">
            <a:spAutoFit/>
          </a:bodyPr>
          <a:lstStyle/>
          <a:p>
            <a:r>
              <a:rPr lang="ja-JP" altLang="en-US" sz="1400">
                <a:solidFill>
                  <a:prstClr val="black"/>
                </a:solidFill>
              </a:rPr>
              <a:t>※　令和6年３月31日以前は厚生労働省</a:t>
            </a:r>
          </a:p>
        </p:txBody>
      </p:sp>
    </p:spTree>
    <p:extLst>
      <p:ext uri="{BB962C8B-B14F-4D97-AF65-F5344CB8AC3E}">
        <p14:creationId xmlns:p14="http://schemas.microsoft.com/office/powerpoint/2010/main" val="21186127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ユーザー定義 2">
      <a:majorFont>
        <a:latin typeface="BIZ UDPゴシック"/>
        <a:ea typeface="BIZ UDPゴシック"/>
        <a:cs typeface=""/>
      </a:majorFont>
      <a:minorFont>
        <a:latin typeface="BIZ UDPゴシック"/>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6B370F8F6F3F34E88FA9FA1FE3206FB" ma:contentTypeVersion="12" ma:contentTypeDescription="新しいドキュメントを作成します。" ma:contentTypeScope="" ma:versionID="3d46894e9a5abef9b13c405f7feed278">
  <xsd:schema xmlns:xsd="http://www.w3.org/2001/XMLSchema" xmlns:xs="http://www.w3.org/2001/XMLSchema" xmlns:p="http://schemas.microsoft.com/office/2006/metadata/properties" xmlns:ns2="13f59e19-d015-4bed-846d-c6df16a7c254" xmlns:ns3="1da8a86e-78ad-4d1b-aa23-ba4c7618729f" targetNamespace="http://schemas.microsoft.com/office/2006/metadata/properties" ma:root="true" ma:fieldsID="41a6817748d507f6f6b78a763c0ba14a" ns2:_="" ns3:_="">
    <xsd:import namespace="13f59e19-d015-4bed-846d-c6df16a7c254"/>
    <xsd:import namespace="1da8a86e-78ad-4d1b-aa23-ba4c7618729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f59e19-d015-4bed-846d-c6df16a7c2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da8a86e-78ad-4d1b-aa23-ba4c7618729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74f4ef43-21c3-44fa-89cd-eec7d9d12c75}" ma:internalName="TaxCatchAll" ma:showField="CatchAllData" ma:web="1da8a86e-78ad-4d1b-aa23-ba4c7618729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3f59e19-d015-4bed-846d-c6df16a7c254">
      <Terms xmlns="http://schemas.microsoft.com/office/infopath/2007/PartnerControls"/>
    </lcf76f155ced4ddcb4097134ff3c332f>
    <TaxCatchAll xmlns="1da8a86e-78ad-4d1b-aa23-ba4c7618729f" xsi:nil="true"/>
  </documentManagement>
</p:properties>
</file>

<file path=customXml/itemProps1.xml><?xml version="1.0" encoding="utf-8"?>
<ds:datastoreItem xmlns:ds="http://schemas.openxmlformats.org/officeDocument/2006/customXml" ds:itemID="{F248F845-070F-408B-A0C7-81666A26D5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f59e19-d015-4bed-846d-c6df16a7c254"/>
    <ds:schemaRef ds:uri="1da8a86e-78ad-4d1b-aa23-ba4c761872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79C5E71-6869-4E37-9A73-1A4F1678F9B2}">
  <ds:schemaRefs>
    <ds:schemaRef ds:uri="http://schemas.microsoft.com/sharepoint/v3/contenttype/forms"/>
  </ds:schemaRefs>
</ds:datastoreItem>
</file>

<file path=customXml/itemProps3.xml><?xml version="1.0" encoding="utf-8"?>
<ds:datastoreItem xmlns:ds="http://schemas.openxmlformats.org/officeDocument/2006/customXml" ds:itemID="{D9332D7C-DB25-4534-B215-953236F63F7C}">
  <ds:schemaRefs>
    <ds:schemaRef ds:uri="http://schemas.microsoft.com/office/2006/metadata/properties"/>
    <ds:schemaRef ds:uri="http://schemas.microsoft.com/office/infopath/2007/PartnerControls"/>
    <ds:schemaRef ds:uri="13f59e19-d015-4bed-846d-c6df16a7c254"/>
    <ds:schemaRef ds:uri="1da8a86e-78ad-4d1b-aa23-ba4c7618729f"/>
  </ds:schemaRefs>
</ds:datastoreItem>
</file>

<file path=docProps/app.xml><?xml version="1.0" encoding="utf-8"?>
<Properties xmlns="http://schemas.openxmlformats.org/officeDocument/2006/extended-properties" xmlns:vt="http://schemas.openxmlformats.org/officeDocument/2006/docPropsVTypes">
  <TotalTime>0</TotalTime>
  <Words>2281</Words>
  <Application>Microsoft Office PowerPoint</Application>
  <PresentationFormat>ワイド画面</PresentationFormat>
  <Paragraphs>176</Paragraphs>
  <Slides>13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13</vt:i4>
      </vt:variant>
    </vt:vector>
  </HeadingPairs>
  <TitlesOfParts>
    <vt:vector size="17" baseType="lpstr">
      <vt:lpstr>BIZ UDPゴシック</vt:lpstr>
      <vt:lpstr>游ゴシック</vt:lpstr>
      <vt:lpstr>Arial</vt:lpstr>
      <vt:lpstr>Office テーマ</vt:lpstr>
      <vt:lpstr>食品安全関係素材集</vt:lpstr>
      <vt:lpstr>３. ハザード</vt:lpstr>
      <vt:lpstr>農薬</vt:lpstr>
      <vt:lpstr>農薬登録</vt:lpstr>
      <vt:lpstr>農薬の使用基準</vt:lpstr>
      <vt:lpstr>残留農薬</vt:lpstr>
      <vt:lpstr>　　　　理論最大一日摂取量（TMDI：Theoretical Maximum Daily Intake）</vt:lpstr>
      <vt:lpstr>推定一日摂取量（EDI）</vt:lpstr>
      <vt:lpstr>食品添加物</vt:lpstr>
      <vt:lpstr>ポジティブリスト制度</vt:lpstr>
      <vt:lpstr>トータルダイエットスタディ</vt:lpstr>
      <vt:lpstr>陰膳方式</vt:lpstr>
      <vt:lpstr>マーケットバスケット方式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2</cp:revision>
  <dcterms:created xsi:type="dcterms:W3CDTF">2024-11-22T08:06:12Z</dcterms:created>
  <dcterms:modified xsi:type="dcterms:W3CDTF">2024-11-29T01:42:04Z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0x01010046B370F8F6F3F34E88FA9FA1FE3206FB</vt:lpwstr>
  </property>
</Properties>
</file>