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sldIdLst>
    <p:sldId id="616" r:id="rId5"/>
    <p:sldId id="469" r:id="rId6"/>
    <p:sldId id="465" r:id="rId7"/>
    <p:sldId id="460" r:id="rId8"/>
    <p:sldId id="497" r:id="rId9"/>
    <p:sldId id="466" r:id="rId10"/>
    <p:sldId id="462" r:id="rId11"/>
    <p:sldId id="464" r:id="rId12"/>
    <p:sldId id="499" r:id="rId13"/>
    <p:sldId id="491" r:id="rId14"/>
    <p:sldId id="617" r:id="rId15"/>
    <p:sldId id="618" r:id="rId16"/>
    <p:sldId id="452" r:id="rId17"/>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3.ハザード" id="{A94FFB8D-E870-4B35-A4E7-C60462C35085}">
          <p14:sldIdLst>
            <p14:sldId id="616"/>
            <p14:sldId id="469"/>
            <p14:sldId id="465"/>
            <p14:sldId id="460"/>
            <p14:sldId id="497"/>
            <p14:sldId id="466"/>
            <p14:sldId id="462"/>
            <p14:sldId id="464"/>
            <p14:sldId id="499"/>
            <p14:sldId id="491"/>
            <p14:sldId id="617"/>
            <p14:sldId id="618"/>
            <p14:sldId id="45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B8D1"/>
    <a:srgbClr val="004696"/>
    <a:srgbClr val="E6E6E6"/>
    <a:srgbClr val="CDCDCD"/>
    <a:srgbClr val="59A2C3"/>
    <a:srgbClr val="F2BA3C"/>
    <a:srgbClr val="ECECEC"/>
    <a:srgbClr val="CADDE6"/>
    <a:srgbClr val="C9C9C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23B8AE-516A-462F-A324-17E255C76138}" v="2" dt="2024-11-29T01:38:14.04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103" d="100"/>
          <a:sy n="103" d="100"/>
        </p:scale>
        <p:origin x="92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D9CFF8-F6BC-441C-A9FB-BBA69742E08F}"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6DDBE2-80EF-431F-9E35-A190F941EC21}" type="slidenum">
              <a:rPr kumimoji="1" lang="ja-JP" altLang="en-US" smtClean="0"/>
              <a:t>‹#›</a:t>
            </a:fld>
            <a:endParaRPr kumimoji="1" lang="ja-JP" altLang="en-US"/>
          </a:p>
        </p:txBody>
      </p:sp>
    </p:spTree>
    <p:extLst>
      <p:ext uri="{BB962C8B-B14F-4D97-AF65-F5344CB8AC3E}">
        <p14:creationId xmlns:p14="http://schemas.microsoft.com/office/powerpoint/2010/main" val="334934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A7E752C-1704-3EF7-E7CC-E19000CB319C}"/>
              </a:ext>
            </a:extLst>
          </p:cNvPr>
          <p:cNvSpPr/>
          <p:nvPr userDrawn="1"/>
        </p:nvSpPr>
        <p:spPr>
          <a:xfrm>
            <a:off x="0" y="-30851"/>
            <a:ext cx="12192000" cy="6888851"/>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C13ED03-B060-1AFE-565B-EA3EFECF4448}"/>
              </a:ext>
            </a:extLst>
          </p:cNvPr>
          <p:cNvSpPr/>
          <p:nvPr userDrawn="1"/>
        </p:nvSpPr>
        <p:spPr>
          <a:xfrm>
            <a:off x="230659" y="164757"/>
            <a:ext cx="11730682" cy="6477831"/>
          </a:xfrm>
          <a:prstGeom prst="roundRect">
            <a:avLst>
              <a:gd name="adj" fmla="val 239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0FEC4A-B2AB-B719-C615-873A2800F14C}"/>
              </a:ext>
            </a:extLst>
          </p:cNvPr>
          <p:cNvSpPr>
            <a:spLocks noGrp="1"/>
          </p:cNvSpPr>
          <p:nvPr>
            <p:ph type="ctrTitle"/>
          </p:nvPr>
        </p:nvSpPr>
        <p:spPr>
          <a:xfrm>
            <a:off x="1524000" y="2112069"/>
            <a:ext cx="9144000" cy="2387600"/>
          </a:xfrm>
        </p:spPr>
        <p:txBody>
          <a:bodyPr anchor="b"/>
          <a:lstStyle>
            <a:lvl1pPr algn="ctr">
              <a:defRPr sz="48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147B513-7753-367F-F819-27632BFBE5E7}"/>
              </a:ext>
            </a:extLst>
          </p:cNvPr>
          <p:cNvSpPr>
            <a:spLocks noGrp="1"/>
          </p:cNvSpPr>
          <p:nvPr>
            <p:ph type="subTitle" idx="1"/>
          </p:nvPr>
        </p:nvSpPr>
        <p:spPr>
          <a:xfrm>
            <a:off x="1524000" y="470408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7323B889-DF63-A096-150D-16DAFE22D30F}"/>
              </a:ext>
            </a:extLst>
          </p:cNvPr>
          <p:cNvSpPr>
            <a:spLocks noGrp="1"/>
          </p:cNvSpPr>
          <p:nvPr>
            <p:ph type="sldNum" sz="quarter" idx="12"/>
          </p:nvPr>
        </p:nvSpPr>
        <p:spPr/>
        <p:txBody>
          <a:bodyPr/>
          <a:lstStyle>
            <a:lvl1pPr>
              <a:defRPr>
                <a:solidFill>
                  <a:schemeClr val="bg1"/>
                </a:solidFill>
              </a:defRPr>
            </a:lvl1pPr>
          </a:lstStyle>
          <a:p>
            <a:fld id="{93CC4A1B-1B1A-419F-8873-E2E6AFDD2F63}" type="slidenum">
              <a:rPr lang="ja-JP" altLang="en-US" smtClean="0"/>
              <a:pPr/>
              <a:t>‹#›</a:t>
            </a:fld>
            <a:endParaRPr lang="ja-JP" altLang="en-US"/>
          </a:p>
        </p:txBody>
      </p:sp>
      <p:sp>
        <p:nvSpPr>
          <p:cNvPr id="14" name="正方形/長方形 13">
            <a:extLst>
              <a:ext uri="{FF2B5EF4-FFF2-40B4-BE49-F238E27FC236}">
                <a16:creationId xmlns:a16="http://schemas.microsoft.com/office/drawing/2014/main" id="{37810703-296C-44C9-DAE8-C6B43DEAB680}"/>
              </a:ext>
            </a:extLst>
          </p:cNvPr>
          <p:cNvSpPr/>
          <p:nvPr userDrawn="1"/>
        </p:nvSpPr>
        <p:spPr>
          <a:xfrm>
            <a:off x="1595120" y="4499669"/>
            <a:ext cx="9144000" cy="71120"/>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323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準（枠な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B0ACD-3570-7A69-40BE-D0ED1D6B7F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6D311-00DB-5E44-E45E-709D5B6221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B3858954-C63B-8629-49D5-352636030318}"/>
              </a:ext>
            </a:extLst>
          </p:cNvPr>
          <p:cNvSpPr>
            <a:spLocks noGrp="1"/>
          </p:cNvSpPr>
          <p:nvPr>
            <p:ph type="ftr" sz="quarter" idx="11"/>
          </p:nvPr>
        </p:nvSpPr>
        <p:spPr/>
        <p:txBody>
          <a:bodyPr/>
          <a:lstStyle/>
          <a:p>
            <a:r>
              <a:rPr lang="ja-JP" altLang="en-US"/>
              <a:t>食品安全委員会 食品安全関係素材集 </a:t>
            </a:r>
            <a:r>
              <a:rPr lang="en-US" altLang="ja-JP"/>
              <a:t>1.0</a:t>
            </a:r>
            <a:endParaRPr lang="ja-JP" altLang="en-US" dirty="0"/>
          </a:p>
        </p:txBody>
      </p:sp>
      <p:sp>
        <p:nvSpPr>
          <p:cNvPr id="6" name="スライド番号プレースホルダー 5">
            <a:extLst>
              <a:ext uri="{FF2B5EF4-FFF2-40B4-BE49-F238E27FC236}">
                <a16:creationId xmlns:a16="http://schemas.microsoft.com/office/drawing/2014/main" id="{B0D45CED-1A4C-2D90-0C13-365978CCDE6F}"/>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33231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要点記入スペース">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60CA42-1B52-A8F1-84CC-B0AD8F5EC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028DC6-B651-AE42-F723-81CAC6C14824}"/>
              </a:ext>
            </a:extLst>
          </p:cNvPr>
          <p:cNvSpPr>
            <a:spLocks noGrp="1"/>
          </p:cNvSpPr>
          <p:nvPr>
            <p:ph sz="half" idx="1"/>
          </p:nvPr>
        </p:nvSpPr>
        <p:spPr>
          <a:xfrm>
            <a:off x="517292" y="2114550"/>
            <a:ext cx="11192793" cy="4302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70E2409F-A4AC-A7CD-9378-3CCF883971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E1CEDB3-BC59-79A8-E0E6-025885E88C10}"/>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
        <p:nvSpPr>
          <p:cNvPr id="11" name="テキスト プレースホルダー 10">
            <a:extLst>
              <a:ext uri="{FF2B5EF4-FFF2-40B4-BE49-F238E27FC236}">
                <a16:creationId xmlns:a16="http://schemas.microsoft.com/office/drawing/2014/main" id="{42FD757E-8466-9AD4-016F-4E8DA7B31FDE}"/>
              </a:ext>
            </a:extLst>
          </p:cNvPr>
          <p:cNvSpPr>
            <a:spLocks noGrp="1"/>
          </p:cNvSpPr>
          <p:nvPr>
            <p:ph type="body" sz="quarter" idx="13"/>
          </p:nvPr>
        </p:nvSpPr>
        <p:spPr>
          <a:xfrm>
            <a:off x="517292" y="894020"/>
            <a:ext cx="11192793" cy="1082802"/>
          </a:xfrm>
          <a:ln w="12700">
            <a:noFill/>
          </a:ln>
        </p:spPr>
        <p:txBody>
          <a:bodyPr>
            <a:noAutofit/>
          </a:bodyPr>
          <a:lstStyle>
            <a:lvl1pPr>
              <a:defRPr sz="2000"/>
            </a:lvl1pPr>
            <a:lvl2pPr>
              <a:defRPr sz="1800"/>
            </a:lvl2pPr>
            <a:lvl3pPr>
              <a:defRPr sz="1600"/>
            </a:lvl3pPr>
            <a:lvl4pPr>
              <a:defRPr sz="1400"/>
            </a:lvl4pPr>
            <a:lvl5pPr>
              <a:defRPr sz="1400"/>
            </a:lvl5pPr>
          </a:lstStyle>
          <a:p>
            <a:pPr lvl="0"/>
            <a:r>
              <a:rPr kumimoji="1" lang="ja-JP" altLang="en-US"/>
              <a:t>マスター テキストの書式設定</a:t>
            </a:r>
          </a:p>
        </p:txBody>
      </p:sp>
    </p:spTree>
    <p:extLst>
      <p:ext uri="{BB962C8B-B14F-4D97-AF65-F5344CB8AC3E}">
        <p14:creationId xmlns:p14="http://schemas.microsoft.com/office/powerpoint/2010/main" val="166960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76D7B0F-66F8-8B1F-9CBB-8A84D98EEB2F}"/>
              </a:ext>
            </a:extLst>
          </p:cNvPr>
          <p:cNvSpPr/>
          <p:nvPr userDrawn="1"/>
        </p:nvSpPr>
        <p:spPr>
          <a:xfrm>
            <a:off x="0" y="0"/>
            <a:ext cx="12192000" cy="65804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74" name="直線コネクタ 73">
            <a:extLst>
              <a:ext uri="{FF2B5EF4-FFF2-40B4-BE49-F238E27FC236}">
                <a16:creationId xmlns:a16="http://schemas.microsoft.com/office/drawing/2014/main" id="{2CC5BE40-2A44-7926-0F5C-DD32FA885B6A}"/>
              </a:ext>
            </a:extLst>
          </p:cNvPr>
          <p:cNvCxnSpPr>
            <a:cxnSpLocks/>
          </p:cNvCxnSpPr>
          <p:nvPr userDrawn="1"/>
        </p:nvCxnSpPr>
        <p:spPr>
          <a:xfrm>
            <a:off x="11840866" y="689596"/>
            <a:ext cx="351134"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1AA30417-3196-5F00-3311-B2BD6D20153C}"/>
              </a:ext>
            </a:extLst>
          </p:cNvPr>
          <p:cNvSpPr/>
          <p:nvPr userDrawn="1"/>
        </p:nvSpPr>
        <p:spPr>
          <a:xfrm>
            <a:off x="11868636" y="4857429"/>
            <a:ext cx="324000" cy="173943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06988C2-8012-9ECF-DD5F-355D27693E94}"/>
              </a:ext>
            </a:extLst>
          </p:cNvPr>
          <p:cNvSpPr/>
          <p:nvPr userDrawn="1"/>
        </p:nvSpPr>
        <p:spPr>
          <a:xfrm>
            <a:off x="11868636" y="2703415"/>
            <a:ext cx="324000" cy="144292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79CC56D-5DED-2797-AA27-F49C628DA7C0}"/>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901352-F00C-C1D1-F04F-020F3A9D4A5E}"/>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34B0A7EB-D795-7909-00EF-9A81D724DD6B}"/>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C1B28DC2-7B17-C33E-ADC2-6261B561D7DF}"/>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456F4A9-BEF3-25B8-3EDD-AD870E1FC077}"/>
              </a:ext>
            </a:extLst>
          </p:cNvPr>
          <p:cNvCxnSpPr/>
          <p:nvPr userDrawn="1"/>
        </p:nvCxnSpPr>
        <p:spPr>
          <a:xfrm>
            <a:off x="11870871" y="689596"/>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82" name="テキスト ボックス 81">
            <a:extLst>
              <a:ext uri="{FF2B5EF4-FFF2-40B4-BE49-F238E27FC236}">
                <a16:creationId xmlns:a16="http://schemas.microsoft.com/office/drawing/2014/main" id="{E022B21A-EEE3-1630-2CCE-4EE0C5E5B9B5}"/>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83" name="直線コネクタ 82">
            <a:extLst>
              <a:ext uri="{FF2B5EF4-FFF2-40B4-BE49-F238E27FC236}">
                <a16:creationId xmlns:a16="http://schemas.microsoft.com/office/drawing/2014/main" id="{5E77C726-5A90-41E8-1791-0C0DC9279405}"/>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84" name="テキスト ボックス 83">
            <a:extLst>
              <a:ext uri="{FF2B5EF4-FFF2-40B4-BE49-F238E27FC236}">
                <a16:creationId xmlns:a16="http://schemas.microsoft.com/office/drawing/2014/main" id="{E670CD31-9DCB-2E71-9BBC-CBD6CA631F2E}"/>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85" name="テキスト ボックス 84">
            <a:extLst>
              <a:ext uri="{FF2B5EF4-FFF2-40B4-BE49-F238E27FC236}">
                <a16:creationId xmlns:a16="http://schemas.microsoft.com/office/drawing/2014/main" id="{97700616-13F5-9724-EE9F-56E5D49854A9}"/>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86" name="テキスト ボックス 85">
            <a:extLst>
              <a:ext uri="{FF2B5EF4-FFF2-40B4-BE49-F238E27FC236}">
                <a16:creationId xmlns:a16="http://schemas.microsoft.com/office/drawing/2014/main" id="{BEE7BA60-D311-94DC-7B45-A35C5E73013C}"/>
              </a:ext>
            </a:extLst>
          </p:cNvPr>
          <p:cNvSpPr txBox="1"/>
          <p:nvPr userDrawn="1"/>
        </p:nvSpPr>
        <p:spPr>
          <a:xfrm>
            <a:off x="11891818" y="3295585"/>
            <a:ext cx="276999" cy="246221"/>
          </a:xfrm>
          <a:prstGeom prst="rect">
            <a:avLst/>
          </a:prstGeom>
          <a:noFill/>
        </p:spPr>
        <p:txBody>
          <a:bodyPr vert="eaVert" wrap="none" rtlCol="0">
            <a:spAutoFit/>
          </a:bodyPr>
          <a:lstStyle/>
          <a:p>
            <a:pPr algn="ctr"/>
            <a:r>
              <a:rPr kumimoji="1" lang="ja-JP" altLang="en-US" sz="600"/>
              <a:t>疫学</a:t>
            </a:r>
            <a:endParaRPr kumimoji="1" lang="en-US" altLang="ja-JP" sz="600"/>
          </a:p>
        </p:txBody>
      </p:sp>
      <p:sp>
        <p:nvSpPr>
          <p:cNvPr id="87" name="テキスト ボックス 86">
            <a:extLst>
              <a:ext uri="{FF2B5EF4-FFF2-40B4-BE49-F238E27FC236}">
                <a16:creationId xmlns:a16="http://schemas.microsoft.com/office/drawing/2014/main" id="{4F6CF358-0111-88F0-9B7A-AC5270F3EFC7}"/>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88" name="テキスト ボックス 87">
            <a:extLst>
              <a:ext uri="{FF2B5EF4-FFF2-40B4-BE49-F238E27FC236}">
                <a16:creationId xmlns:a16="http://schemas.microsoft.com/office/drawing/2014/main" id="{BBAC5A84-F159-D84A-E1D2-094BA2DD50E3}"/>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89" name="直線コネクタ 88">
            <a:extLst>
              <a:ext uri="{FF2B5EF4-FFF2-40B4-BE49-F238E27FC236}">
                <a16:creationId xmlns:a16="http://schemas.microsoft.com/office/drawing/2014/main" id="{0245B4DB-599D-B8E3-D509-CFB3F1B97623}"/>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BC686A0A-BA09-F097-EBBD-9B48A1647CCE}"/>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60B68B8-B7D7-1B57-AEB7-0D62142ADB89}"/>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16F67B75-42FB-B917-37DF-CDC5CCFA4707}"/>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93" name="テキスト ボックス 92">
            <a:extLst>
              <a:ext uri="{FF2B5EF4-FFF2-40B4-BE49-F238E27FC236}">
                <a16:creationId xmlns:a16="http://schemas.microsoft.com/office/drawing/2014/main" id="{1F5DBD65-3603-7F37-A324-D5FA9F07122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94" name="テキスト ボックス 93">
            <a:extLst>
              <a:ext uri="{FF2B5EF4-FFF2-40B4-BE49-F238E27FC236}">
                <a16:creationId xmlns:a16="http://schemas.microsoft.com/office/drawing/2014/main" id="{EC256548-61FC-5A1B-3E80-2A3396BB1B9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95" name="直線コネクタ 94">
            <a:extLst>
              <a:ext uri="{FF2B5EF4-FFF2-40B4-BE49-F238E27FC236}">
                <a16:creationId xmlns:a16="http://schemas.microsoft.com/office/drawing/2014/main" id="{AD6FA940-CFA8-E1D9-9D0F-4A41968D1894}"/>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6" name="テキスト ボックス 95">
            <a:extLst>
              <a:ext uri="{FF2B5EF4-FFF2-40B4-BE49-F238E27FC236}">
                <a16:creationId xmlns:a16="http://schemas.microsoft.com/office/drawing/2014/main" id="{BF88DE08-B1CF-A4DC-3C4B-2CCC4F5D62B7}"/>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
        <p:nvSpPr>
          <p:cNvPr id="8" name="正方形/長方形 7">
            <a:extLst>
              <a:ext uri="{FF2B5EF4-FFF2-40B4-BE49-F238E27FC236}">
                <a16:creationId xmlns:a16="http://schemas.microsoft.com/office/drawing/2014/main" id="{88625E64-534A-0E87-BF8B-43D7129D6C3D}"/>
              </a:ext>
            </a:extLst>
          </p:cNvPr>
          <p:cNvSpPr/>
          <p:nvPr userDrawn="1"/>
        </p:nvSpPr>
        <p:spPr>
          <a:xfrm>
            <a:off x="0" y="6549564"/>
            <a:ext cx="12192000" cy="6123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022890D-6D96-7CD3-1152-24BF6F5FD159}"/>
              </a:ext>
            </a:extLst>
          </p:cNvPr>
          <p:cNvSpPr>
            <a:spLocks noGrp="1"/>
          </p:cNvSpPr>
          <p:nvPr>
            <p:ph type="title"/>
          </p:nvPr>
        </p:nvSpPr>
        <p:spPr>
          <a:xfrm>
            <a:off x="831850" y="1709738"/>
            <a:ext cx="10515600" cy="2852737"/>
          </a:xfrm>
        </p:spPr>
        <p:txBody>
          <a:bodyPr anchor="b"/>
          <a:lstStyle>
            <a:lvl1pPr>
              <a:defRPr sz="48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E9B0-5C40-B48C-B70B-E4BA50FCC1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9DB61A8-5D3D-7C58-3FE6-2F43DA532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115D63-BB19-23C9-CE6B-FC5BC740920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616910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47BA70-29A6-A548-B3F3-C42E14F80CDD}"/>
              </a:ext>
            </a:extLst>
          </p:cNvPr>
          <p:cNvSpPr>
            <a:spLocks noGrp="1"/>
          </p:cNvSpPr>
          <p:nvPr>
            <p:ph type="title"/>
          </p:nvPr>
        </p:nvSpPr>
        <p:spPr>
          <a:xfrm>
            <a:off x="481914" y="88944"/>
            <a:ext cx="11228172" cy="568312"/>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2623B4-38AA-24DE-C66D-BF7C71E21BAE}"/>
              </a:ext>
            </a:extLst>
          </p:cNvPr>
          <p:cNvSpPr>
            <a:spLocks noGrp="1"/>
          </p:cNvSpPr>
          <p:nvPr>
            <p:ph type="body" idx="1"/>
          </p:nvPr>
        </p:nvSpPr>
        <p:spPr>
          <a:xfrm>
            <a:off x="453081" y="947064"/>
            <a:ext cx="11228173" cy="551905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a:extLst>
              <a:ext uri="{FF2B5EF4-FFF2-40B4-BE49-F238E27FC236}">
                <a16:creationId xmlns:a16="http://schemas.microsoft.com/office/drawing/2014/main" id="{30245ADD-3F5D-DDDF-8B4B-A0B79636EB92}"/>
              </a:ext>
            </a:extLst>
          </p:cNvPr>
          <p:cNvSpPr>
            <a:spLocks noGrp="1"/>
          </p:cNvSpPr>
          <p:nvPr>
            <p:ph type="ftr" sz="quarter" idx="3"/>
          </p:nvPr>
        </p:nvSpPr>
        <p:spPr>
          <a:xfrm>
            <a:off x="4555671" y="6653893"/>
            <a:ext cx="4114800" cy="173718"/>
          </a:xfrm>
          <a:prstGeom prst="rect">
            <a:avLst/>
          </a:prstGeom>
        </p:spPr>
        <p:txBody>
          <a:bodyPr vert="horz" lIns="91440" tIns="45720" rIns="91440" bIns="45720" rtlCol="0" anchor="ctr"/>
          <a:lstStyle>
            <a:lvl1pPr algn="l">
              <a:defRPr sz="1050">
                <a:solidFill>
                  <a:schemeClr val="tx1">
                    <a:lumMod val="95000"/>
                    <a:lumOff val="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457A4336-3601-73B2-B618-ABDBACA90D89}"/>
              </a:ext>
            </a:extLst>
          </p:cNvPr>
          <p:cNvSpPr>
            <a:spLocks noGrp="1"/>
          </p:cNvSpPr>
          <p:nvPr>
            <p:ph type="sldNum" sz="quarter" idx="4"/>
          </p:nvPr>
        </p:nvSpPr>
        <p:spPr>
          <a:xfrm>
            <a:off x="9448800" y="6642588"/>
            <a:ext cx="2743200" cy="215412"/>
          </a:xfrm>
          <a:prstGeom prst="rect">
            <a:avLst/>
          </a:prstGeom>
        </p:spPr>
        <p:txBody>
          <a:bodyPr vert="horz" lIns="91440" tIns="45720" rIns="91440" bIns="45720" rtlCol="0" anchor="ctr"/>
          <a:lstStyle>
            <a:lvl1pPr algn="r">
              <a:defRPr sz="1050">
                <a:solidFill>
                  <a:schemeClr val="tx1">
                    <a:lumMod val="95000"/>
                    <a:lumOff val="5000"/>
                  </a:schemeClr>
                </a:solidFill>
              </a:defRPr>
            </a:lvl1pPr>
          </a:lstStyle>
          <a:p>
            <a:fld id="{93CC4A1B-1B1A-419F-8873-E2E6AFDD2F63}" type="slidenum">
              <a:rPr lang="ja-JP" altLang="en-US" smtClean="0"/>
              <a:pPr/>
              <a:t>‹#›</a:t>
            </a:fld>
            <a:endParaRPr lang="ja-JP" altLang="en-US"/>
          </a:p>
        </p:txBody>
      </p:sp>
      <p:cxnSp>
        <p:nvCxnSpPr>
          <p:cNvPr id="26" name="直線コネクタ 25">
            <a:extLst>
              <a:ext uri="{FF2B5EF4-FFF2-40B4-BE49-F238E27FC236}">
                <a16:creationId xmlns:a16="http://schemas.microsoft.com/office/drawing/2014/main" id="{C21D1B83-0BC9-7EA9-7DDB-2AD7C1AE1627}"/>
              </a:ext>
            </a:extLst>
          </p:cNvPr>
          <p:cNvCxnSpPr>
            <a:cxnSpLocks/>
          </p:cNvCxnSpPr>
          <p:nvPr userDrawn="1"/>
        </p:nvCxnSpPr>
        <p:spPr>
          <a:xfrm>
            <a:off x="-4885" y="6642588"/>
            <a:ext cx="1219200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28" name="テキスト ボックス 27">
            <a:extLst>
              <a:ext uri="{FF2B5EF4-FFF2-40B4-BE49-F238E27FC236}">
                <a16:creationId xmlns:a16="http://schemas.microsoft.com/office/drawing/2014/main" id="{46DC2567-1A62-63D4-7E25-7CA889562A81}"/>
              </a:ext>
            </a:extLst>
          </p:cNvPr>
          <p:cNvSpPr txBox="1"/>
          <p:nvPr userDrawn="1"/>
        </p:nvSpPr>
        <p:spPr>
          <a:xfrm>
            <a:off x="0" y="6611794"/>
            <a:ext cx="2820003"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t>食品安全委員会 食品安全関係素材集 （</a:t>
            </a:r>
            <a:r>
              <a:rPr lang="en-US" altLang="ja-JP" sz="1050" dirty="0"/>
              <a:t>1. 1</a:t>
            </a:r>
            <a:r>
              <a:rPr lang="ja-JP" altLang="en-US" sz="1050" dirty="0"/>
              <a:t>）</a:t>
            </a:r>
          </a:p>
        </p:txBody>
      </p:sp>
      <p:sp>
        <p:nvSpPr>
          <p:cNvPr id="29" name="正方形/長方形 28">
            <a:extLst>
              <a:ext uri="{FF2B5EF4-FFF2-40B4-BE49-F238E27FC236}">
                <a16:creationId xmlns:a16="http://schemas.microsoft.com/office/drawing/2014/main" id="{4DB49CD5-8AB3-109D-E353-D8476D14F23C}"/>
              </a:ext>
            </a:extLst>
          </p:cNvPr>
          <p:cNvSpPr/>
          <p:nvPr userDrawn="1"/>
        </p:nvSpPr>
        <p:spPr>
          <a:xfrm>
            <a:off x="0" y="6611794"/>
            <a:ext cx="12187115" cy="45719"/>
          </a:xfrm>
          <a:prstGeom prst="rect">
            <a:avLst/>
          </a:prstGeom>
          <a:solidFill>
            <a:srgbClr val="004696"/>
          </a:solidFill>
          <a:ln>
            <a:solidFill>
              <a:srgbClr val="0046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8B45B40-3B56-4575-9346-D5728D0F63E3}"/>
              </a:ext>
            </a:extLst>
          </p:cNvPr>
          <p:cNvSpPr/>
          <p:nvPr userDrawn="1"/>
        </p:nvSpPr>
        <p:spPr>
          <a:xfrm>
            <a:off x="549075" y="666202"/>
            <a:ext cx="11079195" cy="54723"/>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11D2752-35D5-23C9-26B3-DF1B511D2DBC}"/>
              </a:ext>
            </a:extLst>
          </p:cNvPr>
          <p:cNvSpPr/>
          <p:nvPr userDrawn="1"/>
        </p:nvSpPr>
        <p:spPr>
          <a:xfrm>
            <a:off x="11868636" y="4857429"/>
            <a:ext cx="324000" cy="17394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8E7851D-7D72-59CA-5F1F-E9145FC00D54}"/>
              </a:ext>
            </a:extLst>
          </p:cNvPr>
          <p:cNvSpPr/>
          <p:nvPr userDrawn="1"/>
        </p:nvSpPr>
        <p:spPr>
          <a:xfrm>
            <a:off x="11868636" y="2703415"/>
            <a:ext cx="324000" cy="14429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8B7FD0B0-C7F5-AC4C-2112-D25AE98C2875}"/>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E53AE2B7-FB61-D058-7789-C03AB961D94F}"/>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EBF93527-088F-A153-BF18-F0A7B5324EE9}"/>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9ABA01A5-5D02-E710-6370-2ED72CC861B0}"/>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843102D-FD8E-310E-50B4-3CD50D75BC37}"/>
              </a:ext>
            </a:extLst>
          </p:cNvPr>
          <p:cNvCxnSpPr>
            <a:cxnSpLocks/>
          </p:cNvCxnSpPr>
          <p:nvPr userDrawn="1"/>
        </p:nvCxnSpPr>
        <p:spPr>
          <a:xfrm>
            <a:off x="11761470" y="666202"/>
            <a:ext cx="43053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3A4541-F2CF-129A-49F2-C6D608438EE6}"/>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27" name="直線コネクタ 26">
            <a:extLst>
              <a:ext uri="{FF2B5EF4-FFF2-40B4-BE49-F238E27FC236}">
                <a16:creationId xmlns:a16="http://schemas.microsoft.com/office/drawing/2014/main" id="{E7103726-FB62-25A3-78C0-7F89DEE1770B}"/>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78051020-3124-9AF1-51FC-461EE5996C02}"/>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32" name="テキスト ボックス 31">
            <a:extLst>
              <a:ext uri="{FF2B5EF4-FFF2-40B4-BE49-F238E27FC236}">
                <a16:creationId xmlns:a16="http://schemas.microsoft.com/office/drawing/2014/main" id="{B7AD76C1-5EEE-70AE-2A3D-2070EC2801B7}"/>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33" name="テキスト ボックス 32">
            <a:extLst>
              <a:ext uri="{FF2B5EF4-FFF2-40B4-BE49-F238E27FC236}">
                <a16:creationId xmlns:a16="http://schemas.microsoft.com/office/drawing/2014/main" id="{A91AB6C8-61E5-8463-9D36-01C3E3A67FC6}"/>
              </a:ext>
            </a:extLst>
          </p:cNvPr>
          <p:cNvSpPr txBox="1"/>
          <p:nvPr userDrawn="1"/>
        </p:nvSpPr>
        <p:spPr>
          <a:xfrm>
            <a:off x="11876429" y="3282761"/>
            <a:ext cx="292388" cy="271869"/>
          </a:xfrm>
          <a:prstGeom prst="rect">
            <a:avLst/>
          </a:prstGeom>
          <a:noFill/>
        </p:spPr>
        <p:txBody>
          <a:bodyPr vert="eaVert" wrap="none" rtlCol="0">
            <a:spAutoFit/>
          </a:bodyPr>
          <a:lstStyle/>
          <a:p>
            <a:pPr algn="ctr"/>
            <a:r>
              <a:rPr kumimoji="1" lang="ja-JP" altLang="en-US" sz="700"/>
              <a:t>疫学</a:t>
            </a:r>
            <a:endParaRPr kumimoji="1" lang="en-US" altLang="ja-JP" sz="700"/>
          </a:p>
        </p:txBody>
      </p:sp>
      <p:sp>
        <p:nvSpPr>
          <p:cNvPr id="34" name="テキスト ボックス 33">
            <a:extLst>
              <a:ext uri="{FF2B5EF4-FFF2-40B4-BE49-F238E27FC236}">
                <a16:creationId xmlns:a16="http://schemas.microsoft.com/office/drawing/2014/main" id="{69A011A9-BCF5-05FC-7019-3C0696824170}"/>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36" name="テキスト ボックス 35">
            <a:extLst>
              <a:ext uri="{FF2B5EF4-FFF2-40B4-BE49-F238E27FC236}">
                <a16:creationId xmlns:a16="http://schemas.microsoft.com/office/drawing/2014/main" id="{21BB28B1-CA99-842D-C71D-FFF6BAECD8C8}"/>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37" name="直線コネクタ 36">
            <a:extLst>
              <a:ext uri="{FF2B5EF4-FFF2-40B4-BE49-F238E27FC236}">
                <a16:creationId xmlns:a16="http://schemas.microsoft.com/office/drawing/2014/main" id="{9E1D0D74-7D8A-B393-BD66-399DC49D63F4}"/>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CAA25C7-CFFD-95E5-7D1F-6C59A51A21CF}"/>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3B64BB8-CD52-CFA3-7AF0-04A1D1B49207}"/>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0" name="テキスト ボックス 39">
            <a:extLst>
              <a:ext uri="{FF2B5EF4-FFF2-40B4-BE49-F238E27FC236}">
                <a16:creationId xmlns:a16="http://schemas.microsoft.com/office/drawing/2014/main" id="{83CEFCEC-3C3A-ED01-2B9E-9893F664F444}"/>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41" name="テキスト ボックス 40">
            <a:extLst>
              <a:ext uri="{FF2B5EF4-FFF2-40B4-BE49-F238E27FC236}">
                <a16:creationId xmlns:a16="http://schemas.microsoft.com/office/drawing/2014/main" id="{FB20EE40-34F3-9815-41C0-6C9919A0AF6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42" name="テキスト ボックス 41">
            <a:extLst>
              <a:ext uri="{FF2B5EF4-FFF2-40B4-BE49-F238E27FC236}">
                <a16:creationId xmlns:a16="http://schemas.microsoft.com/office/drawing/2014/main" id="{95A58374-9097-D2B2-AAF2-9424A54E7C4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43" name="直線コネクタ 42">
            <a:extLst>
              <a:ext uri="{FF2B5EF4-FFF2-40B4-BE49-F238E27FC236}">
                <a16:creationId xmlns:a16="http://schemas.microsoft.com/office/drawing/2014/main" id="{4B21A35E-8F87-C16E-A57B-D9BAE7F10692}"/>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4" name="テキスト ボックス 43">
            <a:extLst>
              <a:ext uri="{FF2B5EF4-FFF2-40B4-BE49-F238E27FC236}">
                <a16:creationId xmlns:a16="http://schemas.microsoft.com/office/drawing/2014/main" id="{261572EE-B86A-1429-3400-31CEA8460BCE}"/>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Tree>
    <p:extLst>
      <p:ext uri="{BB962C8B-B14F-4D97-AF65-F5344CB8AC3E}">
        <p14:creationId xmlns:p14="http://schemas.microsoft.com/office/powerpoint/2010/main" val="101330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Lst>
  <p:txStyles>
    <p:title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ED0471-DE48-CE7F-B0AC-B040DE4007E7}"/>
              </a:ext>
            </a:extLst>
          </p:cNvPr>
          <p:cNvSpPr>
            <a:spLocks noGrp="1"/>
          </p:cNvSpPr>
          <p:nvPr>
            <p:ph type="ctrTitle"/>
          </p:nvPr>
        </p:nvSpPr>
        <p:spPr>
          <a:xfrm>
            <a:off x="1524000" y="3065962"/>
            <a:ext cx="9144000" cy="1524181"/>
          </a:xfrm>
        </p:spPr>
        <p:txBody>
          <a:bodyPr anchor="ctr"/>
          <a:lstStyle/>
          <a:p>
            <a:r>
              <a:rPr lang="ja-JP" altLang="en-US" sz="4800"/>
              <a:t>食品安全関係素材集</a:t>
            </a:r>
            <a:endParaRPr kumimoji="1" lang="ja-JP" altLang="en-US" sz="4800"/>
          </a:p>
        </p:txBody>
      </p:sp>
      <p:sp>
        <p:nvSpPr>
          <p:cNvPr id="3" name="字幕 2">
            <a:extLst>
              <a:ext uri="{FF2B5EF4-FFF2-40B4-BE49-F238E27FC236}">
                <a16:creationId xmlns:a16="http://schemas.microsoft.com/office/drawing/2014/main" id="{9989E548-A1CE-A400-322C-3C802909335D}"/>
              </a:ext>
            </a:extLst>
          </p:cNvPr>
          <p:cNvSpPr>
            <a:spLocks noGrp="1"/>
          </p:cNvSpPr>
          <p:nvPr>
            <p:ph type="subTitle" idx="1"/>
          </p:nvPr>
        </p:nvSpPr>
        <p:spPr>
          <a:xfrm>
            <a:off x="5237301" y="4922854"/>
            <a:ext cx="3842903" cy="762091"/>
          </a:xfrm>
        </p:spPr>
        <p:txBody>
          <a:bodyPr>
            <a:normAutofit/>
          </a:bodyPr>
          <a:lstStyle/>
          <a:p>
            <a:r>
              <a:rPr lang="ja-JP" altLang="en-US" sz="2800">
                <a:solidFill>
                  <a:srgbClr val="242424"/>
                </a:solidFill>
              </a:rPr>
              <a:t>食品安全委員会事務局</a:t>
            </a:r>
            <a:endParaRPr lang="en-US" altLang="ja-JP" sz="2800">
              <a:solidFill>
                <a:srgbClr val="242424"/>
              </a:solidFill>
            </a:endParaRPr>
          </a:p>
        </p:txBody>
      </p:sp>
      <p:pic>
        <p:nvPicPr>
          <p:cNvPr id="6" name="図 5">
            <a:extLst>
              <a:ext uri="{FF2B5EF4-FFF2-40B4-BE49-F238E27FC236}">
                <a16:creationId xmlns:a16="http://schemas.microsoft.com/office/drawing/2014/main" id="{7E4811D9-E750-DDDC-53C8-D812B39C5915}"/>
              </a:ext>
            </a:extLst>
          </p:cNvPr>
          <p:cNvPicPr>
            <a:picLocks noChangeAspect="1"/>
          </p:cNvPicPr>
          <p:nvPr/>
        </p:nvPicPr>
        <p:blipFill>
          <a:blip r:embed="rId2"/>
          <a:stretch>
            <a:fillRect/>
          </a:stretch>
        </p:blipFill>
        <p:spPr>
          <a:xfrm>
            <a:off x="3104410" y="4879550"/>
            <a:ext cx="2204239" cy="805395"/>
          </a:xfrm>
          <a:prstGeom prst="rect">
            <a:avLst/>
          </a:prstGeom>
        </p:spPr>
      </p:pic>
      <p:sp>
        <p:nvSpPr>
          <p:cNvPr id="8" name="テキスト ボックス 7">
            <a:extLst>
              <a:ext uri="{FF2B5EF4-FFF2-40B4-BE49-F238E27FC236}">
                <a16:creationId xmlns:a16="http://schemas.microsoft.com/office/drawing/2014/main" id="{832953AE-85BF-C5A4-0B59-F216603D98B8}"/>
              </a:ext>
            </a:extLst>
          </p:cNvPr>
          <p:cNvSpPr txBox="1"/>
          <p:nvPr/>
        </p:nvSpPr>
        <p:spPr>
          <a:xfrm>
            <a:off x="4455288" y="6286283"/>
            <a:ext cx="3973603" cy="303096"/>
          </a:xfrm>
          <a:prstGeom prst="rect">
            <a:avLst/>
          </a:prstGeom>
          <a:noFill/>
        </p:spPr>
        <p:txBody>
          <a:bodyPr wrap="square" lIns="91440" tIns="45720" rIns="91440" bIns="45720" anchor="t">
            <a:spAutoFit/>
          </a:bodyPr>
          <a:lstStyle/>
          <a:p>
            <a:pPr algn="ctr">
              <a:lnSpc>
                <a:spcPct val="125000"/>
              </a:lnSpc>
              <a:spcBef>
                <a:spcPts val="1000"/>
              </a:spcBef>
              <a:defRPr/>
            </a:pPr>
            <a:r>
              <a:rPr kumimoji="1" lang="en-US" altLang="ja-JP" sz="1200" b="0" i="0" u="none" strike="noStrike" kern="1200" cap="none" spc="0" normalizeH="0" baseline="0" noProof="0" dirty="0">
                <a:ln>
                  <a:noFill/>
                </a:ln>
                <a:solidFill>
                  <a:srgbClr val="242424"/>
                </a:solidFill>
                <a:effectLst/>
                <a:uLnTx/>
                <a:uFillTx/>
                <a:latin typeface="BIZ UDPゴシック"/>
                <a:ea typeface="BIZ UDPゴシック"/>
                <a:cs typeface="+mn-cs"/>
              </a:rPr>
              <a:t>Ver</a:t>
            </a:r>
            <a:r>
              <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rPr>
              <a:t> </a:t>
            </a:r>
            <a:r>
              <a:rPr lang="ja-JP" altLang="en-US" sz="1200" dirty="0">
                <a:solidFill>
                  <a:srgbClr val="242424"/>
                </a:solidFill>
                <a:latin typeface="BIZ UDPゴシック"/>
                <a:ea typeface="BIZ UDPゴシック"/>
              </a:rPr>
              <a:t>1.1　20</a:t>
            </a:r>
            <a:r>
              <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rPr>
              <a:t>２４．</a:t>
            </a:r>
            <a:r>
              <a:rPr lang="ja-JP" altLang="en-US" sz="1200" dirty="0">
                <a:solidFill>
                  <a:srgbClr val="242424"/>
                </a:solidFill>
                <a:latin typeface="BIZ UDPゴシック"/>
                <a:ea typeface="BIZ UDPゴシック"/>
              </a:rPr>
              <a:t>５発行　2024.11改訂</a:t>
            </a:r>
            <a:endParaRPr kumimoji="1" lang="ja-JP" altLang="en-US" sz="1200" b="0" i="0" u="none" strike="noStrike" kern="1200" cap="none" spc="0" normalizeH="0" baseline="0" noProof="0" dirty="0">
              <a:ln>
                <a:noFill/>
              </a:ln>
              <a:solidFill>
                <a:srgbClr val="242424"/>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404951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27542-8B67-5D12-BDD6-983B01472DC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F6E3AB8-F037-5D83-2AF7-A1E0E0CA081D}"/>
              </a:ext>
            </a:extLst>
          </p:cNvPr>
          <p:cNvSpPr>
            <a:spLocks noGrp="1"/>
          </p:cNvSpPr>
          <p:nvPr>
            <p:ph type="title"/>
          </p:nvPr>
        </p:nvSpPr>
        <p:spPr/>
        <p:txBody>
          <a:bodyPr/>
          <a:lstStyle/>
          <a:p>
            <a:r>
              <a:rPr kumimoji="1" lang="ja-JP" altLang="en-US"/>
              <a:t>ポジティブリスト制度</a:t>
            </a:r>
          </a:p>
        </p:txBody>
      </p:sp>
      <p:sp>
        <p:nvSpPr>
          <p:cNvPr id="3" name="コンテンツ プレースホルダー 2">
            <a:extLst>
              <a:ext uri="{FF2B5EF4-FFF2-40B4-BE49-F238E27FC236}">
                <a16:creationId xmlns:a16="http://schemas.microsoft.com/office/drawing/2014/main" id="{5E6E8CC9-5B61-EA49-9ABE-CF981FA76A5A}"/>
              </a:ext>
            </a:extLst>
          </p:cNvPr>
          <p:cNvSpPr>
            <a:spLocks noGrp="1"/>
          </p:cNvSpPr>
          <p:nvPr>
            <p:ph idx="1"/>
          </p:nvPr>
        </p:nvSpPr>
        <p:spPr>
          <a:xfrm>
            <a:off x="453082" y="947064"/>
            <a:ext cx="5056468" cy="5519052"/>
          </a:xfrm>
        </p:spPr>
        <p:txBody>
          <a:bodyPr>
            <a:noAutofit/>
          </a:bodyPr>
          <a:lstStyle/>
          <a:p>
            <a:pPr marL="173038" indent="0">
              <a:buNone/>
            </a:pPr>
            <a:r>
              <a:rPr kumimoji="1" lang="ja-JP" altLang="en-US" sz="1800"/>
              <a:t>使用を認める物質のリスト（ポジティブリスト）を作成し、それ以外は原則として禁止する</a:t>
            </a:r>
            <a:br>
              <a:rPr kumimoji="1" lang="en-US" altLang="ja-JP" sz="1800"/>
            </a:br>
            <a:r>
              <a:rPr kumimoji="1" lang="ja-JP" altLang="en-US" sz="1800"/>
              <a:t>規制の仕組み</a:t>
            </a:r>
            <a:endParaRPr kumimoji="1" lang="en-US" altLang="ja-JP" sz="1800"/>
          </a:p>
          <a:p>
            <a:pPr marL="173038" indent="0">
              <a:buNone/>
            </a:pPr>
            <a:endParaRPr lang="en-US" altLang="ja-JP" sz="400"/>
          </a:p>
          <a:p>
            <a:pPr marL="173038" indent="0">
              <a:buNone/>
            </a:pPr>
            <a:endParaRPr lang="en-US" altLang="ja-JP" sz="400"/>
          </a:p>
          <a:p>
            <a:pPr marL="358775" indent="-185738">
              <a:buNone/>
            </a:pPr>
            <a:endParaRPr lang="en-US" altLang="ja-JP" sz="1600"/>
          </a:p>
          <a:p>
            <a:pPr marL="358775" indent="-185738">
              <a:buNone/>
            </a:pPr>
            <a:endParaRPr lang="en-US" altLang="ja-JP" sz="1600"/>
          </a:p>
          <a:p>
            <a:pPr marL="358775" indent="-185738">
              <a:buNone/>
            </a:pPr>
            <a:endParaRPr lang="en-US" altLang="ja-JP" sz="400"/>
          </a:p>
          <a:p>
            <a:pPr marL="358775" indent="-185738">
              <a:buNone/>
            </a:pPr>
            <a:r>
              <a:rPr lang="ja-JP" altLang="en-US" sz="1600"/>
              <a:t>ポジティブリスト</a:t>
            </a:r>
            <a:br>
              <a:rPr lang="en-US" altLang="ja-JP" sz="1400"/>
            </a:br>
            <a:r>
              <a:rPr lang="ja-JP" altLang="en-US" sz="1400"/>
              <a:t>原則的に使用が禁止されている中で、禁止されていないものを列挙した表のこと</a:t>
            </a:r>
            <a:endParaRPr lang="en-US" altLang="ja-JP" sz="1400"/>
          </a:p>
        </p:txBody>
      </p:sp>
      <p:sp>
        <p:nvSpPr>
          <p:cNvPr id="5" name="四角形: 角を丸くする 4">
            <a:extLst>
              <a:ext uri="{FF2B5EF4-FFF2-40B4-BE49-F238E27FC236}">
                <a16:creationId xmlns:a16="http://schemas.microsoft.com/office/drawing/2014/main" id="{1E603896-A322-BE5D-487C-82FFD4B8E578}"/>
              </a:ext>
            </a:extLst>
          </p:cNvPr>
          <p:cNvSpPr/>
          <p:nvPr/>
        </p:nvSpPr>
        <p:spPr>
          <a:xfrm>
            <a:off x="2032000" y="129260"/>
            <a:ext cx="2001520"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農薬・添加物</a:t>
            </a:r>
          </a:p>
        </p:txBody>
      </p:sp>
      <p:sp>
        <p:nvSpPr>
          <p:cNvPr id="11" name="テキスト ボックス 10">
            <a:extLst>
              <a:ext uri="{FF2B5EF4-FFF2-40B4-BE49-F238E27FC236}">
                <a16:creationId xmlns:a16="http://schemas.microsoft.com/office/drawing/2014/main" id="{0B770685-3FB3-F19C-6336-764B6854056D}"/>
              </a:ext>
            </a:extLst>
          </p:cNvPr>
          <p:cNvSpPr txBox="1"/>
          <p:nvPr/>
        </p:nvSpPr>
        <p:spPr>
          <a:xfrm>
            <a:off x="504526" y="2172694"/>
            <a:ext cx="5056468" cy="1256306"/>
          </a:xfrm>
          <a:prstGeom prst="rect">
            <a:avLst/>
          </a:prstGeom>
          <a:noFill/>
        </p:spPr>
        <p:txBody>
          <a:bodyPr wrap="square">
            <a:spAutoFit/>
          </a:bodyPr>
          <a:lstStyle/>
          <a:p>
            <a:pPr marL="458788" marR="0" lvl="0" indent="-285750" algn="l" defTabSz="914400" rtl="0" eaLnBrk="1" fontAlgn="auto" latinLnBrk="0" hangingPunct="1">
              <a:lnSpc>
                <a:spcPct val="125000"/>
              </a:lnSpc>
              <a:spcBef>
                <a:spcPts val="100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農薬等（農薬、飼料添加物及び動物用医薬品）は、</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平成</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18</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年</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5</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月にポジティブリスト制度を導入</a:t>
            </a:r>
            <a:endParaRPr lang="en-US" altLang="ja-JP" sz="1400">
              <a:solidFill>
                <a:prstClr val="black"/>
              </a:solidFill>
              <a:latin typeface="BIZ UDPゴシック"/>
              <a:ea typeface="BIZ UDPゴシック"/>
            </a:endParaRPr>
          </a:p>
          <a:p>
            <a:pPr marL="458788" marR="0" lvl="0" indent="-285750" algn="l" defTabSz="914400" rtl="0" eaLnBrk="1" fontAlgn="auto" latinLnBrk="0" hangingPunct="1">
              <a:lnSpc>
                <a:spcPct val="125000"/>
              </a:lnSpc>
              <a:spcBef>
                <a:spcPts val="100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器具・容器包装は、合成樹脂の原材料を対象に、</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令和２年６月から、新たなポジティブリスト制度を導入</a:t>
            </a:r>
          </a:p>
        </p:txBody>
      </p:sp>
      <p:sp>
        <p:nvSpPr>
          <p:cNvPr id="12" name="コンテンツ プレースホルダー 2">
            <a:extLst>
              <a:ext uri="{FF2B5EF4-FFF2-40B4-BE49-F238E27FC236}">
                <a16:creationId xmlns:a16="http://schemas.microsoft.com/office/drawing/2014/main" id="{4AAD0B8E-9655-D564-68C8-6B45A66ADD3C}"/>
              </a:ext>
            </a:extLst>
          </p:cNvPr>
          <p:cNvSpPr txBox="1">
            <a:spLocks/>
          </p:cNvSpPr>
          <p:nvPr/>
        </p:nvSpPr>
        <p:spPr>
          <a:xfrm>
            <a:off x="6050473" y="940025"/>
            <a:ext cx="5516880" cy="5519052"/>
          </a:xfrm>
          <a:prstGeom prst="rect">
            <a:avLst/>
          </a:prstGeom>
          <a:noFill/>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92075">
              <a:buFont typeface="Arial" panose="020B0604020202020204" pitchFamily="34" charset="0"/>
              <a:buNone/>
            </a:pPr>
            <a:r>
              <a:rPr lang="ja-JP" altLang="en-US" sz="1600"/>
              <a:t>一律基準</a:t>
            </a:r>
            <a:br>
              <a:rPr lang="en-US" altLang="ja-JP" sz="1600"/>
            </a:br>
            <a:r>
              <a:rPr lang="ja-JP" altLang="en-US" sz="1400"/>
              <a:t>残留農薬の規制で用いられる</a:t>
            </a:r>
            <a:br>
              <a:rPr lang="en-US" altLang="ja-JP" sz="1400"/>
            </a:br>
            <a:r>
              <a:rPr lang="ja-JP" altLang="en-US" sz="1400"/>
              <a:t>個別に残留基準値が定められていない農薬等については、食品衛生法に基づき「人の健康を損なうおそれのない量」として消費者庁※１が定めた</a:t>
            </a:r>
            <a:r>
              <a:rPr lang="en-US" altLang="ja-JP" sz="1400"/>
              <a:t>0.01 ppm</a:t>
            </a:r>
            <a:r>
              <a:rPr lang="ja-JP" altLang="en-US" sz="1400"/>
              <a:t>を一律基準とし、これを超えて農薬等が残留する食品の販売等が原則禁止されている</a:t>
            </a:r>
            <a:endParaRPr lang="en-US" altLang="ja-JP" sz="1400"/>
          </a:p>
          <a:p>
            <a:pPr marL="92075" indent="-92075">
              <a:buFont typeface="Arial" panose="020B0604020202020204" pitchFamily="34" charset="0"/>
              <a:buNone/>
            </a:pPr>
            <a:endParaRPr lang="en-US" altLang="ja-JP" sz="100"/>
          </a:p>
          <a:p>
            <a:pPr marL="92075" indent="-92075">
              <a:buFont typeface="Arial" panose="020B0604020202020204" pitchFamily="34" charset="0"/>
              <a:buNone/>
            </a:pPr>
            <a:r>
              <a:rPr lang="ja-JP" altLang="en-US" sz="1600"/>
              <a:t>暫定基準</a:t>
            </a:r>
            <a:br>
              <a:rPr lang="en-US" altLang="ja-JP" sz="1600"/>
            </a:br>
            <a:r>
              <a:rPr lang="ja-JP" altLang="en-US" sz="1400"/>
              <a:t>ポジティブリスト制度導入にあたり、食品安全委員会のリスク評価の代わりに国際機関や諸外国の基準等を参考にして暫定的に決められた基準</a:t>
            </a:r>
            <a:br>
              <a:rPr lang="en-US" altLang="ja-JP" sz="1400"/>
            </a:br>
            <a:r>
              <a:rPr lang="ja-JP" altLang="en-US" sz="1400"/>
              <a:t>消費者庁※１からの評価要請を受けて、食品安全委員会によるリスク評価と評価結果に基づく暫定基準の見直しが順次進められている</a:t>
            </a:r>
            <a:endParaRPr lang="en-US" altLang="ja-JP" sz="1600"/>
          </a:p>
          <a:p>
            <a:pPr marL="92075" indent="-92075">
              <a:buFont typeface="Arial" panose="020B0604020202020204" pitchFamily="34" charset="0"/>
              <a:buNone/>
            </a:pPr>
            <a:endParaRPr lang="en-US" altLang="ja-JP" sz="100"/>
          </a:p>
          <a:p>
            <a:pPr marL="92075" indent="-92075">
              <a:buFont typeface="Arial" panose="020B0604020202020204" pitchFamily="34" charset="0"/>
              <a:buNone/>
            </a:pPr>
            <a:r>
              <a:rPr lang="ja-JP" altLang="en-US" sz="1600"/>
              <a:t>対象外物質</a:t>
            </a:r>
            <a:br>
              <a:rPr lang="en-US" altLang="ja-JP" sz="1600"/>
            </a:br>
            <a:r>
              <a:rPr lang="ja-JP" altLang="en-US" sz="1400"/>
              <a:t>食品中に残留したとしても、「ヒトの健康を損なうおそれのないことが明らかであるもの」として内閣総理大臣※２が定める物質のこと</a:t>
            </a:r>
            <a:br>
              <a:rPr lang="en-US" altLang="ja-JP" sz="1400"/>
            </a:br>
            <a:r>
              <a:rPr lang="ja-JP" altLang="en-US" sz="1400"/>
              <a:t>カルシウム等のミネラル類、アミノ酸類、ビタミン類等</a:t>
            </a:r>
            <a:br>
              <a:rPr lang="en-US" altLang="ja-JP" sz="1400"/>
            </a:br>
            <a:r>
              <a:rPr lang="ja-JP" altLang="en-US" sz="1400"/>
              <a:t>ポジティブリスト制度の対象外であり、食品中に残留したとしても</a:t>
            </a:r>
            <a:br>
              <a:rPr lang="en-US" altLang="ja-JP" sz="1400"/>
            </a:br>
            <a:r>
              <a:rPr lang="ja-JP" altLang="en-US" sz="1400"/>
              <a:t>一律基準は適用されない</a:t>
            </a:r>
            <a:br>
              <a:rPr lang="en-US" altLang="ja-JP" sz="1400"/>
            </a:br>
            <a:endParaRPr lang="ja-JP" altLang="en-US" sz="100"/>
          </a:p>
        </p:txBody>
      </p:sp>
      <p:sp>
        <p:nvSpPr>
          <p:cNvPr id="6" name="正方形/長方形 5">
            <a:extLst>
              <a:ext uri="{FF2B5EF4-FFF2-40B4-BE49-F238E27FC236}">
                <a16:creationId xmlns:a16="http://schemas.microsoft.com/office/drawing/2014/main" id="{40033255-A426-291F-B236-0A31FB7F17D4}"/>
              </a:ext>
            </a:extLst>
          </p:cNvPr>
          <p:cNvSpPr/>
          <p:nvPr/>
        </p:nvSpPr>
        <p:spPr>
          <a:xfrm>
            <a:off x="11826911" y="4132162"/>
            <a:ext cx="375138"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ハザード</a:t>
            </a:r>
          </a:p>
        </p:txBody>
      </p:sp>
      <p:sp>
        <p:nvSpPr>
          <p:cNvPr id="7" name="テキスト ボックス 6">
            <a:extLst>
              <a:ext uri="{FF2B5EF4-FFF2-40B4-BE49-F238E27FC236}">
                <a16:creationId xmlns:a16="http://schemas.microsoft.com/office/drawing/2014/main" id="{B0DFFE16-7D04-71AA-C8C8-E81C40F2B7C8}"/>
              </a:ext>
            </a:extLst>
          </p:cNvPr>
          <p:cNvSpPr txBox="1"/>
          <p:nvPr/>
        </p:nvSpPr>
        <p:spPr>
          <a:xfrm>
            <a:off x="1206557" y="5971760"/>
            <a:ext cx="3875774" cy="523220"/>
          </a:xfrm>
          <a:prstGeom prst="rect">
            <a:avLst/>
          </a:prstGeom>
          <a:noFill/>
        </p:spPr>
        <p:txBody>
          <a:bodyPr wrap="square" lIns="91440" tIns="45720" rIns="91440" bIns="45720" anchor="t">
            <a:spAutoFit/>
          </a:bodyPr>
          <a:lstStyle/>
          <a:p>
            <a:r>
              <a:rPr lang="ja-JP" altLang="en-US" sz="1400">
                <a:solidFill>
                  <a:prstClr val="black"/>
                </a:solidFill>
              </a:rPr>
              <a:t>※１　令和6年３月31日以前は厚生労働省</a:t>
            </a:r>
          </a:p>
          <a:p>
            <a:r>
              <a:rPr lang="ja-JP" altLang="en-US" sz="1400">
                <a:solidFill>
                  <a:prstClr val="black"/>
                </a:solidFill>
              </a:rPr>
              <a:t>※２　</a:t>
            </a:r>
            <a:r>
              <a:rPr lang="ja-JP" sz="1400">
                <a:solidFill>
                  <a:prstClr val="black"/>
                </a:solidFill>
              </a:rPr>
              <a:t>令和6年３月31日以前は厚生労働大臣</a:t>
            </a:r>
          </a:p>
        </p:txBody>
      </p:sp>
    </p:spTree>
    <p:extLst>
      <p:ext uri="{BB962C8B-B14F-4D97-AF65-F5344CB8AC3E}">
        <p14:creationId xmlns:p14="http://schemas.microsoft.com/office/powerpoint/2010/main" val="116196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B5B249-9F4B-897C-9E68-1946DE4379A7}"/>
              </a:ext>
            </a:extLst>
          </p:cNvPr>
          <p:cNvSpPr>
            <a:spLocks noGrp="1"/>
          </p:cNvSpPr>
          <p:nvPr>
            <p:ph type="title"/>
          </p:nvPr>
        </p:nvSpPr>
        <p:spPr>
          <a:xfrm>
            <a:off x="1623948" y="88944"/>
            <a:ext cx="9707666" cy="568312"/>
          </a:xfrm>
        </p:spPr>
        <p:txBody>
          <a:bodyPr/>
          <a:lstStyle/>
          <a:p>
            <a:r>
              <a:rPr kumimoji="1" lang="ja-JP" altLang="en-US"/>
              <a:t>トータルダイエットスタディ</a:t>
            </a:r>
          </a:p>
        </p:txBody>
      </p:sp>
      <p:sp>
        <p:nvSpPr>
          <p:cNvPr id="3" name="コンテンツ プレースホルダー 2">
            <a:extLst>
              <a:ext uri="{FF2B5EF4-FFF2-40B4-BE49-F238E27FC236}">
                <a16:creationId xmlns:a16="http://schemas.microsoft.com/office/drawing/2014/main" id="{345B0CFE-E9A0-37B7-F0EE-E882269B26BA}"/>
              </a:ext>
            </a:extLst>
          </p:cNvPr>
          <p:cNvSpPr>
            <a:spLocks noGrp="1"/>
          </p:cNvSpPr>
          <p:nvPr>
            <p:ph idx="1"/>
          </p:nvPr>
        </p:nvSpPr>
        <p:spPr>
          <a:xfrm>
            <a:off x="453082" y="947064"/>
            <a:ext cx="5125915" cy="5519052"/>
          </a:xfrm>
        </p:spPr>
        <p:txBody>
          <a:bodyPr>
            <a:normAutofit/>
          </a:bodyPr>
          <a:lstStyle/>
          <a:p>
            <a:pPr marL="0" indent="0">
              <a:buNone/>
            </a:pPr>
            <a:r>
              <a:rPr kumimoji="1" lang="ja-JP" altLang="en-US" sz="1800"/>
              <a:t>売られている広範囲の食品を対象とし、食品添加物や農薬等が実際にどの程度摂取されているかを把握するために、加工・調理によるこれらの物質の増減も考慮に入れて摂取量を推定する方法。「マーケットバスケット方式」と「陰膳（かげぜん）方式」の</a:t>
            </a:r>
            <a:r>
              <a:rPr kumimoji="1" lang="en-US" altLang="ja-JP" sz="1800"/>
              <a:t>2</a:t>
            </a:r>
            <a:r>
              <a:rPr kumimoji="1" lang="ja-JP" altLang="en-US" sz="1800"/>
              <a:t>種類がある。</a:t>
            </a:r>
          </a:p>
        </p:txBody>
      </p:sp>
      <p:sp>
        <p:nvSpPr>
          <p:cNvPr id="6" name="正方形/長方形 5">
            <a:extLst>
              <a:ext uri="{FF2B5EF4-FFF2-40B4-BE49-F238E27FC236}">
                <a16:creationId xmlns:a16="http://schemas.microsoft.com/office/drawing/2014/main" id="{7A482C8A-9CA6-2DBC-5160-D1B298E85904}"/>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7" name="正方形/長方形 6">
            <a:extLst>
              <a:ext uri="{FF2B5EF4-FFF2-40B4-BE49-F238E27FC236}">
                <a16:creationId xmlns:a16="http://schemas.microsoft.com/office/drawing/2014/main" id="{5F774071-2692-6C6E-15C6-8F8286F6744F}"/>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pic>
        <p:nvPicPr>
          <p:cNvPr id="4" name="図 3">
            <a:extLst>
              <a:ext uri="{FF2B5EF4-FFF2-40B4-BE49-F238E27FC236}">
                <a16:creationId xmlns:a16="http://schemas.microsoft.com/office/drawing/2014/main" id="{0A048AFE-B53B-6672-1AB7-27D4C44E0E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6046" y="1202467"/>
            <a:ext cx="1891083" cy="1126494"/>
          </a:xfrm>
          <a:prstGeom prst="rect">
            <a:avLst/>
          </a:prstGeom>
        </p:spPr>
      </p:pic>
      <p:pic>
        <p:nvPicPr>
          <p:cNvPr id="2050" name="Picture 2">
            <a:extLst>
              <a:ext uri="{FF2B5EF4-FFF2-40B4-BE49-F238E27FC236}">
                <a16:creationId xmlns:a16="http://schemas.microsoft.com/office/drawing/2014/main" id="{8DDB98AA-0340-C558-9EE8-BCD47B83DB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046" y="3841446"/>
            <a:ext cx="2002782" cy="2002782"/>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7CB04763-2AF5-D9BD-CE4F-1D56853EC033}"/>
              </a:ext>
            </a:extLst>
          </p:cNvPr>
          <p:cNvSpPr txBox="1"/>
          <p:nvPr/>
        </p:nvSpPr>
        <p:spPr>
          <a:xfrm>
            <a:off x="7834577" y="2360693"/>
            <a:ext cx="1334020" cy="369332"/>
          </a:xfrm>
          <a:prstGeom prst="rect">
            <a:avLst/>
          </a:prstGeom>
          <a:noFill/>
        </p:spPr>
        <p:txBody>
          <a:bodyPr wrap="none" rtlCol="0">
            <a:spAutoFit/>
          </a:bodyPr>
          <a:lstStyle/>
          <a:p>
            <a:r>
              <a:rPr kumimoji="1" lang="ja-JP" altLang="en-US"/>
              <a:t>様々な食品</a:t>
            </a:r>
          </a:p>
        </p:txBody>
      </p:sp>
      <p:sp>
        <p:nvSpPr>
          <p:cNvPr id="12" name="テキスト ボックス 11">
            <a:extLst>
              <a:ext uri="{FF2B5EF4-FFF2-40B4-BE49-F238E27FC236}">
                <a16:creationId xmlns:a16="http://schemas.microsoft.com/office/drawing/2014/main" id="{1EE121FC-640A-EDC2-9ACD-A16408B0BC4A}"/>
              </a:ext>
            </a:extLst>
          </p:cNvPr>
          <p:cNvSpPr txBox="1"/>
          <p:nvPr/>
        </p:nvSpPr>
        <p:spPr>
          <a:xfrm>
            <a:off x="6739471" y="5552398"/>
            <a:ext cx="3635932" cy="369332"/>
          </a:xfrm>
          <a:prstGeom prst="rect">
            <a:avLst/>
          </a:prstGeom>
          <a:noFill/>
        </p:spPr>
        <p:txBody>
          <a:bodyPr wrap="none" rtlCol="0">
            <a:spAutoFit/>
          </a:bodyPr>
          <a:lstStyle/>
          <a:p>
            <a:r>
              <a:rPr kumimoji="1" lang="ja-JP" altLang="en-US" u="sng"/>
              <a:t>食品添加物や農薬の摂取量を推定</a:t>
            </a:r>
          </a:p>
        </p:txBody>
      </p:sp>
      <p:sp>
        <p:nvSpPr>
          <p:cNvPr id="13" name="矢印: 右 12">
            <a:extLst>
              <a:ext uri="{FF2B5EF4-FFF2-40B4-BE49-F238E27FC236}">
                <a16:creationId xmlns:a16="http://schemas.microsoft.com/office/drawing/2014/main" id="{35A6048A-6A9C-A3E1-A7EB-1B1EC4839900}"/>
              </a:ext>
            </a:extLst>
          </p:cNvPr>
          <p:cNvSpPr/>
          <p:nvPr/>
        </p:nvSpPr>
        <p:spPr>
          <a:xfrm rot="5400000">
            <a:off x="7938337" y="3170062"/>
            <a:ext cx="1126494" cy="534715"/>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C7AE965-FAE0-EB79-B29E-CDBFD4F55B8A}"/>
              </a:ext>
            </a:extLst>
          </p:cNvPr>
          <p:cNvSpPr txBox="1"/>
          <p:nvPr/>
        </p:nvSpPr>
        <p:spPr>
          <a:xfrm>
            <a:off x="6981778" y="3167990"/>
            <a:ext cx="3039615" cy="369332"/>
          </a:xfrm>
          <a:prstGeom prst="rect">
            <a:avLst/>
          </a:prstGeom>
          <a:solidFill>
            <a:schemeClr val="bg1"/>
          </a:solidFill>
          <a:ln>
            <a:solidFill>
              <a:schemeClr val="tx1"/>
            </a:solidFill>
          </a:ln>
        </p:spPr>
        <p:txBody>
          <a:bodyPr wrap="none" rtlCol="0">
            <a:spAutoFit/>
          </a:bodyPr>
          <a:lstStyle/>
          <a:p>
            <a:r>
              <a:rPr kumimoji="1" lang="ja-JP" altLang="en-US"/>
              <a:t>加工・調理による増減を考慮</a:t>
            </a:r>
          </a:p>
        </p:txBody>
      </p:sp>
    </p:spTree>
    <p:extLst>
      <p:ext uri="{BB962C8B-B14F-4D97-AF65-F5344CB8AC3E}">
        <p14:creationId xmlns:p14="http://schemas.microsoft.com/office/powerpoint/2010/main" val="319071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B5B249-9F4B-897C-9E68-1946DE4379A7}"/>
              </a:ext>
            </a:extLst>
          </p:cNvPr>
          <p:cNvSpPr>
            <a:spLocks noGrp="1"/>
          </p:cNvSpPr>
          <p:nvPr>
            <p:ph type="title"/>
          </p:nvPr>
        </p:nvSpPr>
        <p:spPr>
          <a:xfrm>
            <a:off x="1623948" y="88944"/>
            <a:ext cx="9707666" cy="568312"/>
          </a:xfrm>
        </p:spPr>
        <p:txBody>
          <a:bodyPr/>
          <a:lstStyle/>
          <a:p>
            <a:r>
              <a:rPr kumimoji="1" lang="ja-JP" altLang="en-US"/>
              <a:t>陰膳方式</a:t>
            </a:r>
          </a:p>
        </p:txBody>
      </p:sp>
      <p:sp>
        <p:nvSpPr>
          <p:cNvPr id="3" name="コンテンツ プレースホルダー 2">
            <a:extLst>
              <a:ext uri="{FF2B5EF4-FFF2-40B4-BE49-F238E27FC236}">
                <a16:creationId xmlns:a16="http://schemas.microsoft.com/office/drawing/2014/main" id="{345B0CFE-E9A0-37B7-F0EE-E882269B26BA}"/>
              </a:ext>
            </a:extLst>
          </p:cNvPr>
          <p:cNvSpPr>
            <a:spLocks noGrp="1"/>
          </p:cNvSpPr>
          <p:nvPr>
            <p:ph idx="1"/>
          </p:nvPr>
        </p:nvSpPr>
        <p:spPr>
          <a:xfrm>
            <a:off x="453082" y="947064"/>
            <a:ext cx="5125915" cy="5519052"/>
          </a:xfrm>
        </p:spPr>
        <p:txBody>
          <a:bodyPr>
            <a:normAutofit/>
          </a:bodyPr>
          <a:lstStyle/>
          <a:p>
            <a:pPr marL="92075" indent="0">
              <a:buFont typeface="Arial" panose="020B0604020202020204" pitchFamily="34" charset="0"/>
              <a:buNone/>
            </a:pPr>
            <a:r>
              <a:rPr lang="ja-JP" altLang="en-US" sz="1800"/>
              <a:t>調査対象者が一日に実際に食べた食事と全く同じものを分析し、一日の食事中に含まれる化学物質（食品添加物や農薬等）の総量を測定し、食品に由来する化学物質の摂取量を推定する方法のこと。</a:t>
            </a:r>
            <a:endParaRPr lang="en-US" altLang="ja-JP" sz="1800"/>
          </a:p>
          <a:p>
            <a:pPr marL="92075" indent="0">
              <a:buFont typeface="Arial" panose="020B0604020202020204" pitchFamily="34" charset="0"/>
              <a:buNone/>
            </a:pPr>
            <a:r>
              <a:rPr lang="ja-JP" altLang="en-US" sz="1800"/>
              <a:t>通常は、調査に協力してもらう家庭で一人前多く食事を作ってもらい、それを分析用試料とする。</a:t>
            </a:r>
          </a:p>
        </p:txBody>
      </p:sp>
      <p:sp>
        <p:nvSpPr>
          <p:cNvPr id="6" name="正方形/長方形 5">
            <a:extLst>
              <a:ext uri="{FF2B5EF4-FFF2-40B4-BE49-F238E27FC236}">
                <a16:creationId xmlns:a16="http://schemas.microsoft.com/office/drawing/2014/main" id="{7A482C8A-9CA6-2DBC-5160-D1B298E85904}"/>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7" name="正方形/長方形 6">
            <a:extLst>
              <a:ext uri="{FF2B5EF4-FFF2-40B4-BE49-F238E27FC236}">
                <a16:creationId xmlns:a16="http://schemas.microsoft.com/office/drawing/2014/main" id="{5F774071-2692-6C6E-15C6-8F8286F6744F}"/>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pic>
        <p:nvPicPr>
          <p:cNvPr id="13" name="Picture 2">
            <a:extLst>
              <a:ext uri="{FF2B5EF4-FFF2-40B4-BE49-F238E27FC236}">
                <a16:creationId xmlns:a16="http://schemas.microsoft.com/office/drawing/2014/main" id="{D805085E-67CB-4E57-E58F-DE7B10B23F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6096000" y="1982082"/>
            <a:ext cx="1236312" cy="79544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a:extLst>
              <a:ext uri="{FF2B5EF4-FFF2-40B4-BE49-F238E27FC236}">
                <a16:creationId xmlns:a16="http://schemas.microsoft.com/office/drawing/2014/main" id="{369B4AD3-4D74-37C6-6D17-812078BBD53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9708807" y="2116683"/>
            <a:ext cx="1753884" cy="1128455"/>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16" name="テキスト ボックス 15">
            <a:extLst>
              <a:ext uri="{FF2B5EF4-FFF2-40B4-BE49-F238E27FC236}">
                <a16:creationId xmlns:a16="http://schemas.microsoft.com/office/drawing/2014/main" id="{065D1589-EC06-739E-0381-C3D486A15A44}"/>
              </a:ext>
            </a:extLst>
          </p:cNvPr>
          <p:cNvSpPr txBox="1"/>
          <p:nvPr/>
        </p:nvSpPr>
        <p:spPr>
          <a:xfrm>
            <a:off x="7663203" y="1023369"/>
            <a:ext cx="2627642" cy="646331"/>
          </a:xfrm>
          <a:prstGeom prst="rect">
            <a:avLst/>
          </a:prstGeom>
          <a:noFill/>
        </p:spPr>
        <p:txBody>
          <a:bodyPr wrap="none" rtlCol="0">
            <a:spAutoFit/>
          </a:bodyPr>
          <a:lstStyle/>
          <a:p>
            <a:pPr algn="ctr"/>
            <a:r>
              <a:rPr kumimoji="1" lang="ja-JP" altLang="en-US"/>
              <a:t>例</a:t>
            </a:r>
            <a:r>
              <a:rPr kumimoji="1" lang="en-US" altLang="ja-JP"/>
              <a:t>) 3</a:t>
            </a:r>
            <a:r>
              <a:rPr kumimoji="1" lang="ja-JP" altLang="en-US"/>
              <a:t>人家族の協力世帯</a:t>
            </a:r>
            <a:br>
              <a:rPr kumimoji="1" lang="en-US" altLang="ja-JP"/>
            </a:br>
            <a:r>
              <a:rPr kumimoji="1" lang="ja-JP" altLang="en-US"/>
              <a:t>→</a:t>
            </a:r>
            <a:r>
              <a:rPr kumimoji="1" lang="en-US" altLang="ja-JP"/>
              <a:t>3</a:t>
            </a:r>
            <a:r>
              <a:rPr kumimoji="1" lang="ja-JP" altLang="en-US"/>
              <a:t>食</a:t>
            </a:r>
            <a:r>
              <a:rPr lang="en-US" altLang="ja-JP"/>
              <a:t>+1</a:t>
            </a:r>
            <a:r>
              <a:rPr lang="ja-JP" altLang="en-US"/>
              <a:t>食</a:t>
            </a:r>
            <a:endParaRPr kumimoji="1" lang="ja-JP" altLang="en-US"/>
          </a:p>
        </p:txBody>
      </p:sp>
      <p:pic>
        <p:nvPicPr>
          <p:cNvPr id="18" name="Picture 2">
            <a:extLst>
              <a:ext uri="{FF2B5EF4-FFF2-40B4-BE49-F238E27FC236}">
                <a16:creationId xmlns:a16="http://schemas.microsoft.com/office/drawing/2014/main" id="{9CEE85B4-3AD8-CE8C-19CF-4A00BA15F3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7030928" y="2633553"/>
            <a:ext cx="1236311" cy="79544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a:extLst>
              <a:ext uri="{FF2B5EF4-FFF2-40B4-BE49-F238E27FC236}">
                <a16:creationId xmlns:a16="http://schemas.microsoft.com/office/drawing/2014/main" id="{674987D2-B9F3-9B52-A14B-A8551B4804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7865122" y="1919558"/>
            <a:ext cx="1236311" cy="795447"/>
          </a:xfrm>
          <a:prstGeom prst="rect">
            <a:avLst/>
          </a:prstGeom>
          <a:noFill/>
          <a:extLst>
            <a:ext uri="{909E8E84-426E-40DD-AFC4-6F175D3DCCD1}">
              <a14:hiddenFill xmlns:a14="http://schemas.microsoft.com/office/drawing/2010/main">
                <a:solidFill>
                  <a:srgbClr val="FFFFFF"/>
                </a:solidFill>
              </a14:hiddenFill>
            </a:ext>
          </a:extLst>
        </p:spPr>
      </p:pic>
      <p:sp>
        <p:nvSpPr>
          <p:cNvPr id="20" name="テキスト ボックス 19">
            <a:extLst>
              <a:ext uri="{FF2B5EF4-FFF2-40B4-BE49-F238E27FC236}">
                <a16:creationId xmlns:a16="http://schemas.microsoft.com/office/drawing/2014/main" id="{93369B8F-5A16-D1FC-061B-67BE47BC0626}"/>
              </a:ext>
            </a:extLst>
          </p:cNvPr>
          <p:cNvSpPr txBox="1"/>
          <p:nvPr/>
        </p:nvSpPr>
        <p:spPr>
          <a:xfrm>
            <a:off x="9218745" y="2448887"/>
            <a:ext cx="415498" cy="369332"/>
          </a:xfrm>
          <a:prstGeom prst="rect">
            <a:avLst/>
          </a:prstGeom>
          <a:noFill/>
        </p:spPr>
        <p:txBody>
          <a:bodyPr wrap="none" rtlCol="0">
            <a:spAutoFit/>
          </a:bodyPr>
          <a:lstStyle/>
          <a:p>
            <a:r>
              <a:rPr kumimoji="1" lang="ja-JP" altLang="en-US"/>
              <a:t>＋</a:t>
            </a:r>
          </a:p>
        </p:txBody>
      </p:sp>
      <p:sp>
        <p:nvSpPr>
          <p:cNvPr id="22" name="矢印: 上向き折線 21">
            <a:extLst>
              <a:ext uri="{FF2B5EF4-FFF2-40B4-BE49-F238E27FC236}">
                <a16:creationId xmlns:a16="http://schemas.microsoft.com/office/drawing/2014/main" id="{A0C45C23-7294-20AA-65FA-A08CE566FED3}"/>
              </a:ext>
            </a:extLst>
          </p:cNvPr>
          <p:cNvSpPr/>
          <p:nvPr/>
        </p:nvSpPr>
        <p:spPr>
          <a:xfrm rot="5400000" flipV="1">
            <a:off x="9726618" y="3593285"/>
            <a:ext cx="1128454" cy="964193"/>
          </a:xfrm>
          <a:prstGeom prst="ben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F66C57AC-C40B-F5EB-3923-91D81C5B2C3A}"/>
              </a:ext>
            </a:extLst>
          </p:cNvPr>
          <p:cNvSpPr txBox="1"/>
          <p:nvPr/>
        </p:nvSpPr>
        <p:spPr>
          <a:xfrm>
            <a:off x="10294241" y="3794523"/>
            <a:ext cx="646331" cy="369332"/>
          </a:xfrm>
          <a:prstGeom prst="rect">
            <a:avLst/>
          </a:prstGeom>
          <a:solidFill>
            <a:schemeClr val="bg1"/>
          </a:solidFill>
          <a:ln>
            <a:solidFill>
              <a:schemeClr val="tx1"/>
            </a:solidFill>
          </a:ln>
        </p:spPr>
        <p:txBody>
          <a:bodyPr wrap="none" rtlCol="0">
            <a:spAutoFit/>
          </a:bodyPr>
          <a:lstStyle/>
          <a:p>
            <a:r>
              <a:rPr kumimoji="1" lang="ja-JP" altLang="en-US"/>
              <a:t>分析</a:t>
            </a:r>
          </a:p>
        </p:txBody>
      </p:sp>
      <p:sp>
        <p:nvSpPr>
          <p:cNvPr id="24" name="テキスト ボックス 23">
            <a:extLst>
              <a:ext uri="{FF2B5EF4-FFF2-40B4-BE49-F238E27FC236}">
                <a16:creationId xmlns:a16="http://schemas.microsoft.com/office/drawing/2014/main" id="{D339BDAB-B811-3482-DF22-EDBAE5E1B2DE}"/>
              </a:ext>
            </a:extLst>
          </p:cNvPr>
          <p:cNvSpPr txBox="1"/>
          <p:nvPr/>
        </p:nvSpPr>
        <p:spPr>
          <a:xfrm>
            <a:off x="6814842" y="4107496"/>
            <a:ext cx="2717411" cy="1077218"/>
          </a:xfrm>
          <a:prstGeom prst="rect">
            <a:avLst/>
          </a:prstGeom>
          <a:noFill/>
        </p:spPr>
        <p:txBody>
          <a:bodyPr wrap="none" rtlCol="0">
            <a:spAutoFit/>
          </a:bodyPr>
          <a:lstStyle/>
          <a:p>
            <a:pPr algn="ctr"/>
            <a:r>
              <a:rPr kumimoji="1" lang="ja-JP" altLang="en-US" u="sng"/>
              <a:t>食品添加物や残留農薬の</a:t>
            </a:r>
            <a:br>
              <a:rPr kumimoji="1" lang="en-US" altLang="ja-JP" u="sng"/>
            </a:br>
            <a:r>
              <a:rPr kumimoji="1" lang="ja-JP" altLang="en-US" u="sng"/>
              <a:t>摂取量を推定</a:t>
            </a:r>
            <a:endParaRPr kumimoji="1" lang="en-US" altLang="ja-JP" u="sng"/>
          </a:p>
          <a:p>
            <a:pPr algn="ctr"/>
            <a:r>
              <a:rPr kumimoji="1" lang="en-US" altLang="ja-JP" sz="1400"/>
              <a:t>(※</a:t>
            </a:r>
            <a:r>
              <a:rPr kumimoji="1" lang="ja-JP" altLang="en-US" sz="1400"/>
              <a:t>どの食品にどの程度</a:t>
            </a:r>
            <a:br>
              <a:rPr kumimoji="1" lang="en-US" altLang="ja-JP" sz="1400"/>
            </a:br>
            <a:r>
              <a:rPr kumimoji="1" lang="ja-JP" altLang="en-US" sz="1400"/>
              <a:t>含まれていたかは不明</a:t>
            </a:r>
            <a:r>
              <a:rPr kumimoji="1" lang="en-US" altLang="ja-JP" sz="1400"/>
              <a:t>)</a:t>
            </a:r>
            <a:endParaRPr kumimoji="1" lang="ja-JP" altLang="en-US" sz="1400"/>
          </a:p>
        </p:txBody>
      </p:sp>
    </p:spTree>
    <p:extLst>
      <p:ext uri="{BB962C8B-B14F-4D97-AF65-F5344CB8AC3E}">
        <p14:creationId xmlns:p14="http://schemas.microsoft.com/office/powerpoint/2010/main" val="2421036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FC574-E842-8C66-6884-8B815A9FD3E7}"/>
            </a:ext>
          </a:extLst>
        </p:cNvPr>
        <p:cNvGrpSpPr/>
        <p:nvPr/>
      </p:nvGrpSpPr>
      <p:grpSpPr>
        <a:xfrm>
          <a:off x="0" y="0"/>
          <a:ext cx="0" cy="0"/>
          <a:chOff x="0" y="0"/>
          <a:chExt cx="0" cy="0"/>
        </a:xfrm>
      </p:grpSpPr>
      <p:sp>
        <p:nvSpPr>
          <p:cNvPr id="38" name="四角形: 角を丸くする 37">
            <a:extLst>
              <a:ext uri="{FF2B5EF4-FFF2-40B4-BE49-F238E27FC236}">
                <a16:creationId xmlns:a16="http://schemas.microsoft.com/office/drawing/2014/main" id="{7E8C2B4A-5780-4B81-200F-5756D30E0DBC}"/>
              </a:ext>
            </a:extLst>
          </p:cNvPr>
          <p:cNvSpPr/>
          <p:nvPr/>
        </p:nvSpPr>
        <p:spPr>
          <a:xfrm>
            <a:off x="9848510" y="4410380"/>
            <a:ext cx="1622205" cy="1092877"/>
          </a:xfrm>
          <a:prstGeom prst="roundRect">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5574F924-AB09-03DB-04A7-6955304FFDC5}"/>
              </a:ext>
            </a:extLst>
          </p:cNvPr>
          <p:cNvSpPr/>
          <p:nvPr/>
        </p:nvSpPr>
        <p:spPr>
          <a:xfrm rot="20262956">
            <a:off x="5268537" y="1449240"/>
            <a:ext cx="3719752" cy="2152435"/>
          </a:xfrm>
          <a:prstGeom prst="ellipse">
            <a:avLst/>
          </a:prstGeom>
          <a:solidFill>
            <a:srgbClr val="E6F1F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F8C9F2C4-0F93-CEC0-867B-E1B8365F0C74}"/>
              </a:ext>
            </a:extLst>
          </p:cNvPr>
          <p:cNvSpPr>
            <a:spLocks noGrp="1"/>
          </p:cNvSpPr>
          <p:nvPr>
            <p:ph type="title"/>
          </p:nvPr>
        </p:nvSpPr>
        <p:spPr>
          <a:xfrm>
            <a:off x="868100" y="88944"/>
            <a:ext cx="10841985" cy="568312"/>
          </a:xfrm>
        </p:spPr>
        <p:txBody>
          <a:bodyPr/>
          <a:lstStyle/>
          <a:p>
            <a:r>
              <a:rPr kumimoji="1" lang="ja-JP" altLang="en-US"/>
              <a:t>マーケットバスケット方式</a:t>
            </a:r>
          </a:p>
        </p:txBody>
      </p:sp>
      <p:sp>
        <p:nvSpPr>
          <p:cNvPr id="3" name="コンテンツ プレースホルダー 2">
            <a:extLst>
              <a:ext uri="{FF2B5EF4-FFF2-40B4-BE49-F238E27FC236}">
                <a16:creationId xmlns:a16="http://schemas.microsoft.com/office/drawing/2014/main" id="{39A768B5-B44A-8BCE-0644-D05EA0510BB7}"/>
              </a:ext>
            </a:extLst>
          </p:cNvPr>
          <p:cNvSpPr>
            <a:spLocks noGrp="1"/>
          </p:cNvSpPr>
          <p:nvPr>
            <p:ph idx="1"/>
          </p:nvPr>
        </p:nvSpPr>
        <p:spPr>
          <a:xfrm>
            <a:off x="453082" y="947064"/>
            <a:ext cx="4778676" cy="5519052"/>
          </a:xfrm>
        </p:spPr>
        <p:txBody>
          <a:bodyPr>
            <a:normAutofit/>
          </a:bodyPr>
          <a:lstStyle/>
          <a:p>
            <a:pPr marL="92075" indent="0">
              <a:buNone/>
            </a:pPr>
            <a:r>
              <a:rPr kumimoji="1" lang="ja-JP" altLang="en-US" sz="1800"/>
              <a:t>スーパー等で売られている食品を購入し、その中に含まれている食品添加物や農薬等の濃度を測り、その結果に国民健康・栄養調査に基づく食品の喫食量を乗じて、摂取する</a:t>
            </a:r>
            <a:br>
              <a:rPr kumimoji="1" lang="en-US" altLang="ja-JP" sz="1800"/>
            </a:br>
            <a:r>
              <a:rPr kumimoji="1" lang="ja-JP" altLang="en-US" sz="1800"/>
              <a:t>食品添加物や農薬等の量を推定するもの</a:t>
            </a:r>
            <a:endParaRPr kumimoji="1" lang="en-US" altLang="ja-JP" sz="1800"/>
          </a:p>
          <a:p>
            <a:pPr marL="92075" indent="0">
              <a:buNone/>
            </a:pPr>
            <a:r>
              <a:rPr kumimoji="1" lang="ja-JP" altLang="en-US" sz="1800"/>
              <a:t>食品添加物や農薬等を実際にどの程度摂取しているかを把握するために行われる</a:t>
            </a:r>
            <a:br>
              <a:rPr kumimoji="1" lang="en-US" altLang="ja-JP" sz="1800"/>
            </a:br>
            <a:endParaRPr kumimoji="1" lang="en-US" altLang="ja-JP" sz="1200"/>
          </a:p>
          <a:p>
            <a:pPr marL="92075" indent="0">
              <a:buNone/>
            </a:pPr>
            <a:r>
              <a:rPr kumimoji="1" lang="ja-JP" altLang="en-US" sz="1400"/>
              <a:t>これを用いて食品添加物一日摂取量調査や</a:t>
            </a:r>
            <a:br>
              <a:rPr kumimoji="1" lang="en-US" altLang="ja-JP" sz="1400"/>
            </a:br>
            <a:r>
              <a:rPr kumimoji="1" lang="ja-JP" altLang="en-US" sz="1400"/>
              <a:t>食品中残留農薬一日摂取量実態調査を実施している</a:t>
            </a:r>
          </a:p>
        </p:txBody>
      </p:sp>
      <p:pic>
        <p:nvPicPr>
          <p:cNvPr id="9" name="図 8">
            <a:extLst>
              <a:ext uri="{FF2B5EF4-FFF2-40B4-BE49-F238E27FC236}">
                <a16:creationId xmlns:a16="http://schemas.microsoft.com/office/drawing/2014/main" id="{CBA6C309-6D72-6B17-EC1F-7A7AC73E5A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6558" y="1337670"/>
            <a:ext cx="1693883" cy="1980064"/>
          </a:xfrm>
          <a:prstGeom prst="rect">
            <a:avLst/>
          </a:prstGeom>
        </p:spPr>
      </p:pic>
      <p:pic>
        <p:nvPicPr>
          <p:cNvPr id="11" name="図 10" descr="アイコン&#10;&#10;自動的に生成された説明">
            <a:extLst>
              <a:ext uri="{FF2B5EF4-FFF2-40B4-BE49-F238E27FC236}">
                <a16:creationId xmlns:a16="http://schemas.microsoft.com/office/drawing/2014/main" id="{3742730C-0489-EC5D-B87B-0C712BA397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5800" y="1606326"/>
            <a:ext cx="1695203" cy="1219719"/>
          </a:xfrm>
          <a:prstGeom prst="rect">
            <a:avLst/>
          </a:prstGeom>
        </p:spPr>
      </p:pic>
      <p:pic>
        <p:nvPicPr>
          <p:cNvPr id="13" name="図 12">
            <a:extLst>
              <a:ext uri="{FF2B5EF4-FFF2-40B4-BE49-F238E27FC236}">
                <a16:creationId xmlns:a16="http://schemas.microsoft.com/office/drawing/2014/main" id="{D294029D-9197-81F8-637D-BB8DA35FF5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08378" y="2369176"/>
            <a:ext cx="1481459" cy="882486"/>
          </a:xfrm>
          <a:prstGeom prst="rect">
            <a:avLst/>
          </a:prstGeom>
        </p:spPr>
      </p:pic>
      <p:pic>
        <p:nvPicPr>
          <p:cNvPr id="20" name="図 19" descr="ロゴ, アイコン&#10;&#10;自動的に生成された説明">
            <a:extLst>
              <a:ext uri="{FF2B5EF4-FFF2-40B4-BE49-F238E27FC236}">
                <a16:creationId xmlns:a16="http://schemas.microsoft.com/office/drawing/2014/main" id="{44DCAFCF-C7AD-DFD7-29E3-C509CB38088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86513" y="4180666"/>
            <a:ext cx="1455312" cy="1554218"/>
          </a:xfrm>
          <a:prstGeom prst="rect">
            <a:avLst/>
          </a:prstGeom>
        </p:spPr>
      </p:pic>
      <p:sp>
        <p:nvSpPr>
          <p:cNvPr id="22" name="矢印: 上 21">
            <a:extLst>
              <a:ext uri="{FF2B5EF4-FFF2-40B4-BE49-F238E27FC236}">
                <a16:creationId xmlns:a16="http://schemas.microsoft.com/office/drawing/2014/main" id="{09074514-458E-24DB-4F8F-1CF0442CBF24}"/>
              </a:ext>
            </a:extLst>
          </p:cNvPr>
          <p:cNvSpPr/>
          <p:nvPr/>
        </p:nvSpPr>
        <p:spPr>
          <a:xfrm rot="15956694">
            <a:off x="8838282" y="1361635"/>
            <a:ext cx="884307" cy="1189287"/>
          </a:xfrm>
          <a:custGeom>
            <a:avLst/>
            <a:gdLst>
              <a:gd name="connsiteX0" fmla="*/ 0 w 791787"/>
              <a:gd name="connsiteY0" fmla="*/ 182812 h 365623"/>
              <a:gd name="connsiteX1" fmla="*/ 395894 w 791787"/>
              <a:gd name="connsiteY1" fmla="*/ 0 h 365623"/>
              <a:gd name="connsiteX2" fmla="*/ 791787 w 791787"/>
              <a:gd name="connsiteY2" fmla="*/ 182812 h 365623"/>
              <a:gd name="connsiteX3" fmla="*/ 593840 w 791787"/>
              <a:gd name="connsiteY3" fmla="*/ 182812 h 365623"/>
              <a:gd name="connsiteX4" fmla="*/ 593840 w 791787"/>
              <a:gd name="connsiteY4" fmla="*/ 365623 h 365623"/>
              <a:gd name="connsiteX5" fmla="*/ 197947 w 791787"/>
              <a:gd name="connsiteY5" fmla="*/ 365623 h 365623"/>
              <a:gd name="connsiteX6" fmla="*/ 197947 w 791787"/>
              <a:gd name="connsiteY6" fmla="*/ 182812 h 365623"/>
              <a:gd name="connsiteX7" fmla="*/ 0 w 791787"/>
              <a:gd name="connsiteY7" fmla="*/ 182812 h 365623"/>
              <a:gd name="connsiteX0" fmla="*/ 0 w 791787"/>
              <a:gd name="connsiteY0" fmla="*/ 182812 h 899005"/>
              <a:gd name="connsiteX1" fmla="*/ 395894 w 791787"/>
              <a:gd name="connsiteY1" fmla="*/ 0 h 899005"/>
              <a:gd name="connsiteX2" fmla="*/ 791787 w 791787"/>
              <a:gd name="connsiteY2" fmla="*/ 182812 h 899005"/>
              <a:gd name="connsiteX3" fmla="*/ 593840 w 791787"/>
              <a:gd name="connsiteY3" fmla="*/ 182812 h 899005"/>
              <a:gd name="connsiteX4" fmla="*/ 593840 w 791787"/>
              <a:gd name="connsiteY4" fmla="*/ 365623 h 899005"/>
              <a:gd name="connsiteX5" fmla="*/ 152457 w 791787"/>
              <a:gd name="connsiteY5" fmla="*/ 899005 h 899005"/>
              <a:gd name="connsiteX6" fmla="*/ 197947 w 791787"/>
              <a:gd name="connsiteY6" fmla="*/ 182812 h 899005"/>
              <a:gd name="connsiteX7" fmla="*/ 0 w 791787"/>
              <a:gd name="connsiteY7" fmla="*/ 182812 h 899005"/>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2457 w 791787"/>
              <a:gd name="connsiteY5" fmla="*/ 899005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2457 w 791787"/>
              <a:gd name="connsiteY5" fmla="*/ 899005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2457 w 791787"/>
              <a:gd name="connsiteY5" fmla="*/ 899005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2457 w 791787"/>
              <a:gd name="connsiteY5" fmla="*/ 899005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2457 w 791787"/>
              <a:gd name="connsiteY5" fmla="*/ 899005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5831 w 791787"/>
              <a:gd name="connsiteY5" fmla="*/ 916241 h 1038487"/>
              <a:gd name="connsiteX6" fmla="*/ 197947 w 791787"/>
              <a:gd name="connsiteY6" fmla="*/ 182812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5831 w 791787"/>
              <a:gd name="connsiteY5" fmla="*/ 916241 h 1038487"/>
              <a:gd name="connsiteX6" fmla="*/ 208031 w 791787"/>
              <a:gd name="connsiteY6" fmla="*/ 180927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93840 w 791787"/>
              <a:gd name="connsiteY3" fmla="*/ 182812 h 1038487"/>
              <a:gd name="connsiteX4" fmla="*/ 210145 w 791787"/>
              <a:gd name="connsiteY4" fmla="*/ 1038487 h 1038487"/>
              <a:gd name="connsiteX5" fmla="*/ 155831 w 791787"/>
              <a:gd name="connsiteY5" fmla="*/ 916241 h 1038487"/>
              <a:gd name="connsiteX6" fmla="*/ 208031 w 791787"/>
              <a:gd name="connsiteY6" fmla="*/ 180927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84933 w 791787"/>
              <a:gd name="connsiteY3" fmla="*/ 179438 h 1038487"/>
              <a:gd name="connsiteX4" fmla="*/ 210145 w 791787"/>
              <a:gd name="connsiteY4" fmla="*/ 1038487 h 1038487"/>
              <a:gd name="connsiteX5" fmla="*/ 155831 w 791787"/>
              <a:gd name="connsiteY5" fmla="*/ 916241 h 1038487"/>
              <a:gd name="connsiteX6" fmla="*/ 208031 w 791787"/>
              <a:gd name="connsiteY6" fmla="*/ 180927 h 1038487"/>
              <a:gd name="connsiteX7" fmla="*/ 0 w 791787"/>
              <a:gd name="connsiteY7" fmla="*/ 182812 h 1038487"/>
              <a:gd name="connsiteX0" fmla="*/ 0 w 791787"/>
              <a:gd name="connsiteY0" fmla="*/ 182812 h 1038487"/>
              <a:gd name="connsiteX1" fmla="*/ 395894 w 791787"/>
              <a:gd name="connsiteY1" fmla="*/ 0 h 1038487"/>
              <a:gd name="connsiteX2" fmla="*/ 791787 w 791787"/>
              <a:gd name="connsiteY2" fmla="*/ 182812 h 1038487"/>
              <a:gd name="connsiteX3" fmla="*/ 584933 w 791787"/>
              <a:gd name="connsiteY3" fmla="*/ 179438 h 1038487"/>
              <a:gd name="connsiteX4" fmla="*/ 210145 w 791787"/>
              <a:gd name="connsiteY4" fmla="*/ 1038487 h 1038487"/>
              <a:gd name="connsiteX5" fmla="*/ 166861 w 791787"/>
              <a:gd name="connsiteY5" fmla="*/ 965642 h 1038487"/>
              <a:gd name="connsiteX6" fmla="*/ 208031 w 791787"/>
              <a:gd name="connsiteY6" fmla="*/ 180927 h 1038487"/>
              <a:gd name="connsiteX7" fmla="*/ 0 w 791787"/>
              <a:gd name="connsiteY7" fmla="*/ 182812 h 1038487"/>
              <a:gd name="connsiteX0" fmla="*/ 0 w 791787"/>
              <a:gd name="connsiteY0" fmla="*/ 253834 h 1109509"/>
              <a:gd name="connsiteX1" fmla="*/ 386943 w 791787"/>
              <a:gd name="connsiteY1" fmla="*/ 0 h 1109509"/>
              <a:gd name="connsiteX2" fmla="*/ 791787 w 791787"/>
              <a:gd name="connsiteY2" fmla="*/ 253834 h 1109509"/>
              <a:gd name="connsiteX3" fmla="*/ 584933 w 791787"/>
              <a:gd name="connsiteY3" fmla="*/ 250460 h 1109509"/>
              <a:gd name="connsiteX4" fmla="*/ 210145 w 791787"/>
              <a:gd name="connsiteY4" fmla="*/ 1109509 h 1109509"/>
              <a:gd name="connsiteX5" fmla="*/ 166861 w 791787"/>
              <a:gd name="connsiteY5" fmla="*/ 1036664 h 1109509"/>
              <a:gd name="connsiteX6" fmla="*/ 208031 w 791787"/>
              <a:gd name="connsiteY6" fmla="*/ 251949 h 1109509"/>
              <a:gd name="connsiteX7" fmla="*/ 0 w 791787"/>
              <a:gd name="connsiteY7" fmla="*/ 253834 h 1109509"/>
              <a:gd name="connsiteX0" fmla="*/ 0 w 791787"/>
              <a:gd name="connsiteY0" fmla="*/ 298602 h 1154277"/>
              <a:gd name="connsiteX1" fmla="*/ 347270 w 791787"/>
              <a:gd name="connsiteY1" fmla="*/ 0 h 1154277"/>
              <a:gd name="connsiteX2" fmla="*/ 791787 w 791787"/>
              <a:gd name="connsiteY2" fmla="*/ 298602 h 1154277"/>
              <a:gd name="connsiteX3" fmla="*/ 584933 w 791787"/>
              <a:gd name="connsiteY3" fmla="*/ 295228 h 1154277"/>
              <a:gd name="connsiteX4" fmla="*/ 210145 w 791787"/>
              <a:gd name="connsiteY4" fmla="*/ 1154277 h 1154277"/>
              <a:gd name="connsiteX5" fmla="*/ 166861 w 791787"/>
              <a:gd name="connsiteY5" fmla="*/ 1081432 h 1154277"/>
              <a:gd name="connsiteX6" fmla="*/ 208031 w 791787"/>
              <a:gd name="connsiteY6" fmla="*/ 296717 h 1154277"/>
              <a:gd name="connsiteX7" fmla="*/ 0 w 791787"/>
              <a:gd name="connsiteY7" fmla="*/ 298602 h 1154277"/>
              <a:gd name="connsiteX0" fmla="*/ 0 w 791787"/>
              <a:gd name="connsiteY0" fmla="*/ 306251 h 1161926"/>
              <a:gd name="connsiteX1" fmla="*/ 313092 w 791787"/>
              <a:gd name="connsiteY1" fmla="*/ 0 h 1161926"/>
              <a:gd name="connsiteX2" fmla="*/ 791787 w 791787"/>
              <a:gd name="connsiteY2" fmla="*/ 306251 h 1161926"/>
              <a:gd name="connsiteX3" fmla="*/ 584933 w 791787"/>
              <a:gd name="connsiteY3" fmla="*/ 302877 h 1161926"/>
              <a:gd name="connsiteX4" fmla="*/ 210145 w 791787"/>
              <a:gd name="connsiteY4" fmla="*/ 1161926 h 1161926"/>
              <a:gd name="connsiteX5" fmla="*/ 166861 w 791787"/>
              <a:gd name="connsiteY5" fmla="*/ 1089081 h 1161926"/>
              <a:gd name="connsiteX6" fmla="*/ 208031 w 791787"/>
              <a:gd name="connsiteY6" fmla="*/ 304366 h 1161926"/>
              <a:gd name="connsiteX7" fmla="*/ 0 w 791787"/>
              <a:gd name="connsiteY7" fmla="*/ 306251 h 1161926"/>
              <a:gd name="connsiteX0" fmla="*/ 0 w 791787"/>
              <a:gd name="connsiteY0" fmla="*/ 310332 h 1166007"/>
              <a:gd name="connsiteX1" fmla="*/ 319527 w 791787"/>
              <a:gd name="connsiteY1" fmla="*/ 0 h 1166007"/>
              <a:gd name="connsiteX2" fmla="*/ 791787 w 791787"/>
              <a:gd name="connsiteY2" fmla="*/ 310332 h 1166007"/>
              <a:gd name="connsiteX3" fmla="*/ 584933 w 791787"/>
              <a:gd name="connsiteY3" fmla="*/ 306958 h 1166007"/>
              <a:gd name="connsiteX4" fmla="*/ 210145 w 791787"/>
              <a:gd name="connsiteY4" fmla="*/ 1166007 h 1166007"/>
              <a:gd name="connsiteX5" fmla="*/ 166861 w 791787"/>
              <a:gd name="connsiteY5" fmla="*/ 1093162 h 1166007"/>
              <a:gd name="connsiteX6" fmla="*/ 208031 w 791787"/>
              <a:gd name="connsiteY6" fmla="*/ 308447 h 1166007"/>
              <a:gd name="connsiteX7" fmla="*/ 0 w 791787"/>
              <a:gd name="connsiteY7" fmla="*/ 310332 h 1166007"/>
              <a:gd name="connsiteX0" fmla="*/ 0 w 791787"/>
              <a:gd name="connsiteY0" fmla="*/ 318182 h 1173857"/>
              <a:gd name="connsiteX1" fmla="*/ 346131 w 791787"/>
              <a:gd name="connsiteY1" fmla="*/ 0 h 1173857"/>
              <a:gd name="connsiteX2" fmla="*/ 791787 w 791787"/>
              <a:gd name="connsiteY2" fmla="*/ 318182 h 1173857"/>
              <a:gd name="connsiteX3" fmla="*/ 584933 w 791787"/>
              <a:gd name="connsiteY3" fmla="*/ 314808 h 1173857"/>
              <a:gd name="connsiteX4" fmla="*/ 210145 w 791787"/>
              <a:gd name="connsiteY4" fmla="*/ 1173857 h 1173857"/>
              <a:gd name="connsiteX5" fmla="*/ 166861 w 791787"/>
              <a:gd name="connsiteY5" fmla="*/ 1101012 h 1173857"/>
              <a:gd name="connsiteX6" fmla="*/ 208031 w 791787"/>
              <a:gd name="connsiteY6" fmla="*/ 316297 h 1173857"/>
              <a:gd name="connsiteX7" fmla="*/ 0 w 791787"/>
              <a:gd name="connsiteY7" fmla="*/ 318182 h 1173857"/>
              <a:gd name="connsiteX0" fmla="*/ 59428 w 851215"/>
              <a:gd name="connsiteY0" fmla="*/ 318182 h 1173857"/>
              <a:gd name="connsiteX1" fmla="*/ 405559 w 851215"/>
              <a:gd name="connsiteY1" fmla="*/ 0 h 1173857"/>
              <a:gd name="connsiteX2" fmla="*/ 851215 w 851215"/>
              <a:gd name="connsiteY2" fmla="*/ 318182 h 1173857"/>
              <a:gd name="connsiteX3" fmla="*/ 644361 w 851215"/>
              <a:gd name="connsiteY3" fmla="*/ 314808 h 1173857"/>
              <a:gd name="connsiteX4" fmla="*/ 269573 w 851215"/>
              <a:gd name="connsiteY4" fmla="*/ 1173857 h 1173857"/>
              <a:gd name="connsiteX5" fmla="*/ 0 w 851215"/>
              <a:gd name="connsiteY5" fmla="*/ 952558 h 1173857"/>
              <a:gd name="connsiteX6" fmla="*/ 267459 w 851215"/>
              <a:gd name="connsiteY6" fmla="*/ 316297 h 1173857"/>
              <a:gd name="connsiteX7" fmla="*/ 59428 w 851215"/>
              <a:gd name="connsiteY7" fmla="*/ 318182 h 1173857"/>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28460 w 879675"/>
              <a:gd name="connsiteY5" fmla="*/ 952558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18182 h 1211295"/>
              <a:gd name="connsiteX1" fmla="*/ 434019 w 879675"/>
              <a:gd name="connsiteY1" fmla="*/ 0 h 1211295"/>
              <a:gd name="connsiteX2" fmla="*/ 879675 w 879675"/>
              <a:gd name="connsiteY2" fmla="*/ 318182 h 1211295"/>
              <a:gd name="connsiteX3" fmla="*/ 672821 w 879675"/>
              <a:gd name="connsiteY3" fmla="*/ 314808 h 1211295"/>
              <a:gd name="connsiteX4" fmla="*/ 0 w 879675"/>
              <a:gd name="connsiteY4" fmla="*/ 1211295 h 1211295"/>
              <a:gd name="connsiteX5" fmla="*/ 7350 w 879675"/>
              <a:gd name="connsiteY5" fmla="*/ 1070741 h 1211295"/>
              <a:gd name="connsiteX6" fmla="*/ 295919 w 879675"/>
              <a:gd name="connsiteY6" fmla="*/ 316297 h 1211295"/>
              <a:gd name="connsiteX7" fmla="*/ 87888 w 879675"/>
              <a:gd name="connsiteY7" fmla="*/ 318182 h 1211295"/>
              <a:gd name="connsiteX0" fmla="*/ 87888 w 879675"/>
              <a:gd name="connsiteY0" fmla="*/ 346519 h 1239632"/>
              <a:gd name="connsiteX1" fmla="*/ 415546 w 879675"/>
              <a:gd name="connsiteY1" fmla="*/ 0 h 1239632"/>
              <a:gd name="connsiteX2" fmla="*/ 879675 w 879675"/>
              <a:gd name="connsiteY2" fmla="*/ 346519 h 1239632"/>
              <a:gd name="connsiteX3" fmla="*/ 672821 w 879675"/>
              <a:gd name="connsiteY3" fmla="*/ 343145 h 1239632"/>
              <a:gd name="connsiteX4" fmla="*/ 0 w 879675"/>
              <a:gd name="connsiteY4" fmla="*/ 1239632 h 1239632"/>
              <a:gd name="connsiteX5" fmla="*/ 7350 w 879675"/>
              <a:gd name="connsiteY5" fmla="*/ 1099078 h 1239632"/>
              <a:gd name="connsiteX6" fmla="*/ 295919 w 879675"/>
              <a:gd name="connsiteY6" fmla="*/ 344634 h 1239632"/>
              <a:gd name="connsiteX7" fmla="*/ 87888 w 879675"/>
              <a:gd name="connsiteY7" fmla="*/ 346519 h 1239632"/>
              <a:gd name="connsiteX0" fmla="*/ 106002 w 879675"/>
              <a:gd name="connsiteY0" fmla="*/ 380220 h 1239632"/>
              <a:gd name="connsiteX1" fmla="*/ 415546 w 879675"/>
              <a:gd name="connsiteY1" fmla="*/ 0 h 1239632"/>
              <a:gd name="connsiteX2" fmla="*/ 879675 w 879675"/>
              <a:gd name="connsiteY2" fmla="*/ 346519 h 1239632"/>
              <a:gd name="connsiteX3" fmla="*/ 672821 w 879675"/>
              <a:gd name="connsiteY3" fmla="*/ 343145 h 1239632"/>
              <a:gd name="connsiteX4" fmla="*/ 0 w 879675"/>
              <a:gd name="connsiteY4" fmla="*/ 1239632 h 1239632"/>
              <a:gd name="connsiteX5" fmla="*/ 7350 w 879675"/>
              <a:gd name="connsiteY5" fmla="*/ 1099078 h 1239632"/>
              <a:gd name="connsiteX6" fmla="*/ 295919 w 879675"/>
              <a:gd name="connsiteY6" fmla="*/ 344634 h 1239632"/>
              <a:gd name="connsiteX7" fmla="*/ 106002 w 879675"/>
              <a:gd name="connsiteY7" fmla="*/ 380220 h 1239632"/>
              <a:gd name="connsiteX0" fmla="*/ 106002 w 879675"/>
              <a:gd name="connsiteY0" fmla="*/ 380220 h 1239632"/>
              <a:gd name="connsiteX1" fmla="*/ 415546 w 879675"/>
              <a:gd name="connsiteY1" fmla="*/ 0 h 1239632"/>
              <a:gd name="connsiteX2" fmla="*/ 879675 w 879675"/>
              <a:gd name="connsiteY2" fmla="*/ 346519 h 1239632"/>
              <a:gd name="connsiteX3" fmla="*/ 689460 w 879675"/>
              <a:gd name="connsiteY3" fmla="*/ 322831 h 1239632"/>
              <a:gd name="connsiteX4" fmla="*/ 0 w 879675"/>
              <a:gd name="connsiteY4" fmla="*/ 1239632 h 1239632"/>
              <a:gd name="connsiteX5" fmla="*/ 7350 w 879675"/>
              <a:gd name="connsiteY5" fmla="*/ 1099078 h 1239632"/>
              <a:gd name="connsiteX6" fmla="*/ 295919 w 879675"/>
              <a:gd name="connsiteY6" fmla="*/ 344634 h 1239632"/>
              <a:gd name="connsiteX7" fmla="*/ 106002 w 879675"/>
              <a:gd name="connsiteY7" fmla="*/ 380220 h 1239632"/>
              <a:gd name="connsiteX0" fmla="*/ 106002 w 879675"/>
              <a:gd name="connsiteY0" fmla="*/ 376798 h 1236210"/>
              <a:gd name="connsiteX1" fmla="*/ 461151 w 879675"/>
              <a:gd name="connsiteY1" fmla="*/ 0 h 1236210"/>
              <a:gd name="connsiteX2" fmla="*/ 879675 w 879675"/>
              <a:gd name="connsiteY2" fmla="*/ 343097 h 1236210"/>
              <a:gd name="connsiteX3" fmla="*/ 689460 w 879675"/>
              <a:gd name="connsiteY3" fmla="*/ 319409 h 1236210"/>
              <a:gd name="connsiteX4" fmla="*/ 0 w 879675"/>
              <a:gd name="connsiteY4" fmla="*/ 1236210 h 1236210"/>
              <a:gd name="connsiteX5" fmla="*/ 7350 w 879675"/>
              <a:gd name="connsiteY5" fmla="*/ 1095656 h 1236210"/>
              <a:gd name="connsiteX6" fmla="*/ 295919 w 879675"/>
              <a:gd name="connsiteY6" fmla="*/ 341212 h 1236210"/>
              <a:gd name="connsiteX7" fmla="*/ 106002 w 879675"/>
              <a:gd name="connsiteY7" fmla="*/ 376798 h 1236210"/>
              <a:gd name="connsiteX0" fmla="*/ 106002 w 879675"/>
              <a:gd name="connsiteY0" fmla="*/ 399352 h 1258764"/>
              <a:gd name="connsiteX1" fmla="*/ 376085 w 879675"/>
              <a:gd name="connsiteY1" fmla="*/ 0 h 1258764"/>
              <a:gd name="connsiteX2" fmla="*/ 879675 w 879675"/>
              <a:gd name="connsiteY2" fmla="*/ 365651 h 1258764"/>
              <a:gd name="connsiteX3" fmla="*/ 689460 w 879675"/>
              <a:gd name="connsiteY3" fmla="*/ 341963 h 1258764"/>
              <a:gd name="connsiteX4" fmla="*/ 0 w 879675"/>
              <a:gd name="connsiteY4" fmla="*/ 1258764 h 1258764"/>
              <a:gd name="connsiteX5" fmla="*/ 7350 w 879675"/>
              <a:gd name="connsiteY5" fmla="*/ 1118210 h 1258764"/>
              <a:gd name="connsiteX6" fmla="*/ 295919 w 879675"/>
              <a:gd name="connsiteY6" fmla="*/ 363766 h 1258764"/>
              <a:gd name="connsiteX7" fmla="*/ 106002 w 879675"/>
              <a:gd name="connsiteY7" fmla="*/ 399352 h 1258764"/>
              <a:gd name="connsiteX0" fmla="*/ 106002 w 864795"/>
              <a:gd name="connsiteY0" fmla="*/ 399352 h 1258764"/>
              <a:gd name="connsiteX1" fmla="*/ 376085 w 864795"/>
              <a:gd name="connsiteY1" fmla="*/ 0 h 1258764"/>
              <a:gd name="connsiteX2" fmla="*/ 864795 w 864795"/>
              <a:gd name="connsiteY2" fmla="*/ 283680 h 1258764"/>
              <a:gd name="connsiteX3" fmla="*/ 689460 w 864795"/>
              <a:gd name="connsiteY3" fmla="*/ 341963 h 1258764"/>
              <a:gd name="connsiteX4" fmla="*/ 0 w 864795"/>
              <a:gd name="connsiteY4" fmla="*/ 1258764 h 1258764"/>
              <a:gd name="connsiteX5" fmla="*/ 7350 w 864795"/>
              <a:gd name="connsiteY5" fmla="*/ 1118210 h 1258764"/>
              <a:gd name="connsiteX6" fmla="*/ 295919 w 864795"/>
              <a:gd name="connsiteY6" fmla="*/ 363766 h 1258764"/>
              <a:gd name="connsiteX7" fmla="*/ 106002 w 864795"/>
              <a:gd name="connsiteY7" fmla="*/ 399352 h 1258764"/>
              <a:gd name="connsiteX0" fmla="*/ 106002 w 864795"/>
              <a:gd name="connsiteY0" fmla="*/ 399352 h 1258764"/>
              <a:gd name="connsiteX1" fmla="*/ 376085 w 864795"/>
              <a:gd name="connsiteY1" fmla="*/ 0 h 1258764"/>
              <a:gd name="connsiteX2" fmla="*/ 864795 w 864795"/>
              <a:gd name="connsiteY2" fmla="*/ 283680 h 1258764"/>
              <a:gd name="connsiteX3" fmla="*/ 673502 w 864795"/>
              <a:gd name="connsiteY3" fmla="*/ 276083 h 1258764"/>
              <a:gd name="connsiteX4" fmla="*/ 0 w 864795"/>
              <a:gd name="connsiteY4" fmla="*/ 1258764 h 1258764"/>
              <a:gd name="connsiteX5" fmla="*/ 7350 w 864795"/>
              <a:gd name="connsiteY5" fmla="*/ 1118210 h 1258764"/>
              <a:gd name="connsiteX6" fmla="*/ 295919 w 864795"/>
              <a:gd name="connsiteY6" fmla="*/ 363766 h 1258764"/>
              <a:gd name="connsiteX7" fmla="*/ 106002 w 864795"/>
              <a:gd name="connsiteY7" fmla="*/ 399352 h 1258764"/>
              <a:gd name="connsiteX0" fmla="*/ 106002 w 845565"/>
              <a:gd name="connsiteY0" fmla="*/ 399352 h 1258764"/>
              <a:gd name="connsiteX1" fmla="*/ 376085 w 845565"/>
              <a:gd name="connsiteY1" fmla="*/ 0 h 1258764"/>
              <a:gd name="connsiteX2" fmla="*/ 845565 w 845565"/>
              <a:gd name="connsiteY2" fmla="*/ 190602 h 1258764"/>
              <a:gd name="connsiteX3" fmla="*/ 673502 w 845565"/>
              <a:gd name="connsiteY3" fmla="*/ 276083 h 1258764"/>
              <a:gd name="connsiteX4" fmla="*/ 0 w 845565"/>
              <a:gd name="connsiteY4" fmla="*/ 1258764 h 1258764"/>
              <a:gd name="connsiteX5" fmla="*/ 7350 w 845565"/>
              <a:gd name="connsiteY5" fmla="*/ 1118210 h 1258764"/>
              <a:gd name="connsiteX6" fmla="*/ 295919 w 845565"/>
              <a:gd name="connsiteY6" fmla="*/ 363766 h 1258764"/>
              <a:gd name="connsiteX7" fmla="*/ 106002 w 845565"/>
              <a:gd name="connsiteY7" fmla="*/ 399352 h 1258764"/>
              <a:gd name="connsiteX0" fmla="*/ 106002 w 884307"/>
              <a:gd name="connsiteY0" fmla="*/ 399352 h 1258764"/>
              <a:gd name="connsiteX1" fmla="*/ 376085 w 884307"/>
              <a:gd name="connsiteY1" fmla="*/ 0 h 1258764"/>
              <a:gd name="connsiteX2" fmla="*/ 884307 w 884307"/>
              <a:gd name="connsiteY2" fmla="*/ 220460 h 1258764"/>
              <a:gd name="connsiteX3" fmla="*/ 673502 w 884307"/>
              <a:gd name="connsiteY3" fmla="*/ 276083 h 1258764"/>
              <a:gd name="connsiteX4" fmla="*/ 0 w 884307"/>
              <a:gd name="connsiteY4" fmla="*/ 1258764 h 1258764"/>
              <a:gd name="connsiteX5" fmla="*/ 7350 w 884307"/>
              <a:gd name="connsiteY5" fmla="*/ 1118210 h 1258764"/>
              <a:gd name="connsiteX6" fmla="*/ 295919 w 884307"/>
              <a:gd name="connsiteY6" fmla="*/ 363766 h 1258764"/>
              <a:gd name="connsiteX7" fmla="*/ 106002 w 884307"/>
              <a:gd name="connsiteY7" fmla="*/ 399352 h 1258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4307" h="1258764">
                <a:moveTo>
                  <a:pt x="106002" y="399352"/>
                </a:moveTo>
                <a:lnTo>
                  <a:pt x="376085" y="0"/>
                </a:lnTo>
                <a:lnTo>
                  <a:pt x="884307" y="220460"/>
                </a:lnTo>
                <a:lnTo>
                  <a:pt x="673502" y="276083"/>
                </a:lnTo>
                <a:cubicBezTo>
                  <a:pt x="817809" y="655414"/>
                  <a:pt x="635253" y="1143367"/>
                  <a:pt x="0" y="1258764"/>
                </a:cubicBezTo>
                <a:lnTo>
                  <a:pt x="7350" y="1118210"/>
                </a:lnTo>
                <a:cubicBezTo>
                  <a:pt x="230901" y="1015213"/>
                  <a:pt x="604124" y="879147"/>
                  <a:pt x="295919" y="363766"/>
                </a:cubicBezTo>
                <a:lnTo>
                  <a:pt x="106002" y="399352"/>
                </a:lnTo>
                <a:close/>
              </a:path>
            </a:pathLst>
          </a:cu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図 22" descr="アイコン&#10;&#10;自動的に生成された説明">
            <a:extLst>
              <a:ext uri="{FF2B5EF4-FFF2-40B4-BE49-F238E27FC236}">
                <a16:creationId xmlns:a16="http://schemas.microsoft.com/office/drawing/2014/main" id="{313F8279-1EA8-305A-A184-50D1DEAA8639}"/>
              </a:ext>
            </a:extLst>
          </p:cNvPr>
          <p:cNvPicPr>
            <a:picLocks noChangeAspect="1"/>
          </p:cNvPicPr>
          <p:nvPr/>
        </p:nvPicPr>
        <p:blipFill rotWithShape="1">
          <a:blip r:embed="rId6">
            <a:extLst>
              <a:ext uri="{28A0092B-C50C-407E-A947-70E740481C1C}">
                <a14:useLocalDpi xmlns:a14="http://schemas.microsoft.com/office/drawing/2010/main" val="0"/>
              </a:ext>
            </a:extLst>
          </a:blip>
          <a:srcRect r="65019" b="24649"/>
          <a:stretch/>
        </p:blipFill>
        <p:spPr>
          <a:xfrm>
            <a:off x="6241732" y="4594199"/>
            <a:ext cx="449922" cy="825761"/>
          </a:xfrm>
          <a:prstGeom prst="roundRect">
            <a:avLst>
              <a:gd name="adj" fmla="val 34678"/>
            </a:avLst>
          </a:prstGeom>
        </p:spPr>
      </p:pic>
      <p:sp>
        <p:nvSpPr>
          <p:cNvPr id="25" name="乗算記号 24">
            <a:extLst>
              <a:ext uri="{FF2B5EF4-FFF2-40B4-BE49-F238E27FC236}">
                <a16:creationId xmlns:a16="http://schemas.microsoft.com/office/drawing/2014/main" id="{E7F8FDD2-7C2E-541D-C1C8-29DD794E8832}"/>
              </a:ext>
            </a:extLst>
          </p:cNvPr>
          <p:cNvSpPr/>
          <p:nvPr/>
        </p:nvSpPr>
        <p:spPr>
          <a:xfrm>
            <a:off x="7065744" y="4685117"/>
            <a:ext cx="648735" cy="643926"/>
          </a:xfrm>
          <a:prstGeom prst="mathMultiply">
            <a:avLst>
              <a:gd name="adj1" fmla="val 14577"/>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8" name="矢印: 下 27">
            <a:extLst>
              <a:ext uri="{FF2B5EF4-FFF2-40B4-BE49-F238E27FC236}">
                <a16:creationId xmlns:a16="http://schemas.microsoft.com/office/drawing/2014/main" id="{A1E946A4-649E-0930-F5BC-65CCDC55D67F}"/>
              </a:ext>
            </a:extLst>
          </p:cNvPr>
          <p:cNvSpPr/>
          <p:nvPr/>
        </p:nvSpPr>
        <p:spPr>
          <a:xfrm>
            <a:off x="6165343" y="3843271"/>
            <a:ext cx="557705" cy="567109"/>
          </a:xfrm>
          <a:prstGeom prst="downArrow">
            <a:avLst>
              <a:gd name="adj1" fmla="val 50000"/>
              <a:gd name="adj2" fmla="val 36586"/>
            </a:avLst>
          </a:prstGeom>
          <a:solidFill>
            <a:schemeClr val="tx1">
              <a:lumMod val="65000"/>
              <a:lumOff val="3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30" name="テキスト ボックス 29">
            <a:extLst>
              <a:ext uri="{FF2B5EF4-FFF2-40B4-BE49-F238E27FC236}">
                <a16:creationId xmlns:a16="http://schemas.microsoft.com/office/drawing/2014/main" id="{4A91FB56-6D52-3B01-DF19-69A3830256EF}"/>
              </a:ext>
            </a:extLst>
          </p:cNvPr>
          <p:cNvSpPr txBox="1"/>
          <p:nvPr/>
        </p:nvSpPr>
        <p:spPr>
          <a:xfrm>
            <a:off x="5527242" y="5603779"/>
            <a:ext cx="1813523" cy="769441"/>
          </a:xfrm>
          <a:prstGeom prst="rect">
            <a:avLst/>
          </a:prstGeom>
          <a:noFill/>
        </p:spPr>
        <p:txBody>
          <a:bodyPr wrap="square">
            <a:spAutoFit/>
          </a:bodyPr>
          <a:lstStyle/>
          <a:p>
            <a:pPr algn="ctr"/>
            <a:r>
              <a:rPr lang="ja-JP" altLang="en-US" sz="1600"/>
              <a:t>実際の各食品に</a:t>
            </a:r>
            <a:br>
              <a:rPr lang="en-US" altLang="ja-JP" sz="1600"/>
            </a:br>
            <a:r>
              <a:rPr lang="ja-JP" altLang="en-US" sz="1600"/>
              <a:t>含まれている濃度</a:t>
            </a:r>
            <a:endParaRPr lang="en-US" altLang="ja-JP" sz="1600"/>
          </a:p>
          <a:p>
            <a:pPr algn="ctr"/>
            <a:r>
              <a:rPr lang="ja-JP" altLang="en-US" sz="1200"/>
              <a:t>（食品添加物・農薬等）</a:t>
            </a:r>
          </a:p>
        </p:txBody>
      </p:sp>
      <p:sp>
        <p:nvSpPr>
          <p:cNvPr id="31" name="テキスト ボックス 30">
            <a:extLst>
              <a:ext uri="{FF2B5EF4-FFF2-40B4-BE49-F238E27FC236}">
                <a16:creationId xmlns:a16="http://schemas.microsoft.com/office/drawing/2014/main" id="{F4180365-74CD-24C1-9B8C-5BFD41162767}"/>
              </a:ext>
            </a:extLst>
          </p:cNvPr>
          <p:cNvSpPr txBox="1"/>
          <p:nvPr/>
        </p:nvSpPr>
        <p:spPr>
          <a:xfrm>
            <a:off x="7307269" y="5818398"/>
            <a:ext cx="2413799" cy="338554"/>
          </a:xfrm>
          <a:prstGeom prst="rect">
            <a:avLst/>
          </a:prstGeom>
          <a:noFill/>
        </p:spPr>
        <p:txBody>
          <a:bodyPr wrap="square">
            <a:spAutoFit/>
          </a:bodyPr>
          <a:lstStyle/>
          <a:p>
            <a:pPr algn="ctr"/>
            <a:r>
              <a:rPr lang="ja-JP" altLang="en-US" sz="1600"/>
              <a:t>各食品の喫食量</a:t>
            </a:r>
          </a:p>
        </p:txBody>
      </p:sp>
      <p:sp>
        <p:nvSpPr>
          <p:cNvPr id="32" name="テキスト ボックス 31">
            <a:extLst>
              <a:ext uri="{FF2B5EF4-FFF2-40B4-BE49-F238E27FC236}">
                <a16:creationId xmlns:a16="http://schemas.microsoft.com/office/drawing/2014/main" id="{1DC64A93-8969-4AB3-51BA-156BB5747F8D}"/>
              </a:ext>
            </a:extLst>
          </p:cNvPr>
          <p:cNvSpPr txBox="1"/>
          <p:nvPr/>
        </p:nvSpPr>
        <p:spPr>
          <a:xfrm>
            <a:off x="7645529" y="3307553"/>
            <a:ext cx="2194363" cy="584775"/>
          </a:xfrm>
          <a:prstGeom prst="rect">
            <a:avLst/>
          </a:prstGeom>
          <a:noFill/>
        </p:spPr>
        <p:txBody>
          <a:bodyPr wrap="square">
            <a:spAutoFit/>
          </a:bodyPr>
          <a:lstStyle/>
          <a:p>
            <a:r>
              <a:rPr lang="ja-JP" altLang="en-US" sz="1600"/>
              <a:t>実際にスーパー等で</a:t>
            </a:r>
            <a:br>
              <a:rPr lang="en-US" altLang="ja-JP" sz="1600"/>
            </a:br>
            <a:r>
              <a:rPr lang="ja-JP" altLang="en-US" sz="1600"/>
              <a:t>売られている食品</a:t>
            </a:r>
          </a:p>
        </p:txBody>
      </p:sp>
      <p:sp>
        <p:nvSpPr>
          <p:cNvPr id="33" name="矢印: 下 32">
            <a:extLst>
              <a:ext uri="{FF2B5EF4-FFF2-40B4-BE49-F238E27FC236}">
                <a16:creationId xmlns:a16="http://schemas.microsoft.com/office/drawing/2014/main" id="{8CA75B81-1E03-4E23-8271-AD2CB306B5EA}"/>
              </a:ext>
            </a:extLst>
          </p:cNvPr>
          <p:cNvSpPr/>
          <p:nvPr/>
        </p:nvSpPr>
        <p:spPr>
          <a:xfrm rot="16200000">
            <a:off x="9357523" y="4695047"/>
            <a:ext cx="338555" cy="447665"/>
          </a:xfrm>
          <a:prstGeom prst="downArrow">
            <a:avLst>
              <a:gd name="adj1" fmla="val 50000"/>
              <a:gd name="adj2" fmla="val 36586"/>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ja-JP" altLang="en-US"/>
          </a:p>
        </p:txBody>
      </p:sp>
      <p:sp>
        <p:nvSpPr>
          <p:cNvPr id="37" name="テキスト ボックス 36">
            <a:extLst>
              <a:ext uri="{FF2B5EF4-FFF2-40B4-BE49-F238E27FC236}">
                <a16:creationId xmlns:a16="http://schemas.microsoft.com/office/drawing/2014/main" id="{19E7EC90-8A5E-3F04-AA9D-E8C8A29C1B57}"/>
              </a:ext>
            </a:extLst>
          </p:cNvPr>
          <p:cNvSpPr txBox="1"/>
          <p:nvPr/>
        </p:nvSpPr>
        <p:spPr>
          <a:xfrm>
            <a:off x="9979845" y="4535372"/>
            <a:ext cx="1369628" cy="830997"/>
          </a:xfrm>
          <a:prstGeom prst="rect">
            <a:avLst/>
          </a:prstGeom>
          <a:noFill/>
        </p:spPr>
        <p:txBody>
          <a:bodyPr wrap="square">
            <a:spAutoFit/>
          </a:bodyPr>
          <a:lstStyle/>
          <a:p>
            <a:pPr algn="ctr"/>
            <a:r>
              <a:rPr lang="ja-JP" altLang="en-US" sz="1600">
                <a:solidFill>
                  <a:schemeClr val="bg1"/>
                </a:solidFill>
              </a:rPr>
              <a:t>実際に</a:t>
            </a:r>
            <a:br>
              <a:rPr lang="en-US" altLang="ja-JP" sz="1600">
                <a:solidFill>
                  <a:schemeClr val="bg1"/>
                </a:solidFill>
              </a:rPr>
            </a:br>
            <a:r>
              <a:rPr lang="ja-JP" altLang="en-US" sz="1600">
                <a:solidFill>
                  <a:schemeClr val="bg1"/>
                </a:solidFill>
              </a:rPr>
              <a:t>摂取している量</a:t>
            </a:r>
          </a:p>
        </p:txBody>
      </p:sp>
      <p:sp>
        <p:nvSpPr>
          <p:cNvPr id="4" name="正方形/長方形 3">
            <a:extLst>
              <a:ext uri="{FF2B5EF4-FFF2-40B4-BE49-F238E27FC236}">
                <a16:creationId xmlns:a16="http://schemas.microsoft.com/office/drawing/2014/main" id="{172EE0E4-D130-BDF1-96A2-71FBCDDB1B74}"/>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6" name="正方形/長方形 5">
            <a:extLst>
              <a:ext uri="{FF2B5EF4-FFF2-40B4-BE49-F238E27FC236}">
                <a16:creationId xmlns:a16="http://schemas.microsoft.com/office/drawing/2014/main" id="{1F09FCB0-B207-952D-C2CB-6568258A2086}"/>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237903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A09595-D163-A7C7-3C4C-8A9F9A491F33}"/>
              </a:ext>
            </a:extLst>
          </p:cNvPr>
          <p:cNvSpPr>
            <a:spLocks noGrp="1"/>
          </p:cNvSpPr>
          <p:nvPr>
            <p:ph type="title"/>
          </p:nvPr>
        </p:nvSpPr>
        <p:spPr>
          <a:xfrm>
            <a:off x="831850" y="1226916"/>
            <a:ext cx="10515600" cy="1041621"/>
          </a:xfrm>
        </p:spPr>
        <p:txBody>
          <a:bodyPr/>
          <a:lstStyle/>
          <a:p>
            <a:r>
              <a:rPr kumimoji="1" lang="ja-JP" altLang="en-US"/>
              <a:t>３</a:t>
            </a:r>
            <a:r>
              <a:rPr kumimoji="1" lang="en-US" altLang="ja-JP"/>
              <a:t>.</a:t>
            </a:r>
            <a:r>
              <a:rPr kumimoji="1" lang="ja-JP" altLang="en-US"/>
              <a:t> ハザード</a:t>
            </a:r>
          </a:p>
        </p:txBody>
      </p:sp>
      <p:sp>
        <p:nvSpPr>
          <p:cNvPr id="4" name="正方形/長方形 3">
            <a:extLst>
              <a:ext uri="{FF2B5EF4-FFF2-40B4-BE49-F238E27FC236}">
                <a16:creationId xmlns:a16="http://schemas.microsoft.com/office/drawing/2014/main" id="{AED7744E-FA92-0C3F-87E3-179F8E8E2347}"/>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5" name="正方形/長方形 4">
            <a:extLst>
              <a:ext uri="{FF2B5EF4-FFF2-40B4-BE49-F238E27FC236}">
                <a16:creationId xmlns:a16="http://schemas.microsoft.com/office/drawing/2014/main" id="{1C0DFD41-EDA2-BAF6-0E72-00A0FB18AC44}"/>
              </a:ext>
            </a:extLst>
          </p:cNvPr>
          <p:cNvSpPr/>
          <p:nvPr/>
        </p:nvSpPr>
        <p:spPr>
          <a:xfrm>
            <a:off x="2339730" y="2316480"/>
            <a:ext cx="7537941" cy="45719"/>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2">
            <a:extLst>
              <a:ext uri="{FF2B5EF4-FFF2-40B4-BE49-F238E27FC236}">
                <a16:creationId xmlns:a16="http://schemas.microsoft.com/office/drawing/2014/main" id="{2B9BA5F7-B329-E0B1-A2B6-C8DB56D9DB58}"/>
              </a:ext>
            </a:extLst>
          </p:cNvPr>
          <p:cNvSpPr txBox="1">
            <a:spLocks/>
          </p:cNvSpPr>
          <p:nvPr/>
        </p:nvSpPr>
        <p:spPr>
          <a:xfrm>
            <a:off x="2107731" y="3292846"/>
            <a:ext cx="4400160" cy="3687962"/>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265113" indent="-265113">
              <a:buFont typeface="Arial" panose="020B0604020202020204" pitchFamily="34" charset="0"/>
              <a:buChar char="•"/>
            </a:pPr>
            <a:r>
              <a:rPr lang="ja-JP" altLang="en-US" sz="1600"/>
              <a:t>農薬</a:t>
            </a:r>
            <a:endParaRPr lang="en-US" altLang="ja-JP" sz="1600"/>
          </a:p>
          <a:p>
            <a:pPr marL="538163" lvl="1" indent="-173038">
              <a:buFont typeface="Arial" panose="020B0604020202020204" pitchFamily="34" charset="0"/>
              <a:buChar char="•"/>
            </a:pPr>
            <a:r>
              <a:rPr lang="ja-JP" altLang="en-US" sz="1200"/>
              <a:t>農薬登録</a:t>
            </a:r>
            <a:endParaRPr lang="en-US" altLang="ja-JP" sz="1200"/>
          </a:p>
          <a:p>
            <a:pPr marL="538163" lvl="1" indent="-173038">
              <a:buFont typeface="Arial" panose="020B0604020202020204" pitchFamily="34" charset="0"/>
              <a:buChar char="•"/>
            </a:pPr>
            <a:r>
              <a:rPr lang="ja-JP" altLang="en-US" sz="1200"/>
              <a:t>農薬の使用基準</a:t>
            </a:r>
            <a:endParaRPr lang="en-US" altLang="ja-JP" sz="1200"/>
          </a:p>
          <a:p>
            <a:pPr marL="538163" lvl="1" indent="-173038">
              <a:buFont typeface="Arial" panose="020B0604020202020204" pitchFamily="34" charset="0"/>
              <a:buChar char="•"/>
            </a:pPr>
            <a:r>
              <a:rPr lang="ja-JP" altLang="en-US" sz="1200"/>
              <a:t>残留農薬</a:t>
            </a:r>
            <a:endParaRPr lang="en-US" altLang="ja-JP" sz="1200"/>
          </a:p>
          <a:p>
            <a:pPr marL="538163" lvl="1" indent="-173038">
              <a:buFont typeface="Arial" panose="020B0604020202020204" pitchFamily="34" charset="0"/>
              <a:buChar char="•"/>
            </a:pPr>
            <a:r>
              <a:rPr lang="ja-JP" altLang="en-US" sz="1200"/>
              <a:t>最大残留基準値（</a:t>
            </a:r>
            <a:r>
              <a:rPr lang="en-US" altLang="ja-JP" sz="1200"/>
              <a:t>MRL</a:t>
            </a:r>
            <a:r>
              <a:rPr lang="ja-JP" altLang="en-US" sz="1200"/>
              <a:t>）</a:t>
            </a:r>
            <a:endParaRPr lang="en-US" altLang="ja-JP" sz="1200"/>
          </a:p>
          <a:p>
            <a:pPr marL="265113" indent="-265113">
              <a:buFont typeface="Arial" panose="020B0604020202020204" pitchFamily="34" charset="0"/>
              <a:buChar char="•"/>
            </a:pPr>
            <a:r>
              <a:rPr lang="ja-JP" altLang="en-US" sz="1600"/>
              <a:t>食品添加物</a:t>
            </a:r>
            <a:endParaRPr lang="en-US" altLang="ja-JP" sz="1600"/>
          </a:p>
          <a:p>
            <a:pPr marL="538163" lvl="1" indent="-173038">
              <a:buFont typeface="Arial" panose="020B0604020202020204" pitchFamily="34" charset="0"/>
              <a:buChar char="•"/>
            </a:pPr>
            <a:endParaRPr lang="en-US" altLang="ja-JP" sz="1600"/>
          </a:p>
        </p:txBody>
      </p:sp>
      <p:sp>
        <p:nvSpPr>
          <p:cNvPr id="9" name="テキスト プレースホルダー 2">
            <a:extLst>
              <a:ext uri="{FF2B5EF4-FFF2-40B4-BE49-F238E27FC236}">
                <a16:creationId xmlns:a16="http://schemas.microsoft.com/office/drawing/2014/main" id="{29AAFEC4-C761-5CA9-C738-63A6A98802AA}"/>
              </a:ext>
            </a:extLst>
          </p:cNvPr>
          <p:cNvSpPr txBox="1">
            <a:spLocks/>
          </p:cNvSpPr>
          <p:nvPr/>
        </p:nvSpPr>
        <p:spPr>
          <a:xfrm>
            <a:off x="4619438" y="3292846"/>
            <a:ext cx="2953124" cy="1678632"/>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538163" lvl="1" indent="-173038">
              <a:buFont typeface="Arial" panose="020B0604020202020204" pitchFamily="34" charset="0"/>
              <a:buChar char="•"/>
            </a:pPr>
            <a:r>
              <a:rPr lang="ja-JP" altLang="en-US" sz="1200"/>
              <a:t>ポジティブリスト制度</a:t>
            </a:r>
            <a:endParaRPr lang="en-US" altLang="ja-JP" sz="1200"/>
          </a:p>
          <a:p>
            <a:pPr marL="538163" lvl="1" indent="-173038">
              <a:buFont typeface="Arial" panose="020B0604020202020204" pitchFamily="34" charset="0"/>
              <a:buChar char="•"/>
            </a:pPr>
            <a:r>
              <a:rPr lang="ja-JP" altLang="en-US" sz="1200"/>
              <a:t>トータルダイエットスタディ</a:t>
            </a:r>
            <a:br>
              <a:rPr lang="en-US" altLang="ja-JP" sz="1200"/>
            </a:br>
            <a:r>
              <a:rPr lang="ja-JP" altLang="en-US" sz="1200"/>
              <a:t>／陰膳方式</a:t>
            </a:r>
            <a:endParaRPr lang="en-US" altLang="ja-JP" sz="1200"/>
          </a:p>
          <a:p>
            <a:pPr marL="538163" lvl="1" indent="-173038">
              <a:buFont typeface="Arial" panose="020B0604020202020204" pitchFamily="34" charset="0"/>
              <a:buChar char="•"/>
            </a:pPr>
            <a:r>
              <a:rPr lang="ja-JP" altLang="en-US" sz="1200"/>
              <a:t>マーケットバスケット方式</a:t>
            </a:r>
            <a:endParaRPr lang="en-US" altLang="ja-JP" sz="1200"/>
          </a:p>
          <a:p>
            <a:pPr marL="538163" lvl="1" indent="-173038">
              <a:buFont typeface="Arial" panose="020B0604020202020204" pitchFamily="34" charset="0"/>
              <a:buChar char="•"/>
            </a:pPr>
            <a:endParaRPr lang="en-US" altLang="ja-JP" sz="1200">
              <a:highlight>
                <a:srgbClr val="C0C0C0"/>
              </a:highlight>
            </a:endParaRPr>
          </a:p>
          <a:p>
            <a:pPr marL="342900" indent="-342900">
              <a:buFont typeface="Arial" panose="020B0604020202020204" pitchFamily="34" charset="0"/>
              <a:buChar char="•"/>
            </a:pPr>
            <a:endParaRPr lang="en-US" altLang="ja-JP" sz="1600"/>
          </a:p>
        </p:txBody>
      </p:sp>
      <p:sp>
        <p:nvSpPr>
          <p:cNvPr id="3" name="タイトル 1">
            <a:extLst>
              <a:ext uri="{FF2B5EF4-FFF2-40B4-BE49-F238E27FC236}">
                <a16:creationId xmlns:a16="http://schemas.microsoft.com/office/drawing/2014/main" id="{E91F82C9-39AC-9A90-DE36-46CC28F5BC41}"/>
              </a:ext>
            </a:extLst>
          </p:cNvPr>
          <p:cNvSpPr txBox="1">
            <a:spLocks/>
          </p:cNvSpPr>
          <p:nvPr/>
        </p:nvSpPr>
        <p:spPr>
          <a:xfrm>
            <a:off x="831850" y="2216306"/>
            <a:ext cx="10515600" cy="7388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4800" kern="1200">
                <a:solidFill>
                  <a:schemeClr val="tx1"/>
                </a:solidFill>
                <a:latin typeface="+mj-lt"/>
                <a:ea typeface="+mj-ea"/>
                <a:cs typeface="+mj-cs"/>
              </a:defRPr>
            </a:lvl1pPr>
          </a:lstStyle>
          <a:p>
            <a:br>
              <a:rPr lang="en-US" altLang="ja-JP" sz="1600"/>
            </a:br>
            <a:r>
              <a:rPr lang="ja-JP" altLang="en-US" sz="3600"/>
              <a:t>化学物質</a:t>
            </a:r>
            <a:endParaRPr lang="ja-JP" altLang="en-US"/>
          </a:p>
        </p:txBody>
      </p:sp>
      <p:sp>
        <p:nvSpPr>
          <p:cNvPr id="7" name="正方形/長方形 6">
            <a:extLst>
              <a:ext uri="{FF2B5EF4-FFF2-40B4-BE49-F238E27FC236}">
                <a16:creationId xmlns:a16="http://schemas.microsoft.com/office/drawing/2014/main" id="{0D4A035C-B42E-6E33-36B1-57E5641D534C}"/>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2376100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8987590E-8D00-5036-BA0F-F58E44E21E03}"/>
              </a:ext>
            </a:extLst>
          </p:cNvPr>
          <p:cNvSpPr/>
          <p:nvPr/>
        </p:nvSpPr>
        <p:spPr>
          <a:xfrm>
            <a:off x="6493397" y="1501464"/>
            <a:ext cx="4826644" cy="3302028"/>
          </a:xfrm>
          <a:prstGeom prst="rect">
            <a:avLst/>
          </a:prstGeom>
          <a:no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901408F-64EF-FFF1-6AE9-080B01ED725C}"/>
              </a:ext>
            </a:extLst>
          </p:cNvPr>
          <p:cNvSpPr>
            <a:spLocks noGrp="1"/>
          </p:cNvSpPr>
          <p:nvPr>
            <p:ph type="title"/>
          </p:nvPr>
        </p:nvSpPr>
        <p:spPr/>
        <p:txBody>
          <a:bodyPr/>
          <a:lstStyle/>
          <a:p>
            <a:r>
              <a:rPr kumimoji="1" lang="ja-JP" altLang="en-US"/>
              <a:t>農薬</a:t>
            </a:r>
          </a:p>
        </p:txBody>
      </p:sp>
      <p:sp>
        <p:nvSpPr>
          <p:cNvPr id="3" name="コンテンツ プレースホルダー 2">
            <a:extLst>
              <a:ext uri="{FF2B5EF4-FFF2-40B4-BE49-F238E27FC236}">
                <a16:creationId xmlns:a16="http://schemas.microsoft.com/office/drawing/2014/main" id="{24DF3429-B534-C388-9F90-8C0D6CE2BD88}"/>
              </a:ext>
            </a:extLst>
          </p:cNvPr>
          <p:cNvSpPr>
            <a:spLocks noGrp="1"/>
          </p:cNvSpPr>
          <p:nvPr>
            <p:ph idx="1"/>
          </p:nvPr>
        </p:nvSpPr>
        <p:spPr>
          <a:xfrm>
            <a:off x="453081" y="947064"/>
            <a:ext cx="5484732" cy="5519052"/>
          </a:xfrm>
        </p:spPr>
        <p:txBody>
          <a:bodyPr>
            <a:noAutofit/>
          </a:bodyPr>
          <a:lstStyle/>
          <a:p>
            <a:pPr marL="0" indent="0">
              <a:buNone/>
            </a:pPr>
            <a:endParaRPr kumimoji="1" lang="en-US" altLang="ja-JP" sz="800"/>
          </a:p>
          <a:p>
            <a:pPr marL="92075" indent="0">
              <a:buNone/>
            </a:pPr>
            <a:r>
              <a:rPr kumimoji="1" lang="ja-JP" altLang="en-US" sz="1800"/>
              <a:t>農作物等に害を与える細菌やカビ、雑草、害虫またはネズミの防除及び植物の生育の調整、収量や品質の維持のために使われる薬剤のこと</a:t>
            </a:r>
          </a:p>
          <a:p>
            <a:pPr marL="92075" indent="0">
              <a:buNone/>
            </a:pPr>
            <a:r>
              <a:rPr kumimoji="1" lang="ja-JP" altLang="en-US" sz="1800"/>
              <a:t>あるいは、害虫を食べるハチ等の「天敵」や微生物を利用した生物農薬のこと</a:t>
            </a:r>
          </a:p>
          <a:p>
            <a:pPr marL="92075" indent="0"/>
            <a:endParaRPr kumimoji="1" lang="ja-JP" altLang="en-US" sz="1800"/>
          </a:p>
          <a:p>
            <a:pPr marL="92075" indent="0">
              <a:buNone/>
            </a:pPr>
            <a:r>
              <a:rPr kumimoji="1" lang="ja-JP" altLang="en-US" sz="1600"/>
              <a:t>防除</a:t>
            </a:r>
            <a:br>
              <a:rPr kumimoji="1" lang="en-US" altLang="ja-JP" sz="1600"/>
            </a:br>
            <a:r>
              <a:rPr kumimoji="1" lang="ja-JP" altLang="en-US" sz="1400"/>
              <a:t>農薬等により、病害虫や雑草等による農作物への被害を抑えること</a:t>
            </a:r>
            <a:endParaRPr kumimoji="1" lang="ja-JP" altLang="en-US" sz="1600"/>
          </a:p>
        </p:txBody>
      </p:sp>
      <p:sp>
        <p:nvSpPr>
          <p:cNvPr id="7" name="テキスト ボックス 6">
            <a:extLst>
              <a:ext uri="{FF2B5EF4-FFF2-40B4-BE49-F238E27FC236}">
                <a16:creationId xmlns:a16="http://schemas.microsoft.com/office/drawing/2014/main" id="{415E94B2-127B-3FB6-C50A-3DF12BC84CF1}"/>
              </a:ext>
            </a:extLst>
          </p:cNvPr>
          <p:cNvSpPr txBox="1"/>
          <p:nvPr/>
        </p:nvSpPr>
        <p:spPr>
          <a:xfrm>
            <a:off x="6725130" y="1635411"/>
            <a:ext cx="4314464" cy="2975686"/>
          </a:xfrm>
          <a:prstGeom prst="rect">
            <a:avLst/>
          </a:prstGeom>
          <a:noFill/>
        </p:spPr>
        <p:txBody>
          <a:bodyPr wrap="square">
            <a:spAutoFit/>
          </a:bodyPr>
          <a:lstStyle/>
          <a:p>
            <a:pPr marR="0" lvl="0" algn="l" defTabSz="914400" rtl="0" eaLnBrk="1" fontAlgn="auto" latinLnBrk="0" hangingPunct="1">
              <a:lnSpc>
                <a:spcPct val="125000"/>
              </a:lnSpc>
              <a:spcBef>
                <a:spcPts val="1000"/>
              </a:spcBef>
              <a:spcAft>
                <a:spcPts val="0"/>
              </a:spcAft>
              <a:buClrTx/>
              <a:buSzTx/>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用途別の農薬の種類</a:t>
            </a:r>
            <a:endParaRPr kumimoji="1" lang="en-US" altLang="ja-JP" sz="1800" b="0" i="0" u="none" strike="noStrike" kern="1200" cap="none" spc="0" normalizeH="0" baseline="0" noProof="0">
              <a:ln>
                <a:noFill/>
              </a:ln>
              <a:solidFill>
                <a:prstClr val="black"/>
              </a:solidFill>
              <a:effectLst/>
              <a:uLnTx/>
              <a:uFillTx/>
              <a:latin typeface="BIZ UDPゴシック"/>
              <a:ea typeface="BIZ UDPゴシック"/>
              <a:cs typeface="+mn-cs"/>
            </a:endParaRPr>
          </a:p>
          <a:p>
            <a:pPr marR="0" lvl="0" algn="l" defTabSz="914400" rtl="0" eaLnBrk="1" fontAlgn="auto" latinLnBrk="0" hangingPunct="1">
              <a:lnSpc>
                <a:spcPct val="125000"/>
              </a:lnSpc>
              <a:spcBef>
                <a:spcPts val="1000"/>
              </a:spcBef>
              <a:spcAft>
                <a:spcPts val="0"/>
              </a:spcAft>
              <a:buClrTx/>
              <a:buSzTx/>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１） 害虫を防除する「殺虫剤」</a:t>
            </a:r>
          </a:p>
          <a:p>
            <a:pPr marR="0" lvl="0" algn="l" defTabSz="914400" rtl="0" eaLnBrk="1" fontAlgn="auto" latinLnBrk="0" hangingPunct="1">
              <a:lnSpc>
                <a:spcPct val="125000"/>
              </a:lnSpc>
              <a:spcBef>
                <a:spcPts val="1000"/>
              </a:spcBef>
              <a:spcAft>
                <a:spcPts val="0"/>
              </a:spcAft>
              <a:buClrTx/>
              <a:buSzTx/>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２） 細菌やカビを防除する「殺菌剤」</a:t>
            </a:r>
          </a:p>
          <a:p>
            <a:pPr marR="0" lvl="0" algn="l" defTabSz="914400" rtl="0" eaLnBrk="1" fontAlgn="auto" latinLnBrk="0" hangingPunct="1">
              <a:lnSpc>
                <a:spcPct val="125000"/>
              </a:lnSpc>
              <a:spcBef>
                <a:spcPts val="1000"/>
              </a:spcBef>
              <a:spcAft>
                <a:spcPts val="0"/>
              </a:spcAft>
              <a:buClrTx/>
              <a:buSzTx/>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３） 雑草を防除する「除草剤」</a:t>
            </a:r>
          </a:p>
          <a:p>
            <a:pPr marL="358775" marR="0" lvl="0" indent="-358775" algn="l" defTabSz="914400" rtl="0" eaLnBrk="1" fontAlgn="auto" latinLnBrk="0" hangingPunct="1">
              <a:lnSpc>
                <a:spcPct val="125000"/>
              </a:lnSpc>
              <a:spcBef>
                <a:spcPts val="1000"/>
              </a:spcBef>
              <a:spcAft>
                <a:spcPts val="0"/>
              </a:spcAft>
              <a:buClrTx/>
              <a:buSzTx/>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４） 種なしぶどう等、農作物の生育の調整や発芽抑制等に用いられる「植物成長調整剤」 等</a:t>
            </a:r>
          </a:p>
        </p:txBody>
      </p:sp>
      <p:sp>
        <p:nvSpPr>
          <p:cNvPr id="4" name="正方形/長方形 3">
            <a:extLst>
              <a:ext uri="{FF2B5EF4-FFF2-40B4-BE49-F238E27FC236}">
                <a16:creationId xmlns:a16="http://schemas.microsoft.com/office/drawing/2014/main" id="{4321DCA4-4E9B-49BA-F9BF-02C198B0C580}"/>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6" name="正方形/長方形 5">
            <a:extLst>
              <a:ext uri="{FF2B5EF4-FFF2-40B4-BE49-F238E27FC236}">
                <a16:creationId xmlns:a16="http://schemas.microsoft.com/office/drawing/2014/main" id="{DEF07C74-7B98-4B27-185A-7BE46920DFBE}"/>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247933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DDEDE-3D64-976A-7B55-10444420822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8ADCBFC-7CF8-0384-D50A-9D4C04B05D96}"/>
              </a:ext>
            </a:extLst>
          </p:cNvPr>
          <p:cNvSpPr>
            <a:spLocks noGrp="1"/>
          </p:cNvSpPr>
          <p:nvPr>
            <p:ph type="title"/>
          </p:nvPr>
        </p:nvSpPr>
        <p:spPr/>
        <p:txBody>
          <a:bodyPr/>
          <a:lstStyle/>
          <a:p>
            <a:r>
              <a:rPr kumimoji="1" lang="ja-JP" altLang="en-US"/>
              <a:t>農薬登録</a:t>
            </a:r>
          </a:p>
        </p:txBody>
      </p:sp>
      <p:sp>
        <p:nvSpPr>
          <p:cNvPr id="3" name="コンテンツ プレースホルダー 2">
            <a:extLst>
              <a:ext uri="{FF2B5EF4-FFF2-40B4-BE49-F238E27FC236}">
                <a16:creationId xmlns:a16="http://schemas.microsoft.com/office/drawing/2014/main" id="{2879FD6A-5DED-6441-A54C-E7BAD36FA3C4}"/>
              </a:ext>
            </a:extLst>
          </p:cNvPr>
          <p:cNvSpPr>
            <a:spLocks noGrp="1"/>
          </p:cNvSpPr>
          <p:nvPr>
            <p:ph idx="1"/>
          </p:nvPr>
        </p:nvSpPr>
        <p:spPr>
          <a:xfrm>
            <a:off x="283127" y="830332"/>
            <a:ext cx="6049319" cy="5519052"/>
          </a:xfrm>
        </p:spPr>
        <p:txBody>
          <a:bodyPr vert="horz" lIns="91440" tIns="45720" rIns="91440" bIns="45720" rtlCol="0" anchor="t">
            <a:noAutofit/>
          </a:bodyPr>
          <a:lstStyle/>
          <a:p>
            <a:pPr marL="182245" indent="0">
              <a:buNone/>
            </a:pPr>
            <a:endParaRPr lang="en-US" altLang="ja-JP" sz="100"/>
          </a:p>
          <a:p>
            <a:pPr marL="182245" indent="0">
              <a:buNone/>
            </a:pPr>
            <a:r>
              <a:rPr kumimoji="1" lang="ja-JP" altLang="en-US" sz="1800"/>
              <a:t>農薬取締法に基づく制度</a:t>
            </a:r>
            <a:br>
              <a:rPr kumimoji="1" lang="en-US" altLang="ja-JP" sz="1800"/>
            </a:br>
            <a:r>
              <a:rPr kumimoji="1" lang="ja-JP" altLang="en-US" sz="1800"/>
              <a:t>我が国での農薬の製造、輸入又は販売、使用にあたって農薬登録を必要としている。</a:t>
            </a:r>
            <a:r>
              <a:rPr lang="ja-JP" altLang="en-US" sz="1800">
                <a:solidFill>
                  <a:srgbClr val="000000"/>
                </a:solidFill>
                <a:latin typeface="BIZ UDPゴシック"/>
                <a:cs typeface="Segoe UI"/>
              </a:rPr>
              <a:t>また、登録されたすべての農薬について、その有効成分ごとに、定期的（15 年ごと）に安全性等の再評価を行うこととしている。</a:t>
            </a:r>
            <a:endParaRPr lang="ja-JP" altLang="en-US" sz="1800"/>
          </a:p>
          <a:p>
            <a:pPr marL="355600" indent="-172720">
              <a:buNone/>
            </a:pPr>
            <a:endParaRPr lang="en-US" altLang="ja-JP" sz="100"/>
          </a:p>
          <a:p>
            <a:pPr marL="355600" indent="-172720">
              <a:buNone/>
            </a:pPr>
            <a:r>
              <a:rPr lang="ja-JP" altLang="en-US" sz="1400"/>
              <a:t>農薬の製造者・輸入者の義務</a:t>
            </a:r>
            <a:br>
              <a:rPr lang="en-US" altLang="ja-JP" sz="1400"/>
            </a:br>
            <a:r>
              <a:rPr lang="ja-JP" altLang="en-US" sz="1400"/>
              <a:t>登録時に定められた使用方法の、製品の容器への表示</a:t>
            </a:r>
            <a:endParaRPr lang="en-US" altLang="ja-JP" sz="1400"/>
          </a:p>
          <a:p>
            <a:pPr marL="355600" indent="-172720">
              <a:buNone/>
            </a:pPr>
            <a:r>
              <a:rPr lang="ja-JP" altLang="en-US" sz="1400"/>
              <a:t>農薬の使用者の義務</a:t>
            </a:r>
            <a:br>
              <a:rPr lang="en-US" altLang="ja-JP" sz="1400"/>
            </a:br>
            <a:r>
              <a:rPr lang="ja-JP" altLang="en-US" sz="1400"/>
              <a:t>表示された使用方法の遵守</a:t>
            </a:r>
          </a:p>
          <a:p>
            <a:pPr marL="182245" indent="0">
              <a:buNone/>
            </a:pPr>
            <a:r>
              <a:rPr kumimoji="1" lang="ja-JP" altLang="en-US" sz="1400"/>
              <a:t>農薬の製造者・輸入者は、想定する使用方法、作物に対する</a:t>
            </a:r>
            <a:br>
              <a:rPr kumimoji="1" lang="en-US" altLang="ja-JP" sz="1400"/>
            </a:br>
            <a:r>
              <a:rPr kumimoji="1" lang="ja-JP" altLang="en-US" sz="1400"/>
              <a:t>効果（薬効）や悪影響（薬害）、ヒトや家畜への毒性、残留性等に</a:t>
            </a:r>
            <a:br>
              <a:rPr kumimoji="1" lang="en-US" altLang="ja-JP" sz="1400"/>
            </a:br>
            <a:r>
              <a:rPr kumimoji="1" lang="ja-JP" altLang="en-US" sz="1400"/>
              <a:t>関する様々な資料や試験成績等を提出する</a:t>
            </a:r>
            <a:endParaRPr lang="ja-JP" altLang="en-US" sz="1800"/>
          </a:p>
          <a:p>
            <a:pPr marL="182245" indent="0">
              <a:buNone/>
            </a:pPr>
            <a:r>
              <a:rPr kumimoji="1" lang="ja-JP" altLang="en-US" sz="1400"/>
              <a:t>残留農薬は、食品安全委員会が行うリスク評価結果と使用方法を</a:t>
            </a:r>
            <a:br>
              <a:rPr lang="en-US" altLang="ja-JP" sz="1400"/>
            </a:br>
            <a:r>
              <a:rPr kumimoji="1" lang="ja-JP" altLang="en-US" sz="1400"/>
              <a:t>考慮し、消費者庁が基準値を設定する。提案された使用方法で</a:t>
            </a:r>
            <a:br>
              <a:rPr kumimoji="1" lang="en-US" altLang="ja-JP" sz="1400"/>
            </a:br>
            <a:r>
              <a:rPr kumimoji="1" lang="ja-JP" altLang="en-US" sz="1400"/>
              <a:t>基準値が設定できない場合には、農林水産省で使用方法が見直される</a:t>
            </a:r>
            <a:endParaRPr lang="ja-JP" altLang="en-US" sz="1400"/>
          </a:p>
        </p:txBody>
      </p:sp>
      <p:sp>
        <p:nvSpPr>
          <p:cNvPr id="25" name="四角形: 角を丸くする 24">
            <a:extLst>
              <a:ext uri="{FF2B5EF4-FFF2-40B4-BE49-F238E27FC236}">
                <a16:creationId xmlns:a16="http://schemas.microsoft.com/office/drawing/2014/main" id="{B3EF4BD0-5ED5-8F96-5567-A5A6FC12E69C}"/>
              </a:ext>
            </a:extLst>
          </p:cNvPr>
          <p:cNvSpPr/>
          <p:nvPr/>
        </p:nvSpPr>
        <p:spPr>
          <a:xfrm>
            <a:off x="2599159" y="129260"/>
            <a:ext cx="1417256"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a:t>
            </a:r>
          </a:p>
        </p:txBody>
      </p:sp>
      <p:sp>
        <p:nvSpPr>
          <p:cNvPr id="4" name="正方形/長方形 3">
            <a:extLst>
              <a:ext uri="{FF2B5EF4-FFF2-40B4-BE49-F238E27FC236}">
                <a16:creationId xmlns:a16="http://schemas.microsoft.com/office/drawing/2014/main" id="{D8255A69-4B48-75C0-C09F-BFE77441C11C}"/>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7" name="正方形/長方形 6">
            <a:extLst>
              <a:ext uri="{FF2B5EF4-FFF2-40B4-BE49-F238E27FC236}">
                <a16:creationId xmlns:a16="http://schemas.microsoft.com/office/drawing/2014/main" id="{37BBE3A2-6A4C-B0D2-20FA-37F6507EC506}"/>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pic>
        <p:nvPicPr>
          <p:cNvPr id="6" name="図 5">
            <a:extLst>
              <a:ext uri="{FF2B5EF4-FFF2-40B4-BE49-F238E27FC236}">
                <a16:creationId xmlns:a16="http://schemas.microsoft.com/office/drawing/2014/main" id="{1E388758-9C06-6EEC-B141-F3E0B2659A03}"/>
              </a:ext>
            </a:extLst>
          </p:cNvPr>
          <p:cNvPicPr>
            <a:picLocks noChangeAspect="1"/>
          </p:cNvPicPr>
          <p:nvPr/>
        </p:nvPicPr>
        <p:blipFill>
          <a:blip r:embed="rId2"/>
          <a:stretch>
            <a:fillRect/>
          </a:stretch>
        </p:blipFill>
        <p:spPr>
          <a:xfrm>
            <a:off x="5872263" y="2511226"/>
            <a:ext cx="5688061" cy="2725148"/>
          </a:xfrm>
          <a:prstGeom prst="rect">
            <a:avLst/>
          </a:prstGeom>
        </p:spPr>
      </p:pic>
    </p:spTree>
    <p:extLst>
      <p:ext uri="{BB962C8B-B14F-4D97-AF65-F5344CB8AC3E}">
        <p14:creationId xmlns:p14="http://schemas.microsoft.com/office/powerpoint/2010/main" val="1836122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B7510-782B-4E04-4124-58D28686990D}"/>
            </a:ext>
          </a:extLst>
        </p:cNvPr>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94A1F2DD-5CC8-86AC-FEFC-A0A19DC14A31}"/>
              </a:ext>
            </a:extLst>
          </p:cNvPr>
          <p:cNvSpPr/>
          <p:nvPr/>
        </p:nvSpPr>
        <p:spPr>
          <a:xfrm>
            <a:off x="5596898" y="1100843"/>
            <a:ext cx="5992191" cy="2548490"/>
          </a:xfrm>
          <a:prstGeom prst="rect">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25CCF396-603F-C3E2-F767-AD535975A2FC}"/>
              </a:ext>
            </a:extLst>
          </p:cNvPr>
          <p:cNvSpPr/>
          <p:nvPr/>
        </p:nvSpPr>
        <p:spPr>
          <a:xfrm>
            <a:off x="5596898" y="3844043"/>
            <a:ext cx="5992191" cy="2548490"/>
          </a:xfrm>
          <a:prstGeom prst="rect">
            <a:avLst/>
          </a:prstGeom>
          <a:solidFill>
            <a:schemeClr val="bg1"/>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8F73050-6845-B94C-D07B-B0FBD4262144}"/>
              </a:ext>
            </a:extLst>
          </p:cNvPr>
          <p:cNvSpPr>
            <a:spLocks noGrp="1"/>
          </p:cNvSpPr>
          <p:nvPr>
            <p:ph type="title"/>
          </p:nvPr>
        </p:nvSpPr>
        <p:spPr/>
        <p:txBody>
          <a:bodyPr/>
          <a:lstStyle/>
          <a:p>
            <a:r>
              <a:rPr kumimoji="1" lang="ja-JP" altLang="en-US"/>
              <a:t>農薬の使用基準</a:t>
            </a:r>
          </a:p>
        </p:txBody>
      </p:sp>
      <p:sp>
        <p:nvSpPr>
          <p:cNvPr id="3" name="コンテンツ プレースホルダー 2">
            <a:extLst>
              <a:ext uri="{FF2B5EF4-FFF2-40B4-BE49-F238E27FC236}">
                <a16:creationId xmlns:a16="http://schemas.microsoft.com/office/drawing/2014/main" id="{2F8A7228-85AD-9AA0-CDDB-B8096B785480}"/>
              </a:ext>
            </a:extLst>
          </p:cNvPr>
          <p:cNvSpPr>
            <a:spLocks noGrp="1"/>
          </p:cNvSpPr>
          <p:nvPr>
            <p:ph idx="1"/>
          </p:nvPr>
        </p:nvSpPr>
        <p:spPr>
          <a:xfrm>
            <a:off x="481914" y="1132662"/>
            <a:ext cx="4905997" cy="2235974"/>
          </a:xfrm>
        </p:spPr>
        <p:txBody>
          <a:bodyPr vert="horz" lIns="91440" tIns="45720" rIns="91440" bIns="45720" rtlCol="0" anchor="t">
            <a:noAutofit/>
          </a:bodyPr>
          <a:lstStyle/>
          <a:p>
            <a:pPr marL="0" indent="0">
              <a:buNone/>
            </a:pPr>
            <a:r>
              <a:rPr lang="ja-JP" altLang="en-US" sz="1800"/>
              <a:t>農薬には、登録に際して、人間や家畜等への害がない範囲を作物残留等の基準として定め、この基準を超えないように、農林水産省及び環境省により使用方法が定められている。</a:t>
            </a:r>
            <a:endParaRPr lang="en-US" altLang="ja-JP" sz="1800"/>
          </a:p>
          <a:p>
            <a:pPr marL="355600" indent="-173038">
              <a:buNone/>
            </a:pPr>
            <a:endParaRPr lang="en-US" altLang="ja-JP" sz="400"/>
          </a:p>
        </p:txBody>
      </p:sp>
      <p:sp>
        <p:nvSpPr>
          <p:cNvPr id="25" name="四角形: 角を丸くする 24">
            <a:extLst>
              <a:ext uri="{FF2B5EF4-FFF2-40B4-BE49-F238E27FC236}">
                <a16:creationId xmlns:a16="http://schemas.microsoft.com/office/drawing/2014/main" id="{1C5D1380-4D90-A3A9-B311-7C6F630D738B}"/>
              </a:ext>
            </a:extLst>
          </p:cNvPr>
          <p:cNvSpPr/>
          <p:nvPr/>
        </p:nvSpPr>
        <p:spPr>
          <a:xfrm>
            <a:off x="2599159" y="129260"/>
            <a:ext cx="1417256"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a:t>
            </a:r>
          </a:p>
        </p:txBody>
      </p:sp>
      <p:sp>
        <p:nvSpPr>
          <p:cNvPr id="7" name="テキスト ボックス 6">
            <a:extLst>
              <a:ext uri="{FF2B5EF4-FFF2-40B4-BE49-F238E27FC236}">
                <a16:creationId xmlns:a16="http://schemas.microsoft.com/office/drawing/2014/main" id="{0A22C730-452D-6D4E-20D4-97120DD9DBEA}"/>
              </a:ext>
            </a:extLst>
          </p:cNvPr>
          <p:cNvSpPr txBox="1"/>
          <p:nvPr/>
        </p:nvSpPr>
        <p:spPr>
          <a:xfrm>
            <a:off x="5668551" y="4025264"/>
            <a:ext cx="5745502" cy="2186048"/>
          </a:xfrm>
          <a:prstGeom prst="rect">
            <a:avLst/>
          </a:prstGeom>
          <a:noFill/>
        </p:spPr>
        <p:txBody>
          <a:bodyPr wrap="square">
            <a:spAutoFit/>
          </a:bodyPr>
          <a:lstStyle/>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２． 農薬使用者の責務</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endParaRPr kumimoji="1" lang="en-US" altLang="ja-JP" sz="700" b="0" i="0" u="none" strike="noStrike" kern="1200" cap="none" spc="0" normalizeH="0" baseline="0" noProof="0">
              <a:ln>
                <a:noFill/>
              </a:ln>
              <a:solidFill>
                <a:prstClr val="black"/>
              </a:solidFill>
              <a:effectLst/>
              <a:uLnTx/>
              <a:uFillTx/>
              <a:latin typeface="BIZ UDPゴシック"/>
              <a:ea typeface="BIZ UDPゴシック"/>
              <a:cs typeface="+mn-cs"/>
            </a:endParaRP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１）農作物等に害を及ぼさないようにする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２）人間や家畜に危害を及ぼさないようにする</a:t>
            </a: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３）農作物の汚染が原因となって被害が出ないようにする</a:t>
            </a: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４）農地等の土壌汚染が原因となって被害が出ないようにする</a:t>
            </a: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５）水産動植物に被害が出ないようにする</a:t>
            </a:r>
          </a:p>
          <a:p>
            <a:pPr marL="531813"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６）公共用水域の水質汚濁が原因となって被害が出ないようにする</a:t>
            </a:r>
            <a:endPar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4" name="テキスト ボックス 13">
            <a:extLst>
              <a:ext uri="{FF2B5EF4-FFF2-40B4-BE49-F238E27FC236}">
                <a16:creationId xmlns:a16="http://schemas.microsoft.com/office/drawing/2014/main" id="{BDE02CCC-1656-1D02-E75F-03E90873DDE9}"/>
              </a:ext>
            </a:extLst>
          </p:cNvPr>
          <p:cNvSpPr txBox="1"/>
          <p:nvPr/>
        </p:nvSpPr>
        <p:spPr>
          <a:xfrm>
            <a:off x="5668551" y="1281392"/>
            <a:ext cx="5534328" cy="2186048"/>
          </a:xfrm>
          <a:prstGeom prst="rect">
            <a:avLst/>
          </a:prstGeom>
          <a:noFill/>
        </p:spPr>
        <p:txBody>
          <a:bodyPr wrap="square">
            <a:spAutoFit/>
          </a:bodyPr>
          <a:lstStyle/>
          <a:p>
            <a:pPr marL="355600" marR="0" lvl="0" indent="-173038"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１． 遵守義務（罰則を科す基準）</a:t>
            </a:r>
            <a:br>
              <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　食用作物や飼料作物に農薬を使用する場合、</a:t>
            </a:r>
            <a:br>
              <a:rPr lang="en-US" altLang="ja-JP" sz="1600">
                <a:solidFill>
                  <a:prstClr val="black"/>
                </a:solidFill>
                <a:latin typeface="BIZ UDPゴシック"/>
                <a:ea typeface="BIZ UDPゴシック"/>
              </a:rPr>
            </a:br>
            <a:r>
              <a:rPr lang="ja-JP" altLang="en-US" sz="1600">
                <a:solidFill>
                  <a:prstClr val="black"/>
                </a:solidFill>
                <a:latin typeface="BIZ UDPゴシック"/>
                <a:ea typeface="BIZ UDPゴシック"/>
              </a:rPr>
              <a:t>　</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農薬登録時に定められた基準を守る</a:t>
            </a:r>
            <a:br>
              <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rPr>
            </a:br>
            <a:endParaRPr kumimoji="1" lang="ja-JP" altLang="en-US" sz="700" b="0" i="0" u="none" strike="noStrike" kern="1200" cap="none" spc="0" normalizeH="0" baseline="0" noProof="0">
              <a:ln>
                <a:noFill/>
              </a:ln>
              <a:solidFill>
                <a:prstClr val="black"/>
              </a:solidFill>
              <a:effectLst/>
              <a:uLnTx/>
              <a:uFillTx/>
              <a:latin typeface="BIZ UDPゴシック"/>
              <a:ea typeface="BIZ UDPゴシック"/>
              <a:cs typeface="+mn-cs"/>
            </a:endParaRPr>
          </a:p>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１）適用作物以外に使用しない</a:t>
            </a:r>
          </a:p>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２）単位面積当たりの使用量を上回って使用しない</a:t>
            </a:r>
          </a:p>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３）決められた使用時期以外の時期には使用しない</a:t>
            </a:r>
          </a:p>
          <a:p>
            <a:pPr marL="355600" marR="0" lvl="0" indent="-173038" algn="l" defTabSz="914400" rtl="0" eaLnBrk="1" fontAlgn="auto" latinLnBrk="0" hangingPunct="1">
              <a:lnSpc>
                <a:spcPct val="125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４）使用総回数を上回って使用しない</a:t>
            </a:r>
          </a:p>
        </p:txBody>
      </p:sp>
      <p:sp>
        <p:nvSpPr>
          <p:cNvPr id="4" name="正方形/長方形 3">
            <a:extLst>
              <a:ext uri="{FF2B5EF4-FFF2-40B4-BE49-F238E27FC236}">
                <a16:creationId xmlns:a16="http://schemas.microsoft.com/office/drawing/2014/main" id="{35A1DA6D-3610-276B-E913-2496EECCA11F}"/>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6" name="正方形/長方形 5">
            <a:extLst>
              <a:ext uri="{FF2B5EF4-FFF2-40B4-BE49-F238E27FC236}">
                <a16:creationId xmlns:a16="http://schemas.microsoft.com/office/drawing/2014/main" id="{E8CCB818-35ED-C6D3-435C-C36A7E30EB65}"/>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1136362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5129-C247-C902-DA42-E206A589569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CDA9E22-F056-B16C-119F-CFDAC8B3E61B}"/>
              </a:ext>
            </a:extLst>
          </p:cNvPr>
          <p:cNvSpPr>
            <a:spLocks noGrp="1"/>
          </p:cNvSpPr>
          <p:nvPr>
            <p:ph type="title"/>
          </p:nvPr>
        </p:nvSpPr>
        <p:spPr/>
        <p:txBody>
          <a:bodyPr/>
          <a:lstStyle/>
          <a:p>
            <a:r>
              <a:rPr kumimoji="1" lang="ja-JP" altLang="en-US"/>
              <a:t>残留農薬</a:t>
            </a:r>
          </a:p>
        </p:txBody>
      </p:sp>
      <p:sp>
        <p:nvSpPr>
          <p:cNvPr id="3" name="コンテンツ プレースホルダー 2">
            <a:extLst>
              <a:ext uri="{FF2B5EF4-FFF2-40B4-BE49-F238E27FC236}">
                <a16:creationId xmlns:a16="http://schemas.microsoft.com/office/drawing/2014/main" id="{B7CE0DE4-FE39-1D68-75CF-E8C4D356774B}"/>
              </a:ext>
            </a:extLst>
          </p:cNvPr>
          <p:cNvSpPr>
            <a:spLocks noGrp="1"/>
          </p:cNvSpPr>
          <p:nvPr>
            <p:ph idx="1"/>
          </p:nvPr>
        </p:nvSpPr>
        <p:spPr>
          <a:xfrm>
            <a:off x="453082" y="947064"/>
            <a:ext cx="5473156" cy="5519052"/>
          </a:xfrm>
        </p:spPr>
        <p:txBody>
          <a:bodyPr vert="horz" lIns="91440" tIns="45720" rIns="91440" bIns="45720" rtlCol="0" anchor="t">
            <a:noAutofit/>
          </a:bodyPr>
          <a:lstStyle/>
          <a:p>
            <a:pPr marL="92075" indent="0">
              <a:buNone/>
            </a:pPr>
            <a:r>
              <a:rPr kumimoji="1" lang="ja-JP" altLang="en-US" sz="1800" dirty="0">
                <a:latin typeface="+mj-ea"/>
                <a:ea typeface="+mj-ea"/>
              </a:rPr>
              <a:t>農薬の使用に起因して食品、家畜飼料等に含まれる全ての物質</a:t>
            </a:r>
            <a:endParaRPr lang="en-US" altLang="ja-JP" sz="1800" dirty="0">
              <a:latin typeface="+mj-ea"/>
              <a:ea typeface="+mj-ea"/>
            </a:endParaRPr>
          </a:p>
          <a:p>
            <a:pPr marL="92075" indent="0">
              <a:buNone/>
            </a:pPr>
            <a:r>
              <a:rPr lang="ja-JP" altLang="en-US" sz="1400" dirty="0">
                <a:ea typeface="+mj-ea"/>
              </a:rPr>
              <a:t>使用した農薬が、植物や動物の体内のほか、土壌等環境中において、代謝や分解を受け生成される化合物を含む。</a:t>
            </a:r>
            <a:endParaRPr lang="en-US" altLang="ja-JP" sz="1400" dirty="0">
              <a:ea typeface="+mj-ea"/>
            </a:endParaRPr>
          </a:p>
          <a:p>
            <a:pPr marL="92075" indent="0">
              <a:buNone/>
            </a:pPr>
            <a:r>
              <a:rPr kumimoji="1" lang="ja-JP" sz="1400" dirty="0">
                <a:ea typeface="+mj-ea"/>
              </a:rPr>
              <a:t>農薬は、目的とした薬効を発揮し、徐々に分解・消</a:t>
            </a:r>
            <a:r>
              <a:rPr kumimoji="1" lang="ja-JP" sz="1400" dirty="0">
                <a:latin typeface="+mj-ea"/>
                <a:ea typeface="+mj-ea"/>
              </a:rPr>
              <a:t>失するが、収穫までに全てがなくなるとは限らないため、使用された農薬が収穫された農作物に残り、食品として、又は家畜の飼料として利用されることで乳や肉を介してヒトが摂取するおそれがある</a:t>
            </a:r>
            <a:r>
              <a:rPr lang="ja-JP" sz="1400" dirty="0">
                <a:latin typeface="+mj-ea"/>
                <a:ea typeface="+mj-ea"/>
              </a:rPr>
              <a:t>。また、</a:t>
            </a:r>
            <a:r>
              <a:rPr lang="ja-JP" sz="1400" dirty="0">
                <a:latin typeface="+mj-ea"/>
                <a:ea typeface="+mj-ea"/>
                <a:cs typeface="+mn-lt"/>
              </a:rPr>
              <a:t>農薬を使用した土壌で栽培される農作物に土壌から農薬が移行する場合もある。</a:t>
            </a:r>
            <a:endParaRPr lang="ja-JP" sz="1400" dirty="0">
              <a:latin typeface="+mj-ea"/>
              <a:ea typeface="+mj-ea"/>
            </a:endParaRPr>
          </a:p>
          <a:p>
            <a:pPr marL="92075" indent="0">
              <a:buNone/>
            </a:pPr>
            <a:r>
              <a:rPr kumimoji="1" lang="ja-JP" sz="1400" dirty="0">
                <a:latin typeface="+mj-ea"/>
                <a:ea typeface="+mj-ea"/>
              </a:rPr>
              <a:t>農薬の残留がヒトの健康に悪影響を及ぼすことがないように、農薬取締法に基づき、農薬の登録に際して農薬の使用方法等に関する使用基準が定められ、食品については食品衛生法、家畜の飼料については飼料安全法に基づいて設定された残留農薬の量の限度（残留農薬基準値）を超えないよう規制されている。なお、残留農薬基準値を超えた農薬が残留する食品等は、流通、販売等が禁止される。</a:t>
            </a:r>
            <a:endParaRPr lang="ja-JP" sz="1400" dirty="0">
              <a:latin typeface="+mj-ea"/>
              <a:ea typeface="+mj-ea"/>
            </a:endParaRPr>
          </a:p>
        </p:txBody>
      </p:sp>
      <p:sp>
        <p:nvSpPr>
          <p:cNvPr id="6" name="四角形: 角を丸くする 5">
            <a:extLst>
              <a:ext uri="{FF2B5EF4-FFF2-40B4-BE49-F238E27FC236}">
                <a16:creationId xmlns:a16="http://schemas.microsoft.com/office/drawing/2014/main" id="{F71FA268-0132-1C66-59DD-8570AE950210}"/>
              </a:ext>
            </a:extLst>
          </p:cNvPr>
          <p:cNvSpPr/>
          <p:nvPr/>
        </p:nvSpPr>
        <p:spPr>
          <a:xfrm>
            <a:off x="2599159" y="129260"/>
            <a:ext cx="1417256"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a:t>
            </a:r>
          </a:p>
        </p:txBody>
      </p:sp>
      <p:sp>
        <p:nvSpPr>
          <p:cNvPr id="4" name="正方形/長方形 3">
            <a:extLst>
              <a:ext uri="{FF2B5EF4-FFF2-40B4-BE49-F238E27FC236}">
                <a16:creationId xmlns:a16="http://schemas.microsoft.com/office/drawing/2014/main" id="{14A459D0-8A33-E800-F240-018052EAC4D5}"/>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8" name="正方形/長方形 7">
            <a:extLst>
              <a:ext uri="{FF2B5EF4-FFF2-40B4-BE49-F238E27FC236}">
                <a16:creationId xmlns:a16="http://schemas.microsoft.com/office/drawing/2014/main" id="{17CB370B-1006-0898-F827-090752FBA5B9}"/>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pic>
        <p:nvPicPr>
          <p:cNvPr id="11" name="グラフィックス 10" descr="植物 枠線">
            <a:extLst>
              <a:ext uri="{FF2B5EF4-FFF2-40B4-BE49-F238E27FC236}">
                <a16:creationId xmlns:a16="http://schemas.microsoft.com/office/drawing/2014/main" id="{DC083A67-0E33-FF1E-2E0F-99E622BCD4E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54397" y="3245392"/>
            <a:ext cx="914400" cy="914400"/>
          </a:xfrm>
          <a:prstGeom prst="rect">
            <a:avLst/>
          </a:prstGeom>
        </p:spPr>
      </p:pic>
      <p:pic>
        <p:nvPicPr>
          <p:cNvPr id="13" name="グラフィックス 12" descr="シャワー 単色塗りつぶし">
            <a:extLst>
              <a:ext uri="{FF2B5EF4-FFF2-40B4-BE49-F238E27FC236}">
                <a16:creationId xmlns:a16="http://schemas.microsoft.com/office/drawing/2014/main" id="{3AC0CBE0-DAEC-BD51-5567-8829D37D798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66442" y="2330992"/>
            <a:ext cx="914400" cy="914400"/>
          </a:xfrm>
          <a:prstGeom prst="rect">
            <a:avLst/>
          </a:prstGeom>
        </p:spPr>
      </p:pic>
      <p:sp>
        <p:nvSpPr>
          <p:cNvPr id="14" name="テキスト ボックス 13">
            <a:extLst>
              <a:ext uri="{FF2B5EF4-FFF2-40B4-BE49-F238E27FC236}">
                <a16:creationId xmlns:a16="http://schemas.microsoft.com/office/drawing/2014/main" id="{9BC5A848-52AF-A4CB-0414-99DC2FB0BE6C}"/>
              </a:ext>
            </a:extLst>
          </p:cNvPr>
          <p:cNvSpPr txBox="1"/>
          <p:nvPr/>
        </p:nvSpPr>
        <p:spPr>
          <a:xfrm>
            <a:off x="5981694" y="4318944"/>
            <a:ext cx="1859805" cy="553998"/>
          </a:xfrm>
          <a:prstGeom prst="rect">
            <a:avLst/>
          </a:prstGeom>
          <a:noFill/>
        </p:spPr>
        <p:txBody>
          <a:bodyPr wrap="none" rtlCol="0">
            <a:spAutoFit/>
          </a:bodyPr>
          <a:lstStyle/>
          <a:p>
            <a:pPr algn="ctr"/>
            <a:r>
              <a:rPr kumimoji="1" lang="ja-JP" altLang="en-US"/>
              <a:t>農薬使用</a:t>
            </a:r>
            <a:endParaRPr kumimoji="1" lang="en-US" altLang="ja-JP"/>
          </a:p>
          <a:p>
            <a:pPr algn="ctr"/>
            <a:r>
              <a:rPr kumimoji="1" lang="ja-JP" altLang="en-US" sz="1200"/>
              <a:t>（使用基準による適正量）</a:t>
            </a:r>
          </a:p>
        </p:txBody>
      </p:sp>
      <p:sp>
        <p:nvSpPr>
          <p:cNvPr id="15" name="矢印: 下 14">
            <a:extLst>
              <a:ext uri="{FF2B5EF4-FFF2-40B4-BE49-F238E27FC236}">
                <a16:creationId xmlns:a16="http://schemas.microsoft.com/office/drawing/2014/main" id="{FEB3BD5A-022B-1046-188B-C5526A41FA82}"/>
              </a:ext>
            </a:extLst>
          </p:cNvPr>
          <p:cNvSpPr/>
          <p:nvPr/>
        </p:nvSpPr>
        <p:spPr>
          <a:xfrm rot="16200000">
            <a:off x="7721152" y="3429158"/>
            <a:ext cx="328808" cy="278218"/>
          </a:xfrm>
          <a:prstGeom prst="downArrow">
            <a:avLst>
              <a:gd name="adj1" fmla="val 50000"/>
              <a:gd name="adj2" fmla="val 36586"/>
            </a:avLst>
          </a:prstGeom>
          <a:solidFill>
            <a:schemeClr val="tx1">
              <a:lumMod val="65000"/>
              <a:lumOff val="3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ja-JP" altLang="en-US"/>
          </a:p>
        </p:txBody>
      </p:sp>
      <p:pic>
        <p:nvPicPr>
          <p:cNvPr id="17" name="グラフィックス 16" descr="雨 単色塗りつぶし">
            <a:extLst>
              <a:ext uri="{FF2B5EF4-FFF2-40B4-BE49-F238E27FC236}">
                <a16:creationId xmlns:a16="http://schemas.microsoft.com/office/drawing/2014/main" id="{CD1A8FB3-0CC1-BAA5-E367-17C618F2111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928222" y="2444788"/>
            <a:ext cx="914400" cy="914400"/>
          </a:xfrm>
          <a:prstGeom prst="rect">
            <a:avLst/>
          </a:prstGeom>
        </p:spPr>
      </p:pic>
      <p:pic>
        <p:nvPicPr>
          <p:cNvPr id="19" name="グラフィックス 18" descr="おひさま 単色塗りつぶし">
            <a:extLst>
              <a:ext uri="{FF2B5EF4-FFF2-40B4-BE49-F238E27FC236}">
                <a16:creationId xmlns:a16="http://schemas.microsoft.com/office/drawing/2014/main" id="{82FC3CA8-F65E-0357-513F-B40D3072794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130797" y="2300846"/>
            <a:ext cx="705852" cy="705852"/>
          </a:xfrm>
          <a:prstGeom prst="rect">
            <a:avLst/>
          </a:prstGeom>
        </p:spPr>
      </p:pic>
      <p:pic>
        <p:nvPicPr>
          <p:cNvPr id="20" name="グラフィックス 19" descr="植物 枠線">
            <a:extLst>
              <a:ext uri="{FF2B5EF4-FFF2-40B4-BE49-F238E27FC236}">
                <a16:creationId xmlns:a16="http://schemas.microsoft.com/office/drawing/2014/main" id="{05E879CD-58C7-9E28-2C64-855890F99D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46959" y="3195124"/>
            <a:ext cx="914400" cy="914400"/>
          </a:xfrm>
          <a:prstGeom prst="rect">
            <a:avLst/>
          </a:prstGeom>
        </p:spPr>
      </p:pic>
      <p:sp>
        <p:nvSpPr>
          <p:cNvPr id="21" name="テキスト ボックス 20">
            <a:extLst>
              <a:ext uri="{FF2B5EF4-FFF2-40B4-BE49-F238E27FC236}">
                <a16:creationId xmlns:a16="http://schemas.microsoft.com/office/drawing/2014/main" id="{6F6E63BE-5CE4-40A4-7349-C60E3C56A7D6}"/>
              </a:ext>
            </a:extLst>
          </p:cNvPr>
          <p:cNvSpPr txBox="1"/>
          <p:nvPr/>
        </p:nvSpPr>
        <p:spPr>
          <a:xfrm>
            <a:off x="7938047" y="4344558"/>
            <a:ext cx="1980350" cy="923330"/>
          </a:xfrm>
          <a:prstGeom prst="rect">
            <a:avLst/>
          </a:prstGeom>
          <a:noFill/>
        </p:spPr>
        <p:txBody>
          <a:bodyPr wrap="none" rtlCol="0">
            <a:spAutoFit/>
          </a:bodyPr>
          <a:lstStyle/>
          <a:p>
            <a:pPr algn="ctr"/>
            <a:r>
              <a:rPr kumimoji="1" lang="ja-JP" altLang="en-US"/>
              <a:t>分解・消失</a:t>
            </a:r>
            <a:endParaRPr kumimoji="1" lang="en-US" altLang="ja-JP"/>
          </a:p>
          <a:p>
            <a:pPr marL="176213" indent="-176213">
              <a:buFont typeface="Arial" panose="020B0604020202020204" pitchFamily="34" charset="0"/>
              <a:buChar char="•"/>
            </a:pPr>
            <a:r>
              <a:rPr kumimoji="1" lang="ja-JP" altLang="en-US" sz="1200"/>
              <a:t>太陽光による分解</a:t>
            </a:r>
            <a:endParaRPr kumimoji="1" lang="en-US" altLang="ja-JP" sz="1200"/>
          </a:p>
          <a:p>
            <a:pPr marL="176213" indent="-176213">
              <a:buFont typeface="Arial" panose="020B0604020202020204" pitchFamily="34" charset="0"/>
              <a:buChar char="•"/>
            </a:pPr>
            <a:r>
              <a:rPr kumimoji="1" lang="ja-JP" altLang="en-US" sz="1200"/>
              <a:t>降雨による消失</a:t>
            </a:r>
            <a:endParaRPr kumimoji="1" lang="en-US" altLang="ja-JP" sz="1200"/>
          </a:p>
          <a:p>
            <a:pPr marL="176213" indent="-176213">
              <a:buFont typeface="Arial" panose="020B0604020202020204" pitchFamily="34" charset="0"/>
              <a:buChar char="•"/>
            </a:pPr>
            <a:r>
              <a:rPr lang="ja-JP" altLang="en-US" sz="1200"/>
              <a:t>微生物による分解　など</a:t>
            </a:r>
            <a:endParaRPr kumimoji="1" lang="en-US" altLang="ja-JP" sz="1200"/>
          </a:p>
        </p:txBody>
      </p:sp>
      <p:pic>
        <p:nvPicPr>
          <p:cNvPr id="23" name="グラフィックス 22" descr="細菌 単色塗りつぶし">
            <a:extLst>
              <a:ext uri="{FF2B5EF4-FFF2-40B4-BE49-F238E27FC236}">
                <a16:creationId xmlns:a16="http://schemas.microsoft.com/office/drawing/2014/main" id="{28713473-4C4D-5904-B9D5-74E81B55B03D}"/>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388554" y="4010427"/>
            <a:ext cx="298730" cy="298730"/>
          </a:xfrm>
          <a:prstGeom prst="rect">
            <a:avLst/>
          </a:prstGeom>
        </p:spPr>
      </p:pic>
      <p:pic>
        <p:nvPicPr>
          <p:cNvPr id="26" name="グラフィックス 25" descr="細菌 単色塗りつぶし">
            <a:extLst>
              <a:ext uri="{FF2B5EF4-FFF2-40B4-BE49-F238E27FC236}">
                <a16:creationId xmlns:a16="http://schemas.microsoft.com/office/drawing/2014/main" id="{AF97A2CA-A333-32F2-F134-67EF28117CC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733864" y="4099068"/>
            <a:ext cx="298730" cy="298730"/>
          </a:xfrm>
          <a:prstGeom prst="rect">
            <a:avLst/>
          </a:prstGeom>
        </p:spPr>
      </p:pic>
      <p:pic>
        <p:nvPicPr>
          <p:cNvPr id="27" name="グラフィックス 26" descr="細菌 単色塗りつぶし">
            <a:extLst>
              <a:ext uri="{FF2B5EF4-FFF2-40B4-BE49-F238E27FC236}">
                <a16:creationId xmlns:a16="http://schemas.microsoft.com/office/drawing/2014/main" id="{C5F5DB65-8BF0-7427-B4B9-4EEA8C966D3F}"/>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5579092">
            <a:off x="9074301" y="4059977"/>
            <a:ext cx="298730" cy="298730"/>
          </a:xfrm>
          <a:prstGeom prst="rect">
            <a:avLst/>
          </a:prstGeom>
        </p:spPr>
      </p:pic>
      <p:sp>
        <p:nvSpPr>
          <p:cNvPr id="28" name="矢印: 下 27">
            <a:extLst>
              <a:ext uri="{FF2B5EF4-FFF2-40B4-BE49-F238E27FC236}">
                <a16:creationId xmlns:a16="http://schemas.microsoft.com/office/drawing/2014/main" id="{03EE33D0-1E0D-DC25-EA40-71596B5D3423}"/>
              </a:ext>
            </a:extLst>
          </p:cNvPr>
          <p:cNvSpPr/>
          <p:nvPr/>
        </p:nvSpPr>
        <p:spPr>
          <a:xfrm rot="16200000">
            <a:off x="9989733" y="3429158"/>
            <a:ext cx="328808" cy="278218"/>
          </a:xfrm>
          <a:prstGeom prst="downArrow">
            <a:avLst>
              <a:gd name="adj1" fmla="val 50000"/>
              <a:gd name="adj2" fmla="val 36586"/>
            </a:avLst>
          </a:prstGeom>
          <a:solidFill>
            <a:schemeClr val="tx1">
              <a:lumMod val="65000"/>
              <a:lumOff val="3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ja-JP" altLang="en-US"/>
          </a:p>
        </p:txBody>
      </p:sp>
      <p:pic>
        <p:nvPicPr>
          <p:cNvPr id="29" name="グラフィックス 28" descr="植物 枠線">
            <a:extLst>
              <a:ext uri="{FF2B5EF4-FFF2-40B4-BE49-F238E27FC236}">
                <a16:creationId xmlns:a16="http://schemas.microsoft.com/office/drawing/2014/main" id="{57E25CFB-A802-C23F-F30C-349C7A23045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58773" y="3245392"/>
            <a:ext cx="914400" cy="914400"/>
          </a:xfrm>
          <a:prstGeom prst="rect">
            <a:avLst/>
          </a:prstGeom>
        </p:spPr>
      </p:pic>
      <p:sp>
        <p:nvSpPr>
          <p:cNvPr id="30" name="テキスト ボックス 29">
            <a:extLst>
              <a:ext uri="{FF2B5EF4-FFF2-40B4-BE49-F238E27FC236}">
                <a16:creationId xmlns:a16="http://schemas.microsoft.com/office/drawing/2014/main" id="{28D7876E-FC34-0C03-0A0D-FD45279D6152}"/>
              </a:ext>
            </a:extLst>
          </p:cNvPr>
          <p:cNvSpPr txBox="1"/>
          <p:nvPr/>
        </p:nvSpPr>
        <p:spPr>
          <a:xfrm>
            <a:off x="10246560" y="4397798"/>
            <a:ext cx="1338828" cy="584775"/>
          </a:xfrm>
          <a:prstGeom prst="rect">
            <a:avLst/>
          </a:prstGeom>
          <a:noFill/>
        </p:spPr>
        <p:txBody>
          <a:bodyPr wrap="none" rtlCol="0">
            <a:spAutoFit/>
          </a:bodyPr>
          <a:lstStyle/>
          <a:p>
            <a:pPr algn="ctr"/>
            <a:r>
              <a:rPr kumimoji="1" lang="ja-JP" altLang="en-US" sz="1400"/>
              <a:t>残った農薬</a:t>
            </a:r>
            <a:endParaRPr kumimoji="1" lang="en-US" altLang="ja-JP" sz="1400"/>
          </a:p>
          <a:p>
            <a:pPr algn="ctr"/>
            <a:r>
              <a:rPr kumimoji="1" lang="ja-JP" altLang="en-US" u="sng"/>
              <a:t>→残留農薬</a:t>
            </a:r>
            <a:endParaRPr kumimoji="1" lang="en-US" altLang="ja-JP" u="sng"/>
          </a:p>
        </p:txBody>
      </p:sp>
    </p:spTree>
    <p:extLst>
      <p:ext uri="{BB962C8B-B14F-4D97-AF65-F5344CB8AC3E}">
        <p14:creationId xmlns:p14="http://schemas.microsoft.com/office/powerpoint/2010/main" val="2006264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28EAD36A-5DBF-2F2E-ADF8-25011CCD87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0732" y="4021291"/>
            <a:ext cx="1418100" cy="844744"/>
          </a:xfrm>
          <a:prstGeom prst="rect">
            <a:avLst/>
          </a:prstGeom>
        </p:spPr>
      </p:pic>
      <p:sp>
        <p:nvSpPr>
          <p:cNvPr id="33" name="二等辺三角形 32">
            <a:extLst>
              <a:ext uri="{FF2B5EF4-FFF2-40B4-BE49-F238E27FC236}">
                <a16:creationId xmlns:a16="http://schemas.microsoft.com/office/drawing/2014/main" id="{2330FD0E-0221-34ED-54FB-0D1881D9EFE8}"/>
              </a:ext>
            </a:extLst>
          </p:cNvPr>
          <p:cNvSpPr/>
          <p:nvPr/>
        </p:nvSpPr>
        <p:spPr>
          <a:xfrm rot="17703639">
            <a:off x="7665669" y="4227075"/>
            <a:ext cx="520802" cy="1060318"/>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82F0CEF1-DDCA-BB83-1BCC-C38296C04DFD}"/>
              </a:ext>
            </a:extLst>
          </p:cNvPr>
          <p:cNvSpPr/>
          <p:nvPr/>
        </p:nvSpPr>
        <p:spPr>
          <a:xfrm>
            <a:off x="8127934" y="3268945"/>
            <a:ext cx="2968645" cy="2928631"/>
          </a:xfrm>
          <a:prstGeom prst="roundRect">
            <a:avLst/>
          </a:prstGeom>
          <a:solidFill>
            <a:schemeClr val="bg1"/>
          </a:solid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93ED72-F807-865B-5D98-8D3688E7B650}"/>
              </a:ext>
            </a:extLst>
          </p:cNvPr>
          <p:cNvSpPr>
            <a:spLocks noGrp="1"/>
          </p:cNvSpPr>
          <p:nvPr>
            <p:ph type="title"/>
          </p:nvPr>
        </p:nvSpPr>
        <p:spPr/>
        <p:txBody>
          <a:bodyPr/>
          <a:lstStyle/>
          <a:p>
            <a:r>
              <a:rPr kumimoji="1" lang="ja-JP" altLang="en-US"/>
              <a:t>　　　　理論最大一日摂取量（</a:t>
            </a:r>
            <a:r>
              <a:rPr kumimoji="1" lang="en-US" altLang="ja-JP"/>
              <a:t>TMDI</a:t>
            </a:r>
            <a:r>
              <a:rPr kumimoji="1" lang="ja-JP" altLang="en-US"/>
              <a:t>：</a:t>
            </a:r>
            <a:r>
              <a:rPr kumimoji="1" lang="en-US" altLang="ja-JP" sz="1800"/>
              <a:t>Theoretical Maximum Daily Intake</a:t>
            </a:r>
            <a:r>
              <a:rPr kumimoji="1" lang="ja-JP" altLang="en-US"/>
              <a:t>）</a:t>
            </a:r>
          </a:p>
        </p:txBody>
      </p:sp>
      <p:sp>
        <p:nvSpPr>
          <p:cNvPr id="3" name="コンテンツ プレースホルダー 2">
            <a:extLst>
              <a:ext uri="{FF2B5EF4-FFF2-40B4-BE49-F238E27FC236}">
                <a16:creationId xmlns:a16="http://schemas.microsoft.com/office/drawing/2014/main" id="{1379ECD0-14F5-7DFF-01DF-D7BFE0FD94FE}"/>
              </a:ext>
            </a:extLst>
          </p:cNvPr>
          <p:cNvSpPr>
            <a:spLocks noGrp="1"/>
          </p:cNvSpPr>
          <p:nvPr>
            <p:ph idx="1"/>
          </p:nvPr>
        </p:nvSpPr>
        <p:spPr>
          <a:xfrm>
            <a:off x="453082" y="947064"/>
            <a:ext cx="4976703" cy="5519052"/>
          </a:xfrm>
        </p:spPr>
        <p:txBody>
          <a:bodyPr>
            <a:noAutofit/>
          </a:bodyPr>
          <a:lstStyle/>
          <a:p>
            <a:pPr marL="92075" indent="0">
              <a:buNone/>
            </a:pPr>
            <a:r>
              <a:rPr kumimoji="1" lang="ja-JP" altLang="en-US" sz="1800" dirty="0"/>
              <a:t>設定された／設定が検討されている残留基準値を基に推定される、理論上最大となる一日当たりの農薬等の摂取量</a:t>
            </a:r>
            <a:endParaRPr kumimoji="1" lang="en-US" altLang="ja-JP" sz="1800" dirty="0"/>
          </a:p>
          <a:p>
            <a:pPr marL="182563" indent="-90488">
              <a:buNone/>
            </a:pPr>
            <a:endParaRPr kumimoji="1" lang="en-US" altLang="ja-JP" sz="200" dirty="0"/>
          </a:p>
          <a:p>
            <a:pPr marL="92075" indent="0">
              <a:buNone/>
            </a:pPr>
            <a:r>
              <a:rPr lang="ja-JP" altLang="en-US" sz="1400" dirty="0"/>
              <a:t>すべ</a:t>
            </a:r>
            <a:r>
              <a:rPr kumimoji="1" lang="ja-JP" altLang="en-US" sz="1400" dirty="0"/>
              <a:t>ての食品について、各食品における農薬の最大残留基準値と、各食品の一日当たりの平均摂取量を掛け合わせたものを合計した値</a:t>
            </a:r>
            <a:endParaRPr kumimoji="1" lang="en-US" altLang="ja-JP" sz="1400" dirty="0"/>
          </a:p>
          <a:p>
            <a:pPr marL="92075" indent="0">
              <a:buNone/>
            </a:pPr>
            <a:br>
              <a:rPr lang="en-US" altLang="ja-JP" sz="1400" dirty="0"/>
            </a:br>
            <a:endParaRPr lang="en-US" altLang="ja-JP" sz="700" dirty="0"/>
          </a:p>
          <a:p>
            <a:pPr marL="92075" indent="0">
              <a:buNone/>
            </a:pPr>
            <a:r>
              <a:rPr kumimoji="1" lang="ja-JP" altLang="en-US" sz="1600" dirty="0"/>
              <a:t>最大残留基準値</a:t>
            </a:r>
            <a:r>
              <a:rPr kumimoji="1" lang="ja-JP" altLang="en-US" sz="1400" dirty="0"/>
              <a:t>（</a:t>
            </a:r>
            <a:r>
              <a:rPr kumimoji="1" lang="en-US" altLang="ja-JP" sz="1400" dirty="0"/>
              <a:t>MRL,</a:t>
            </a:r>
            <a:r>
              <a:rPr kumimoji="1" lang="ja-JP" altLang="en-US" sz="1400" dirty="0"/>
              <a:t> </a:t>
            </a:r>
            <a:r>
              <a:rPr kumimoji="1" lang="en-US" altLang="ja-JP" sz="1400" dirty="0"/>
              <a:t>Maximum Residue Limit</a:t>
            </a:r>
            <a:r>
              <a:rPr kumimoji="1" lang="ja-JP" altLang="en-US" sz="1400" dirty="0"/>
              <a:t>）</a:t>
            </a:r>
            <a:br>
              <a:rPr lang="en-US" altLang="ja-JP" sz="1400" dirty="0"/>
            </a:br>
            <a:r>
              <a:rPr kumimoji="1" lang="ja-JP" altLang="en-US" sz="1400" dirty="0"/>
              <a:t>各食品中に残留することが許される、農薬、動物用医薬品、飼料添加物等の最大濃度。単位は</a:t>
            </a:r>
            <a:r>
              <a:rPr kumimoji="1" lang="en-US" altLang="ja-JP" sz="1400" dirty="0"/>
              <a:t>ppm</a:t>
            </a:r>
            <a:r>
              <a:rPr kumimoji="1" lang="ja-JP" altLang="en-US" sz="1400" dirty="0"/>
              <a:t>又は</a:t>
            </a:r>
            <a:r>
              <a:rPr kumimoji="1" lang="en-US" altLang="ja-JP" sz="1400" dirty="0"/>
              <a:t>mg/kg</a:t>
            </a:r>
            <a:r>
              <a:rPr kumimoji="1" lang="ja-JP" altLang="en-US" sz="1400" dirty="0"/>
              <a:t>、</a:t>
            </a:r>
            <a:r>
              <a:rPr kumimoji="1" lang="en-US" altLang="ja-JP" sz="1400" dirty="0"/>
              <a:t>ppb</a:t>
            </a:r>
            <a:r>
              <a:rPr kumimoji="1" lang="ja-JP" altLang="en-US" sz="1400" dirty="0"/>
              <a:t>又は</a:t>
            </a:r>
            <a:r>
              <a:rPr kumimoji="1" lang="en-US" altLang="ja-JP" sz="1400" dirty="0" err="1"/>
              <a:t>μg</a:t>
            </a:r>
            <a:r>
              <a:rPr kumimoji="1" lang="en-US" altLang="ja-JP" sz="1400" dirty="0"/>
              <a:t>/kg</a:t>
            </a:r>
            <a:r>
              <a:rPr kumimoji="1" lang="ja-JP" altLang="en-US" sz="1400" dirty="0"/>
              <a:t>等。</a:t>
            </a:r>
            <a:endParaRPr kumimoji="1" lang="en-US" altLang="ja-JP" sz="1400" dirty="0"/>
          </a:p>
          <a:p>
            <a:pPr marL="92075" indent="0">
              <a:buNone/>
            </a:pPr>
            <a:br>
              <a:rPr kumimoji="1" lang="en-US" altLang="ja-JP" sz="200" dirty="0"/>
            </a:br>
            <a:endParaRPr lang="en-US" altLang="ja-JP" sz="200" dirty="0"/>
          </a:p>
        </p:txBody>
      </p:sp>
      <p:pic>
        <p:nvPicPr>
          <p:cNvPr id="10" name="図 9" descr="アイコン&#10;&#10;自動的に生成された説明">
            <a:extLst>
              <a:ext uri="{FF2B5EF4-FFF2-40B4-BE49-F238E27FC236}">
                <a16:creationId xmlns:a16="http://schemas.microsoft.com/office/drawing/2014/main" id="{2B32C456-EF76-6CAF-D602-69E0525FC32A}"/>
              </a:ext>
            </a:extLst>
          </p:cNvPr>
          <p:cNvPicPr>
            <a:picLocks noChangeAspect="1"/>
          </p:cNvPicPr>
          <p:nvPr/>
        </p:nvPicPr>
        <p:blipFill rotWithShape="1">
          <a:blip r:embed="rId3">
            <a:extLst>
              <a:ext uri="{28A0092B-C50C-407E-A947-70E740481C1C}">
                <a14:useLocalDpi xmlns:a14="http://schemas.microsoft.com/office/drawing/2010/main" val="0"/>
              </a:ext>
            </a:extLst>
          </a:blip>
          <a:srcRect r="65019" b="24649"/>
          <a:stretch/>
        </p:blipFill>
        <p:spPr>
          <a:xfrm>
            <a:off x="8702350" y="3583208"/>
            <a:ext cx="375138" cy="688507"/>
          </a:xfrm>
          <a:prstGeom prst="roundRect">
            <a:avLst>
              <a:gd name="adj" fmla="val 34678"/>
            </a:avLst>
          </a:prstGeom>
        </p:spPr>
      </p:pic>
      <p:pic>
        <p:nvPicPr>
          <p:cNvPr id="11" name="図 10" descr="ロゴ, アイコン&#10;&#10;自動的に生成された説明">
            <a:extLst>
              <a:ext uri="{FF2B5EF4-FFF2-40B4-BE49-F238E27FC236}">
                <a16:creationId xmlns:a16="http://schemas.microsoft.com/office/drawing/2014/main" id="{E2086919-00BF-DF55-D452-60E654DDDE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0048" y="4781754"/>
            <a:ext cx="1157146" cy="1235788"/>
          </a:xfrm>
          <a:prstGeom prst="rect">
            <a:avLst/>
          </a:prstGeom>
        </p:spPr>
      </p:pic>
      <p:sp>
        <p:nvSpPr>
          <p:cNvPr id="12" name="コンテンツ プレースホルダー 2">
            <a:extLst>
              <a:ext uri="{FF2B5EF4-FFF2-40B4-BE49-F238E27FC236}">
                <a16:creationId xmlns:a16="http://schemas.microsoft.com/office/drawing/2014/main" id="{8970DCC4-F2C5-0C13-0F60-FF25CF8B61CB}"/>
              </a:ext>
            </a:extLst>
          </p:cNvPr>
          <p:cNvSpPr txBox="1">
            <a:spLocks/>
          </p:cNvSpPr>
          <p:nvPr/>
        </p:nvSpPr>
        <p:spPr>
          <a:xfrm>
            <a:off x="9223641" y="3436771"/>
            <a:ext cx="1634990" cy="568312"/>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各食品における</a:t>
            </a:r>
            <a:br>
              <a:rPr lang="en-US" altLang="ja-JP" sz="1400"/>
            </a:br>
            <a:r>
              <a:rPr lang="ja-JP" altLang="en-US" sz="1400"/>
              <a:t>農薬の</a:t>
            </a:r>
            <a:br>
              <a:rPr lang="en-US" altLang="ja-JP" sz="1400"/>
            </a:br>
            <a:r>
              <a:rPr lang="ja-JP" altLang="en-US" sz="1400"/>
              <a:t>最大残留基準値</a:t>
            </a:r>
            <a:endParaRPr lang="ja-JP" altLang="en-US" sz="1100"/>
          </a:p>
        </p:txBody>
      </p:sp>
      <p:sp>
        <p:nvSpPr>
          <p:cNvPr id="13" name="コンテンツ プレースホルダー 2">
            <a:extLst>
              <a:ext uri="{FF2B5EF4-FFF2-40B4-BE49-F238E27FC236}">
                <a16:creationId xmlns:a16="http://schemas.microsoft.com/office/drawing/2014/main" id="{654E0767-A010-A3A1-A415-EA6245E17B61}"/>
              </a:ext>
            </a:extLst>
          </p:cNvPr>
          <p:cNvSpPr txBox="1">
            <a:spLocks/>
          </p:cNvSpPr>
          <p:nvPr/>
        </p:nvSpPr>
        <p:spPr>
          <a:xfrm>
            <a:off x="5736986" y="4946812"/>
            <a:ext cx="2218822" cy="844744"/>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その農薬等を使用する</a:t>
            </a:r>
            <a:br>
              <a:rPr lang="en-US" altLang="ja-JP" sz="1400"/>
            </a:br>
            <a:r>
              <a:rPr lang="ja-JP" altLang="en-US" sz="1400"/>
              <a:t>すべての食品で、食品から摂取する農薬量を計算し、結果を合計した量</a:t>
            </a:r>
            <a:br>
              <a:rPr lang="en-US" altLang="ja-JP" sz="1400"/>
            </a:br>
            <a:endParaRPr lang="ja-JP" altLang="en-US" sz="1400"/>
          </a:p>
        </p:txBody>
      </p:sp>
      <p:sp>
        <p:nvSpPr>
          <p:cNvPr id="14" name="コンテンツ プレースホルダー 2">
            <a:extLst>
              <a:ext uri="{FF2B5EF4-FFF2-40B4-BE49-F238E27FC236}">
                <a16:creationId xmlns:a16="http://schemas.microsoft.com/office/drawing/2014/main" id="{B5800C3B-2E74-FF5B-D21B-861E73DAB03E}"/>
              </a:ext>
            </a:extLst>
          </p:cNvPr>
          <p:cNvSpPr txBox="1">
            <a:spLocks/>
          </p:cNvSpPr>
          <p:nvPr/>
        </p:nvSpPr>
        <p:spPr>
          <a:xfrm>
            <a:off x="9605523" y="5034280"/>
            <a:ext cx="1281537" cy="568312"/>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400"/>
              <a:t>各食品の</a:t>
            </a:r>
            <a:br>
              <a:rPr lang="en-US" altLang="ja-JP" sz="1400"/>
            </a:br>
            <a:r>
              <a:rPr lang="ja-JP" altLang="en-US" sz="1400"/>
              <a:t>一日当たりの</a:t>
            </a:r>
            <a:br>
              <a:rPr lang="en-US" altLang="ja-JP" sz="1400"/>
            </a:br>
            <a:r>
              <a:rPr lang="ja-JP" altLang="en-US" sz="1400"/>
              <a:t>平均摂取量</a:t>
            </a:r>
            <a:endParaRPr lang="ja-JP" altLang="en-US" sz="1100"/>
          </a:p>
        </p:txBody>
      </p:sp>
      <p:sp>
        <p:nvSpPr>
          <p:cNvPr id="18" name="乗算記号 17">
            <a:extLst>
              <a:ext uri="{FF2B5EF4-FFF2-40B4-BE49-F238E27FC236}">
                <a16:creationId xmlns:a16="http://schemas.microsoft.com/office/drawing/2014/main" id="{7DDFE291-3952-D19F-7C72-46300BF47947}"/>
              </a:ext>
            </a:extLst>
          </p:cNvPr>
          <p:cNvSpPr/>
          <p:nvPr/>
        </p:nvSpPr>
        <p:spPr>
          <a:xfrm>
            <a:off x="9435013" y="4308836"/>
            <a:ext cx="648735" cy="643926"/>
          </a:xfrm>
          <a:prstGeom prst="mathMultiply">
            <a:avLst>
              <a:gd name="adj1" fmla="val 14577"/>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pic>
        <p:nvPicPr>
          <p:cNvPr id="23" name="図 22" descr="アイコン&#10;&#10;自動的に生成された説明">
            <a:extLst>
              <a:ext uri="{FF2B5EF4-FFF2-40B4-BE49-F238E27FC236}">
                <a16:creationId xmlns:a16="http://schemas.microsoft.com/office/drawing/2014/main" id="{FEAE4BFD-CC71-034A-BD9E-F823CF1842D4}"/>
              </a:ext>
            </a:extLst>
          </p:cNvPr>
          <p:cNvPicPr>
            <a:picLocks noChangeAspect="1"/>
          </p:cNvPicPr>
          <p:nvPr/>
        </p:nvPicPr>
        <p:blipFill rotWithShape="1">
          <a:blip r:embed="rId3">
            <a:extLst>
              <a:ext uri="{28A0092B-C50C-407E-A947-70E740481C1C}">
                <a14:useLocalDpi xmlns:a14="http://schemas.microsoft.com/office/drawing/2010/main" val="0"/>
              </a:ext>
            </a:extLst>
          </a:blip>
          <a:srcRect r="65019" b="24649"/>
          <a:stretch/>
        </p:blipFill>
        <p:spPr>
          <a:xfrm>
            <a:off x="6482875" y="1590029"/>
            <a:ext cx="449922" cy="825761"/>
          </a:xfrm>
          <a:prstGeom prst="roundRect">
            <a:avLst>
              <a:gd name="adj" fmla="val 34678"/>
            </a:avLst>
          </a:prstGeom>
        </p:spPr>
      </p:pic>
      <p:sp>
        <p:nvSpPr>
          <p:cNvPr id="29" name="コンテンツ プレースホルダー 2">
            <a:extLst>
              <a:ext uri="{FF2B5EF4-FFF2-40B4-BE49-F238E27FC236}">
                <a16:creationId xmlns:a16="http://schemas.microsoft.com/office/drawing/2014/main" id="{A25D9079-8408-6295-3DFD-BF2C9C557AB8}"/>
              </a:ext>
            </a:extLst>
          </p:cNvPr>
          <p:cNvSpPr txBox="1">
            <a:spLocks/>
          </p:cNvSpPr>
          <p:nvPr/>
        </p:nvSpPr>
        <p:spPr>
          <a:xfrm>
            <a:off x="7386320" y="1009563"/>
            <a:ext cx="4175760" cy="11286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600"/>
              <a:t>理論最大一日摂取量（</a:t>
            </a:r>
            <a:r>
              <a:rPr lang="en-US" altLang="ja-JP" sz="1600"/>
              <a:t>TMDI</a:t>
            </a:r>
            <a:r>
              <a:rPr lang="ja-JP" altLang="en-US" sz="1600"/>
              <a:t>）</a:t>
            </a:r>
            <a:endParaRPr lang="en-US" altLang="ja-JP" sz="1600"/>
          </a:p>
          <a:p>
            <a:pPr marL="0" indent="0">
              <a:buFont typeface="Arial" panose="020B0604020202020204" pitchFamily="34" charset="0"/>
              <a:buNone/>
            </a:pPr>
            <a:r>
              <a:rPr lang="ja-JP" altLang="en-US" sz="1400"/>
              <a:t>最大残留基準値の残留農薬が含まれる</a:t>
            </a:r>
            <a:br>
              <a:rPr lang="en-US" altLang="ja-JP" sz="1400"/>
            </a:br>
            <a:r>
              <a:rPr lang="ja-JP" altLang="en-US" sz="1400"/>
              <a:t>食品を食べたときに摂取する農薬の量</a:t>
            </a:r>
            <a:br>
              <a:rPr lang="en-US" altLang="ja-JP" sz="1400"/>
            </a:br>
            <a:endParaRPr lang="en-US" altLang="ja-JP" sz="100"/>
          </a:p>
        </p:txBody>
      </p:sp>
      <p:sp>
        <p:nvSpPr>
          <p:cNvPr id="35" name="テキスト ボックス 34">
            <a:extLst>
              <a:ext uri="{FF2B5EF4-FFF2-40B4-BE49-F238E27FC236}">
                <a16:creationId xmlns:a16="http://schemas.microsoft.com/office/drawing/2014/main" id="{2CACA2DC-F44B-BCAC-9FEC-FF6FCC5C2822}"/>
              </a:ext>
            </a:extLst>
          </p:cNvPr>
          <p:cNvSpPr txBox="1"/>
          <p:nvPr/>
        </p:nvSpPr>
        <p:spPr>
          <a:xfrm>
            <a:off x="6104512" y="2644125"/>
            <a:ext cx="1780540" cy="954107"/>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（単位）</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mg/</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人</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日</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a:p>
            <a:r>
              <a:rPr lang="ja-JP" altLang="en-US" sz="1400">
                <a:solidFill>
                  <a:prstClr val="black"/>
                </a:solidFill>
                <a:latin typeface="BIZ UDPゴシック"/>
                <a:ea typeface="BIZ UDPゴシック"/>
              </a:rPr>
              <a:t>   または</a:t>
            </a:r>
            <a:endParaRPr lang="en-US" altLang="ja-JP" sz="1400">
              <a:solidFill>
                <a:prstClr val="black"/>
              </a:solidFill>
              <a:latin typeface="BIZ UDPゴシック"/>
              <a:ea typeface="BIZ UDPゴシック"/>
            </a:endParaRPr>
          </a:p>
          <a:p>
            <a:r>
              <a:rPr lang="en-US" altLang="ja-JP" sz="1400">
                <a:solidFill>
                  <a:prstClr val="black"/>
                </a:solidFill>
                <a:latin typeface="BIZ UDPゴシック"/>
                <a:ea typeface="BIZ UDPゴシック"/>
              </a:rPr>
              <a:t>  mg/kg</a:t>
            </a:r>
            <a:r>
              <a:rPr lang="ja-JP" altLang="en-US" sz="1400">
                <a:solidFill>
                  <a:prstClr val="black"/>
                </a:solidFill>
                <a:latin typeface="BIZ UDPゴシック"/>
                <a:ea typeface="BIZ UDPゴシック"/>
              </a:rPr>
              <a:t>体重</a:t>
            </a:r>
            <a:r>
              <a:rPr lang="en-US" altLang="ja-JP" sz="1400">
                <a:solidFill>
                  <a:prstClr val="black"/>
                </a:solidFill>
                <a:latin typeface="BIZ UDPゴシック"/>
                <a:ea typeface="BIZ UDPゴシック"/>
              </a:rPr>
              <a:t>/</a:t>
            </a:r>
            <a:r>
              <a:rPr lang="ja-JP" altLang="en-US" sz="1400">
                <a:solidFill>
                  <a:prstClr val="black"/>
                </a:solidFill>
                <a:latin typeface="BIZ UDPゴシック"/>
                <a:ea typeface="BIZ UDPゴシック"/>
              </a:rPr>
              <a:t>日</a:t>
            </a:r>
            <a:endParaRPr lang="ja-JP" altLang="en-US"/>
          </a:p>
        </p:txBody>
      </p:sp>
      <p:sp>
        <p:nvSpPr>
          <p:cNvPr id="36" name="四角形: 角を丸くする 35">
            <a:extLst>
              <a:ext uri="{FF2B5EF4-FFF2-40B4-BE49-F238E27FC236}">
                <a16:creationId xmlns:a16="http://schemas.microsoft.com/office/drawing/2014/main" id="{618510A3-273A-DAC9-4017-DE5BA3F95C54}"/>
              </a:ext>
            </a:extLst>
          </p:cNvPr>
          <p:cNvSpPr/>
          <p:nvPr/>
        </p:nvSpPr>
        <p:spPr>
          <a:xfrm>
            <a:off x="7450787" y="1351280"/>
            <a:ext cx="832719" cy="48162"/>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四角形: 角を丸くする 36">
            <a:extLst>
              <a:ext uri="{FF2B5EF4-FFF2-40B4-BE49-F238E27FC236}">
                <a16:creationId xmlns:a16="http://schemas.microsoft.com/office/drawing/2014/main" id="{F7159297-70C0-E69B-2B1E-EAFB5BAC3C19}"/>
              </a:ext>
            </a:extLst>
          </p:cNvPr>
          <p:cNvSpPr/>
          <p:nvPr/>
        </p:nvSpPr>
        <p:spPr>
          <a:xfrm>
            <a:off x="9409089" y="4267894"/>
            <a:ext cx="388469" cy="48162"/>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FF850CE3-0167-18A1-AB63-8FA78A134D17}"/>
              </a:ext>
            </a:extLst>
          </p:cNvPr>
          <p:cNvSpPr/>
          <p:nvPr/>
        </p:nvSpPr>
        <p:spPr>
          <a:xfrm>
            <a:off x="348329" y="129260"/>
            <a:ext cx="1417256"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a:t>
            </a:r>
          </a:p>
        </p:txBody>
      </p:sp>
      <p:sp>
        <p:nvSpPr>
          <p:cNvPr id="4" name="正方形/長方形 3">
            <a:extLst>
              <a:ext uri="{FF2B5EF4-FFF2-40B4-BE49-F238E27FC236}">
                <a16:creationId xmlns:a16="http://schemas.microsoft.com/office/drawing/2014/main" id="{64F86396-C6D4-A07D-35FB-DF998F28D262}"/>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7" name="正方形/長方形 6">
            <a:extLst>
              <a:ext uri="{FF2B5EF4-FFF2-40B4-BE49-F238E27FC236}">
                <a16:creationId xmlns:a16="http://schemas.microsoft.com/office/drawing/2014/main" id="{5816A094-4B05-DC70-C7A3-254B72602C6D}"/>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398705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93ED72-F807-865B-5D98-8D3688E7B650}"/>
              </a:ext>
            </a:extLst>
          </p:cNvPr>
          <p:cNvSpPr>
            <a:spLocks noGrp="1"/>
          </p:cNvSpPr>
          <p:nvPr>
            <p:ph type="title"/>
          </p:nvPr>
        </p:nvSpPr>
        <p:spPr/>
        <p:txBody>
          <a:bodyPr/>
          <a:lstStyle/>
          <a:p>
            <a:r>
              <a:rPr kumimoji="1" lang="ja-JP" altLang="en-US"/>
              <a:t>推定一日摂取量（</a:t>
            </a:r>
            <a:r>
              <a:rPr kumimoji="1" lang="en-US" altLang="ja-JP"/>
              <a:t>EDI</a:t>
            </a:r>
            <a:r>
              <a:rPr kumimoji="1" lang="ja-JP" altLang="en-US"/>
              <a:t>）</a:t>
            </a:r>
          </a:p>
        </p:txBody>
      </p:sp>
      <p:sp>
        <p:nvSpPr>
          <p:cNvPr id="5" name="コンテンツ プレースホルダー 2">
            <a:extLst>
              <a:ext uri="{FF2B5EF4-FFF2-40B4-BE49-F238E27FC236}">
                <a16:creationId xmlns:a16="http://schemas.microsoft.com/office/drawing/2014/main" id="{8466CD87-0000-1FFD-F07C-E7C36177D70E}"/>
              </a:ext>
            </a:extLst>
          </p:cNvPr>
          <p:cNvSpPr>
            <a:spLocks noGrp="1"/>
          </p:cNvSpPr>
          <p:nvPr>
            <p:ph idx="1"/>
          </p:nvPr>
        </p:nvSpPr>
        <p:spPr>
          <a:xfrm>
            <a:off x="453081" y="947064"/>
            <a:ext cx="4896836" cy="5519052"/>
          </a:xfrm>
        </p:spPr>
        <p:txBody>
          <a:bodyPr>
            <a:noAutofit/>
          </a:bodyPr>
          <a:lstStyle/>
          <a:p>
            <a:pPr marL="0" indent="0">
              <a:buNone/>
            </a:pPr>
            <a:r>
              <a:rPr kumimoji="1" lang="ja-JP" altLang="en-US"/>
              <a:t>推定一日摂取量（</a:t>
            </a:r>
            <a:r>
              <a:rPr kumimoji="1" lang="en-US" altLang="ja-JP"/>
              <a:t>EDI</a:t>
            </a:r>
            <a:r>
              <a:rPr kumimoji="1" lang="ja-JP" altLang="en-US"/>
              <a:t>）</a:t>
            </a:r>
            <a:r>
              <a:rPr kumimoji="1" lang="en-US" altLang="ja-JP"/>
              <a:t> </a:t>
            </a:r>
            <a:br>
              <a:rPr kumimoji="1" lang="en-US" altLang="ja-JP"/>
            </a:br>
            <a:r>
              <a:rPr kumimoji="1" lang="ja-JP" altLang="en-US" sz="1600"/>
              <a:t>（</a:t>
            </a:r>
            <a:r>
              <a:rPr kumimoji="1" lang="en-US" altLang="ja-JP" sz="1600" u="sng"/>
              <a:t>E</a:t>
            </a:r>
            <a:r>
              <a:rPr kumimoji="1" lang="en-US" altLang="ja-JP" sz="1600"/>
              <a:t>stimated </a:t>
            </a:r>
            <a:r>
              <a:rPr kumimoji="1" lang="en-US" altLang="ja-JP" sz="1600" u="sng"/>
              <a:t>D</a:t>
            </a:r>
            <a:r>
              <a:rPr kumimoji="1" lang="en-US" altLang="ja-JP" sz="1600"/>
              <a:t>aily </a:t>
            </a:r>
            <a:r>
              <a:rPr kumimoji="1" lang="en-US" altLang="ja-JP" sz="1600" u="sng"/>
              <a:t>I</a:t>
            </a:r>
            <a:r>
              <a:rPr kumimoji="1" lang="en-US" altLang="ja-JP" sz="1600"/>
              <a:t>ntake</a:t>
            </a:r>
            <a:r>
              <a:rPr kumimoji="1" lang="ja-JP" altLang="en-US" sz="1600"/>
              <a:t>）</a:t>
            </a:r>
            <a:endParaRPr kumimoji="1" lang="en-US" altLang="ja-JP" sz="1600"/>
          </a:p>
          <a:p>
            <a:pPr marL="92075" indent="0">
              <a:buNone/>
            </a:pPr>
            <a:endParaRPr lang="en-US" altLang="ja-JP" sz="300"/>
          </a:p>
          <a:p>
            <a:pPr marL="92075" indent="0">
              <a:buNone/>
              <a:tabLst>
                <a:tab pos="92075" algn="l"/>
              </a:tabLst>
            </a:pPr>
            <a:r>
              <a:rPr kumimoji="1" lang="ja-JP" altLang="en-US" sz="1800"/>
              <a:t>農薬等の推定平均残留濃度を基に推定される</a:t>
            </a:r>
            <a:br>
              <a:rPr kumimoji="1" lang="en-US" altLang="ja-JP" sz="1800"/>
            </a:br>
            <a:r>
              <a:rPr kumimoji="1" lang="ja-JP" altLang="en-US" sz="1800"/>
              <a:t>一日当たりの農薬等の摂取量</a:t>
            </a:r>
            <a:br>
              <a:rPr kumimoji="1" lang="en-US" altLang="ja-JP" sz="1800"/>
            </a:br>
            <a:r>
              <a:rPr lang="ja-JP" altLang="en-US" sz="1800"/>
              <a:t>（単位は</a:t>
            </a:r>
            <a:r>
              <a:rPr kumimoji="1" lang="en-US" altLang="ja-JP" sz="1800"/>
              <a:t>mg/</a:t>
            </a:r>
            <a:r>
              <a:rPr kumimoji="1" lang="ja-JP" altLang="en-US" sz="1800"/>
              <a:t>人</a:t>
            </a:r>
            <a:r>
              <a:rPr kumimoji="1" lang="en-US" altLang="ja-JP" sz="1800"/>
              <a:t>/</a:t>
            </a:r>
            <a:r>
              <a:rPr kumimoji="1" lang="ja-JP" altLang="en-US" sz="1800"/>
              <a:t>日）</a:t>
            </a:r>
            <a:endParaRPr kumimoji="1" lang="en-US" altLang="ja-JP" sz="1800"/>
          </a:p>
          <a:p>
            <a:pPr marL="92075" indent="0">
              <a:buNone/>
              <a:tabLst>
                <a:tab pos="92075" algn="l"/>
              </a:tabLst>
            </a:pPr>
            <a:endParaRPr kumimoji="1" lang="en-US" altLang="ja-JP" sz="400"/>
          </a:p>
          <a:p>
            <a:pPr marL="92075" indent="0">
              <a:buNone/>
              <a:tabLst>
                <a:tab pos="92075" algn="l"/>
              </a:tabLst>
            </a:pPr>
            <a:r>
              <a:rPr lang="ja-JP" altLang="en-US" sz="1400"/>
              <a:t>すべ</a:t>
            </a:r>
            <a:r>
              <a:rPr kumimoji="1" lang="ja-JP" altLang="en-US" sz="1400"/>
              <a:t>ての食品について、各食品における農薬の推定平均残留濃度と、各食品の一日当たりの平均摂取量を掛け合わせたものを合計した値</a:t>
            </a:r>
          </a:p>
          <a:p>
            <a:pPr marL="92075" indent="0">
              <a:buNone/>
              <a:tabLst>
                <a:tab pos="92075" algn="l"/>
              </a:tabLst>
            </a:pPr>
            <a:r>
              <a:rPr kumimoji="1" lang="ja-JP" altLang="en-US" sz="1400"/>
              <a:t>理論最大一日摂取量（</a:t>
            </a:r>
            <a:r>
              <a:rPr kumimoji="1" lang="en-US" altLang="ja-JP" sz="1400"/>
              <a:t>TMDI</a:t>
            </a:r>
            <a:r>
              <a:rPr kumimoji="1" lang="ja-JP" altLang="en-US" sz="1400"/>
              <a:t>）に比べ、より実態に即した推定値</a:t>
            </a:r>
          </a:p>
          <a:p>
            <a:pPr marL="182563" indent="-90488">
              <a:buNone/>
            </a:pPr>
            <a:endParaRPr kumimoji="1" lang="en-US" altLang="ja-JP" sz="1050"/>
          </a:p>
          <a:p>
            <a:pPr marL="182563" indent="-90488">
              <a:buNone/>
            </a:pPr>
            <a:r>
              <a:rPr kumimoji="1" lang="ja-JP" altLang="en-US" sz="1600"/>
              <a:t>各食品における農薬等の推定平均残留濃度</a:t>
            </a:r>
            <a:br>
              <a:rPr kumimoji="1" lang="en-US" altLang="ja-JP" sz="1600"/>
            </a:br>
            <a:r>
              <a:rPr kumimoji="1" lang="ja-JP" altLang="en-US" sz="1400"/>
              <a:t>作物残留試験成績、可食部の残留試験成績、</a:t>
            </a:r>
            <a:br>
              <a:rPr kumimoji="1" lang="en-US" altLang="ja-JP" sz="1400"/>
            </a:br>
            <a:r>
              <a:rPr kumimoji="1" lang="ja-JP" altLang="en-US" sz="1400"/>
              <a:t>調理加工の影響等を考慮して行われる</a:t>
            </a:r>
          </a:p>
        </p:txBody>
      </p:sp>
      <p:sp>
        <p:nvSpPr>
          <p:cNvPr id="8" name="四角形: 角を丸くする 7">
            <a:extLst>
              <a:ext uri="{FF2B5EF4-FFF2-40B4-BE49-F238E27FC236}">
                <a16:creationId xmlns:a16="http://schemas.microsoft.com/office/drawing/2014/main" id="{DBFB4220-C91C-7D88-C1D1-C540DAEB4784}"/>
              </a:ext>
            </a:extLst>
          </p:cNvPr>
          <p:cNvSpPr/>
          <p:nvPr/>
        </p:nvSpPr>
        <p:spPr>
          <a:xfrm>
            <a:off x="2032000" y="129260"/>
            <a:ext cx="2001520" cy="487680"/>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農薬・添加物</a:t>
            </a:r>
          </a:p>
        </p:txBody>
      </p:sp>
      <p:pic>
        <p:nvPicPr>
          <p:cNvPr id="9" name="図 8">
            <a:extLst>
              <a:ext uri="{FF2B5EF4-FFF2-40B4-BE49-F238E27FC236}">
                <a16:creationId xmlns:a16="http://schemas.microsoft.com/office/drawing/2014/main" id="{AE1F2BE4-73CC-CDDF-DD8F-AE538F5BD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6873" y="4014348"/>
            <a:ext cx="1418100" cy="844744"/>
          </a:xfrm>
          <a:prstGeom prst="rect">
            <a:avLst/>
          </a:prstGeom>
        </p:spPr>
      </p:pic>
      <p:sp>
        <p:nvSpPr>
          <p:cNvPr id="10" name="二等辺三角形 9">
            <a:extLst>
              <a:ext uri="{FF2B5EF4-FFF2-40B4-BE49-F238E27FC236}">
                <a16:creationId xmlns:a16="http://schemas.microsoft.com/office/drawing/2014/main" id="{BEFB29F3-59A4-A28B-204E-F25B0EE7E931}"/>
              </a:ext>
            </a:extLst>
          </p:cNvPr>
          <p:cNvSpPr/>
          <p:nvPr/>
        </p:nvSpPr>
        <p:spPr>
          <a:xfrm rot="17703639">
            <a:off x="7664476" y="4313961"/>
            <a:ext cx="520802" cy="1060318"/>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E2DD1292-C639-EDD4-4E4E-24F3C4BC568B}"/>
              </a:ext>
            </a:extLst>
          </p:cNvPr>
          <p:cNvSpPr/>
          <p:nvPr/>
        </p:nvSpPr>
        <p:spPr>
          <a:xfrm>
            <a:off x="8116108" y="3355831"/>
            <a:ext cx="2968645" cy="2928631"/>
          </a:xfrm>
          <a:prstGeom prst="roundRect">
            <a:avLst/>
          </a:prstGeom>
          <a:solidFill>
            <a:schemeClr val="bg1"/>
          </a:solidFill>
          <a:ln w="381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descr="アイコン&#10;&#10;自動的に生成された説明">
            <a:extLst>
              <a:ext uri="{FF2B5EF4-FFF2-40B4-BE49-F238E27FC236}">
                <a16:creationId xmlns:a16="http://schemas.microsoft.com/office/drawing/2014/main" id="{661900AC-0215-057F-47A1-D14A6C0BCDE9}"/>
              </a:ext>
            </a:extLst>
          </p:cNvPr>
          <p:cNvPicPr>
            <a:picLocks noChangeAspect="1"/>
          </p:cNvPicPr>
          <p:nvPr/>
        </p:nvPicPr>
        <p:blipFill rotWithShape="1">
          <a:blip r:embed="rId3">
            <a:extLst>
              <a:ext uri="{28A0092B-C50C-407E-A947-70E740481C1C}">
                <a14:useLocalDpi xmlns:a14="http://schemas.microsoft.com/office/drawing/2010/main" val="0"/>
              </a:ext>
            </a:extLst>
          </a:blip>
          <a:srcRect r="65019" b="24649"/>
          <a:stretch/>
        </p:blipFill>
        <p:spPr>
          <a:xfrm>
            <a:off x="8701157" y="3670094"/>
            <a:ext cx="375138" cy="688507"/>
          </a:xfrm>
          <a:prstGeom prst="roundRect">
            <a:avLst>
              <a:gd name="adj" fmla="val 34678"/>
            </a:avLst>
          </a:prstGeom>
        </p:spPr>
      </p:pic>
      <p:pic>
        <p:nvPicPr>
          <p:cNvPr id="13" name="図 12" descr="ロゴ, アイコン&#10;&#10;自動的に生成された説明">
            <a:extLst>
              <a:ext uri="{FF2B5EF4-FFF2-40B4-BE49-F238E27FC236}">
                <a16:creationId xmlns:a16="http://schemas.microsoft.com/office/drawing/2014/main" id="{A6C6D49F-5B7A-6F95-DBB1-4D3913059A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8855" y="4868640"/>
            <a:ext cx="1157146" cy="1235788"/>
          </a:xfrm>
          <a:prstGeom prst="rect">
            <a:avLst/>
          </a:prstGeom>
        </p:spPr>
      </p:pic>
      <p:sp>
        <p:nvSpPr>
          <p:cNvPr id="14" name="コンテンツ プレースホルダー 2">
            <a:extLst>
              <a:ext uri="{FF2B5EF4-FFF2-40B4-BE49-F238E27FC236}">
                <a16:creationId xmlns:a16="http://schemas.microsoft.com/office/drawing/2014/main" id="{213BB443-322A-8BDE-F722-8FB53522C1DF}"/>
              </a:ext>
            </a:extLst>
          </p:cNvPr>
          <p:cNvSpPr txBox="1">
            <a:spLocks/>
          </p:cNvSpPr>
          <p:nvPr/>
        </p:nvSpPr>
        <p:spPr>
          <a:xfrm>
            <a:off x="9222448" y="3523657"/>
            <a:ext cx="1634990" cy="568312"/>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各食品における</a:t>
            </a:r>
            <a:br>
              <a:rPr lang="en-US" altLang="ja-JP" sz="1400"/>
            </a:br>
            <a:r>
              <a:rPr lang="ja-JP" altLang="en-US" sz="1400"/>
              <a:t>農薬の</a:t>
            </a:r>
            <a:br>
              <a:rPr lang="en-US" altLang="ja-JP" sz="1400"/>
            </a:br>
            <a:r>
              <a:rPr lang="ja-JP" altLang="en-US" sz="1400"/>
              <a:t>推定平均残留濃度</a:t>
            </a:r>
            <a:endParaRPr lang="ja-JP" altLang="en-US" sz="1100"/>
          </a:p>
        </p:txBody>
      </p:sp>
      <p:sp>
        <p:nvSpPr>
          <p:cNvPr id="15" name="コンテンツ プレースホルダー 2">
            <a:extLst>
              <a:ext uri="{FF2B5EF4-FFF2-40B4-BE49-F238E27FC236}">
                <a16:creationId xmlns:a16="http://schemas.microsoft.com/office/drawing/2014/main" id="{1C68F8B2-5270-CD5F-DD0B-23F54305E84F}"/>
              </a:ext>
            </a:extLst>
          </p:cNvPr>
          <p:cNvSpPr txBox="1">
            <a:spLocks/>
          </p:cNvSpPr>
          <p:nvPr/>
        </p:nvSpPr>
        <p:spPr>
          <a:xfrm>
            <a:off x="5231219" y="4990438"/>
            <a:ext cx="2680730" cy="844744"/>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400"/>
              <a:t>農薬等を使用する</a:t>
            </a:r>
            <a:br>
              <a:rPr lang="en-US" altLang="ja-JP" sz="1400"/>
            </a:br>
            <a:r>
              <a:rPr lang="ja-JP" altLang="en-US" sz="1400"/>
              <a:t>すべての食品で、食品から摂取する平均的な農薬の量を計算し、結果を合計した量</a:t>
            </a:r>
            <a:br>
              <a:rPr lang="en-US" altLang="ja-JP" sz="1400"/>
            </a:br>
            <a:endParaRPr lang="ja-JP" altLang="en-US" sz="1400"/>
          </a:p>
        </p:txBody>
      </p:sp>
      <p:sp>
        <p:nvSpPr>
          <p:cNvPr id="16" name="コンテンツ プレースホルダー 2">
            <a:extLst>
              <a:ext uri="{FF2B5EF4-FFF2-40B4-BE49-F238E27FC236}">
                <a16:creationId xmlns:a16="http://schemas.microsoft.com/office/drawing/2014/main" id="{8174C0F7-5FBA-9A5E-3FCD-51F4A26B396D}"/>
              </a:ext>
            </a:extLst>
          </p:cNvPr>
          <p:cNvSpPr txBox="1">
            <a:spLocks/>
          </p:cNvSpPr>
          <p:nvPr/>
        </p:nvSpPr>
        <p:spPr>
          <a:xfrm>
            <a:off x="9604330" y="5121166"/>
            <a:ext cx="1281537" cy="568312"/>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400"/>
              <a:t>各食品の</a:t>
            </a:r>
            <a:br>
              <a:rPr lang="en-US" altLang="ja-JP" sz="1400"/>
            </a:br>
            <a:r>
              <a:rPr lang="ja-JP" altLang="en-US" sz="1400"/>
              <a:t>一日当たりの</a:t>
            </a:r>
            <a:br>
              <a:rPr lang="en-US" altLang="ja-JP" sz="1400"/>
            </a:br>
            <a:r>
              <a:rPr lang="ja-JP" altLang="en-US" sz="1400"/>
              <a:t>平均摂取量</a:t>
            </a:r>
            <a:endParaRPr lang="ja-JP" altLang="en-US" sz="1100"/>
          </a:p>
        </p:txBody>
      </p:sp>
      <p:sp>
        <p:nvSpPr>
          <p:cNvPr id="17" name="乗算記号 16">
            <a:extLst>
              <a:ext uri="{FF2B5EF4-FFF2-40B4-BE49-F238E27FC236}">
                <a16:creationId xmlns:a16="http://schemas.microsoft.com/office/drawing/2014/main" id="{A6EC618C-A71D-4B3B-244C-E21402A19AA9}"/>
              </a:ext>
            </a:extLst>
          </p:cNvPr>
          <p:cNvSpPr/>
          <p:nvPr/>
        </p:nvSpPr>
        <p:spPr>
          <a:xfrm>
            <a:off x="9433820" y="4395722"/>
            <a:ext cx="648735" cy="643926"/>
          </a:xfrm>
          <a:prstGeom prst="mathMultiply">
            <a:avLst>
              <a:gd name="adj1" fmla="val 14577"/>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pic>
        <p:nvPicPr>
          <p:cNvPr id="18" name="図 17" descr="アイコン&#10;&#10;自動的に生成された説明">
            <a:extLst>
              <a:ext uri="{FF2B5EF4-FFF2-40B4-BE49-F238E27FC236}">
                <a16:creationId xmlns:a16="http://schemas.microsoft.com/office/drawing/2014/main" id="{09BD9364-E46C-53CE-1EB5-B54431FE67A5}"/>
              </a:ext>
            </a:extLst>
          </p:cNvPr>
          <p:cNvPicPr>
            <a:picLocks noChangeAspect="1"/>
          </p:cNvPicPr>
          <p:nvPr/>
        </p:nvPicPr>
        <p:blipFill rotWithShape="1">
          <a:blip r:embed="rId3">
            <a:extLst>
              <a:ext uri="{28A0092B-C50C-407E-A947-70E740481C1C}">
                <a14:useLocalDpi xmlns:a14="http://schemas.microsoft.com/office/drawing/2010/main" val="0"/>
              </a:ext>
            </a:extLst>
          </a:blip>
          <a:srcRect r="65019" b="24649"/>
          <a:stretch/>
        </p:blipFill>
        <p:spPr>
          <a:xfrm>
            <a:off x="6388216" y="1590029"/>
            <a:ext cx="449922" cy="825761"/>
          </a:xfrm>
          <a:prstGeom prst="roundRect">
            <a:avLst>
              <a:gd name="adj" fmla="val 34678"/>
            </a:avLst>
          </a:prstGeom>
        </p:spPr>
      </p:pic>
      <p:sp>
        <p:nvSpPr>
          <p:cNvPr id="19" name="コンテンツ プレースホルダー 2">
            <a:extLst>
              <a:ext uri="{FF2B5EF4-FFF2-40B4-BE49-F238E27FC236}">
                <a16:creationId xmlns:a16="http://schemas.microsoft.com/office/drawing/2014/main" id="{7F1A4A5D-6E7C-F7F3-2598-A1EDB7F9DC53}"/>
              </a:ext>
            </a:extLst>
          </p:cNvPr>
          <p:cNvSpPr txBox="1">
            <a:spLocks/>
          </p:cNvSpPr>
          <p:nvPr/>
        </p:nvSpPr>
        <p:spPr>
          <a:xfrm>
            <a:off x="7273340" y="1009563"/>
            <a:ext cx="3914740" cy="11286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600"/>
              <a:t>推定一日摂取量（</a:t>
            </a:r>
            <a:r>
              <a:rPr lang="en-US" altLang="ja-JP" sz="1600"/>
              <a:t>EDI</a:t>
            </a:r>
            <a:r>
              <a:rPr lang="ja-JP" altLang="en-US" sz="1600"/>
              <a:t>）</a:t>
            </a:r>
            <a:endParaRPr lang="en-US" altLang="ja-JP" sz="1600"/>
          </a:p>
          <a:p>
            <a:pPr marL="0" indent="0">
              <a:buFont typeface="Arial" panose="020B0604020202020204" pitchFamily="34" charset="0"/>
              <a:buNone/>
            </a:pPr>
            <a:r>
              <a:rPr lang="ja-JP" altLang="en-US" sz="1400"/>
              <a:t>残留農薬が含まれる食品を食べたときに</a:t>
            </a:r>
            <a:br>
              <a:rPr lang="en-US" altLang="ja-JP" sz="1400"/>
            </a:br>
            <a:r>
              <a:rPr lang="ja-JP" altLang="en-US" sz="1400"/>
              <a:t>摂取すると推定される農薬の平均的な量</a:t>
            </a:r>
            <a:br>
              <a:rPr lang="en-US" altLang="ja-JP" sz="1400"/>
            </a:br>
            <a:endParaRPr lang="en-US" altLang="ja-JP" sz="100"/>
          </a:p>
        </p:txBody>
      </p:sp>
      <p:sp>
        <p:nvSpPr>
          <p:cNvPr id="20" name="テキスト ボックス 19">
            <a:extLst>
              <a:ext uri="{FF2B5EF4-FFF2-40B4-BE49-F238E27FC236}">
                <a16:creationId xmlns:a16="http://schemas.microsoft.com/office/drawing/2014/main" id="{B97B6962-AB4C-3096-CA78-D7C18F177B58}"/>
              </a:ext>
            </a:extLst>
          </p:cNvPr>
          <p:cNvSpPr txBox="1"/>
          <p:nvPr/>
        </p:nvSpPr>
        <p:spPr>
          <a:xfrm>
            <a:off x="6009853" y="2644125"/>
            <a:ext cx="1780540" cy="523220"/>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（単位）</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mg/</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人</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日</a:t>
            </a:r>
            <a:endParaRPr lang="ja-JP" altLang="en-US"/>
          </a:p>
        </p:txBody>
      </p:sp>
      <p:sp>
        <p:nvSpPr>
          <p:cNvPr id="21" name="四角形: 角を丸くする 20">
            <a:extLst>
              <a:ext uri="{FF2B5EF4-FFF2-40B4-BE49-F238E27FC236}">
                <a16:creationId xmlns:a16="http://schemas.microsoft.com/office/drawing/2014/main" id="{560D3180-E233-87E9-E4DE-EAD96E7D3077}"/>
              </a:ext>
            </a:extLst>
          </p:cNvPr>
          <p:cNvSpPr/>
          <p:nvPr/>
        </p:nvSpPr>
        <p:spPr>
          <a:xfrm>
            <a:off x="7369008" y="1351280"/>
            <a:ext cx="427316" cy="48162"/>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9147979A-8776-3469-425A-33CE80C90B28}"/>
              </a:ext>
            </a:extLst>
          </p:cNvPr>
          <p:cNvSpPr/>
          <p:nvPr/>
        </p:nvSpPr>
        <p:spPr>
          <a:xfrm>
            <a:off x="9704913" y="4362551"/>
            <a:ext cx="388469" cy="48162"/>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DE5943FB-A312-07D1-3F07-69D641B327E6}"/>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6" name="正方形/長方形 5">
            <a:extLst>
              <a:ext uri="{FF2B5EF4-FFF2-40B4-BE49-F238E27FC236}">
                <a16:creationId xmlns:a16="http://schemas.microsoft.com/office/drawing/2014/main" id="{17FAD947-EC1F-E110-2899-DD84DE4373AF}"/>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Tree>
    <p:extLst>
      <p:ext uri="{BB962C8B-B14F-4D97-AF65-F5344CB8AC3E}">
        <p14:creationId xmlns:p14="http://schemas.microsoft.com/office/powerpoint/2010/main" val="2312735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54690736-7C3D-A894-5306-78E0350786FD}"/>
              </a:ext>
            </a:extLst>
          </p:cNvPr>
          <p:cNvSpPr/>
          <p:nvPr/>
        </p:nvSpPr>
        <p:spPr>
          <a:xfrm>
            <a:off x="586995" y="4920926"/>
            <a:ext cx="5023414" cy="1468299"/>
          </a:xfrm>
          <a:prstGeom prst="roundRect">
            <a:avLst>
              <a:gd name="adj" fmla="val 2899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EE881B45-8296-B8C4-F3B7-19CCF0B527A8}"/>
              </a:ext>
            </a:extLst>
          </p:cNvPr>
          <p:cNvSpPr>
            <a:spLocks noGrp="1"/>
          </p:cNvSpPr>
          <p:nvPr>
            <p:ph type="title"/>
          </p:nvPr>
        </p:nvSpPr>
        <p:spPr/>
        <p:txBody>
          <a:bodyPr/>
          <a:lstStyle/>
          <a:p>
            <a:r>
              <a:rPr kumimoji="1" lang="ja-JP" altLang="en-US"/>
              <a:t>食品添加物</a:t>
            </a:r>
          </a:p>
        </p:txBody>
      </p:sp>
      <p:sp>
        <p:nvSpPr>
          <p:cNvPr id="3" name="コンテンツ プレースホルダー 2">
            <a:extLst>
              <a:ext uri="{FF2B5EF4-FFF2-40B4-BE49-F238E27FC236}">
                <a16:creationId xmlns:a16="http://schemas.microsoft.com/office/drawing/2014/main" id="{18A2475D-6EF7-BC51-E1F4-5ACE949054DF}"/>
              </a:ext>
            </a:extLst>
          </p:cNvPr>
          <p:cNvSpPr>
            <a:spLocks noGrp="1"/>
          </p:cNvSpPr>
          <p:nvPr>
            <p:ph idx="1"/>
          </p:nvPr>
        </p:nvSpPr>
        <p:spPr>
          <a:xfrm>
            <a:off x="502274" y="716815"/>
            <a:ext cx="5195364" cy="4144553"/>
          </a:xfrm>
        </p:spPr>
        <p:txBody>
          <a:bodyPr vert="horz" lIns="91440" tIns="45720" rIns="91440" bIns="45720" rtlCol="0" anchor="t">
            <a:noAutofit/>
          </a:bodyPr>
          <a:lstStyle/>
          <a:p>
            <a:pPr marL="92075" indent="0">
              <a:buNone/>
            </a:pPr>
            <a:r>
              <a:rPr kumimoji="1" lang="ja-JP" altLang="en-US" sz="1800"/>
              <a:t>食品を加工する際、保存性を高める、色、味、香りを良くする、（ソース等に）とろみをつける等のために添加される化学物質</a:t>
            </a:r>
            <a:endParaRPr lang="en-US" altLang="ja-JP" sz="1800"/>
          </a:p>
          <a:p>
            <a:pPr marL="92075" indent="0">
              <a:buNone/>
            </a:pPr>
            <a:r>
              <a:rPr kumimoji="1" lang="ja-JP" altLang="en-US" sz="1800"/>
              <a:t>かんきつ等の輸送中のカビ発生防止のために使用される農薬も日本では食品添加物として規制されている</a:t>
            </a:r>
            <a:endParaRPr kumimoji="1" lang="en-US" altLang="ja-JP" sz="1800"/>
          </a:p>
          <a:p>
            <a:pPr marL="92075" indent="0">
              <a:buNone/>
            </a:pPr>
            <a:r>
              <a:rPr kumimoji="1" lang="ja-JP" altLang="en-US" sz="1800"/>
              <a:t>使用が認められた食品添加物は、</a:t>
            </a:r>
            <a:r>
              <a:rPr lang="ja-JP" altLang="en-US" sz="1800"/>
              <a:t>消費者庁※</a:t>
            </a:r>
            <a:r>
              <a:rPr kumimoji="1" lang="ja-JP" altLang="en-US" sz="1800"/>
              <a:t>が、国民一人当たりの摂取量を調査</a:t>
            </a:r>
            <a:r>
              <a:rPr lang="ja-JP" altLang="en-US" sz="1800"/>
              <a:t>し</a:t>
            </a:r>
            <a:r>
              <a:rPr kumimoji="1" lang="ja-JP" altLang="en-US" sz="1800"/>
              <a:t>、許容一日摂取量（</a:t>
            </a:r>
            <a:r>
              <a:rPr kumimoji="1" lang="en-US" altLang="ja-JP" sz="1800"/>
              <a:t>ADI</a:t>
            </a:r>
            <a:r>
              <a:rPr kumimoji="1" lang="ja-JP" altLang="en-US" sz="1800"/>
              <a:t>）の範囲内であることを確認している</a:t>
            </a:r>
            <a:endParaRPr kumimoji="1" lang="en-US" altLang="ja-JP" sz="1800"/>
          </a:p>
          <a:p>
            <a:pPr marL="92075" indent="0">
              <a:buNone/>
            </a:pPr>
            <a:r>
              <a:rPr kumimoji="1" lang="ja-JP" altLang="en-US" sz="1800"/>
              <a:t>また、使用した食品添加物は表示が原則として義務付けられている</a:t>
            </a:r>
          </a:p>
        </p:txBody>
      </p:sp>
      <p:sp>
        <p:nvSpPr>
          <p:cNvPr id="10" name="テキスト ボックス 9">
            <a:extLst>
              <a:ext uri="{FF2B5EF4-FFF2-40B4-BE49-F238E27FC236}">
                <a16:creationId xmlns:a16="http://schemas.microsoft.com/office/drawing/2014/main" id="{CE17518C-DCE7-889A-9623-2D04B2B03C47}"/>
              </a:ext>
            </a:extLst>
          </p:cNvPr>
          <p:cNvSpPr txBox="1"/>
          <p:nvPr/>
        </p:nvSpPr>
        <p:spPr>
          <a:xfrm>
            <a:off x="712543" y="4977908"/>
            <a:ext cx="4752245" cy="1294778"/>
          </a:xfrm>
          <a:prstGeom prst="rect">
            <a:avLst/>
          </a:prstGeom>
          <a:noFill/>
        </p:spPr>
        <p:txBody>
          <a:bodyPr wrap="square">
            <a:spAutoFit/>
          </a:bodyPr>
          <a:lstStyle/>
          <a:p>
            <a:pPr marL="92075" marR="0" lvl="0" indent="0" algn="ctr"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食品添加物の例</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a:p>
            <a:pPr marL="9207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いわゆる保存料、甘味料、酸味料、着色料、香料の他、豆腐の製造に必要な「にがり」</a:t>
            </a:r>
            <a:r>
              <a:rPr lang="ja-JP" altLang="en-US" sz="1400">
                <a:solidFill>
                  <a:prstClr val="black"/>
                </a:solidFill>
                <a:latin typeface="BIZ UDPゴシック"/>
                <a:ea typeface="BIZ UDPゴシック"/>
              </a:rPr>
              <a:t>、</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かんきつ等の輸送中のカビ発生防止のために使用される農薬、ビタミン、ミネラル など</a:t>
            </a:r>
          </a:p>
        </p:txBody>
      </p:sp>
      <p:sp>
        <p:nvSpPr>
          <p:cNvPr id="14" name="テキスト ボックス 13">
            <a:extLst>
              <a:ext uri="{FF2B5EF4-FFF2-40B4-BE49-F238E27FC236}">
                <a16:creationId xmlns:a16="http://schemas.microsoft.com/office/drawing/2014/main" id="{6C43E479-8B8F-5152-BB8E-9B2B18EC362D}"/>
              </a:ext>
            </a:extLst>
          </p:cNvPr>
          <p:cNvSpPr txBox="1"/>
          <p:nvPr/>
        </p:nvSpPr>
        <p:spPr>
          <a:xfrm>
            <a:off x="6269621" y="1074386"/>
            <a:ext cx="4575858" cy="385234"/>
          </a:xfrm>
          <a:prstGeom prst="rect">
            <a:avLst/>
          </a:prstGeom>
          <a:noFill/>
        </p:spPr>
        <p:txBody>
          <a:bodyPr wrap="square">
            <a:spAutoFit/>
          </a:bodyPr>
          <a:lstStyle/>
          <a:p>
            <a:pPr marL="9207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800" b="0" i="0" u="none" strike="noStrike" kern="1200" cap="none" spc="0" normalizeH="0" baseline="0" noProof="0">
                <a:ln>
                  <a:noFill/>
                </a:ln>
                <a:solidFill>
                  <a:prstClr val="black"/>
                </a:solidFill>
                <a:effectLst/>
                <a:uLnTx/>
                <a:uFillTx/>
                <a:latin typeface="BIZ UDPゴシック"/>
                <a:ea typeface="BIZ UDPゴシック"/>
                <a:cs typeface="+mn-cs"/>
              </a:rPr>
              <a:t>食品添加物の種類</a:t>
            </a:r>
            <a:endParaRPr kumimoji="1" lang="en-US" altLang="ja-JP" sz="18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8" name="四角形: 角を丸くする 17">
            <a:extLst>
              <a:ext uri="{FF2B5EF4-FFF2-40B4-BE49-F238E27FC236}">
                <a16:creationId xmlns:a16="http://schemas.microsoft.com/office/drawing/2014/main" id="{2A6FE751-CA5D-74A0-AC76-5BE64C6BBD62}"/>
              </a:ext>
            </a:extLst>
          </p:cNvPr>
          <p:cNvSpPr/>
          <p:nvPr/>
        </p:nvSpPr>
        <p:spPr>
          <a:xfrm>
            <a:off x="6494363" y="1715487"/>
            <a:ext cx="1360555" cy="864000"/>
          </a:xfrm>
          <a:prstGeom prst="roundRect">
            <a:avLst/>
          </a:prstGeom>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ja-JP" altLang="en-US" sz="1600"/>
              <a:t>指定添加物</a:t>
            </a:r>
          </a:p>
        </p:txBody>
      </p:sp>
      <p:sp>
        <p:nvSpPr>
          <p:cNvPr id="20" name="テキスト ボックス 19">
            <a:extLst>
              <a:ext uri="{FF2B5EF4-FFF2-40B4-BE49-F238E27FC236}">
                <a16:creationId xmlns:a16="http://schemas.microsoft.com/office/drawing/2014/main" id="{9F9444D1-2F59-CFA9-42A0-8FF6CF6EFA54}"/>
              </a:ext>
            </a:extLst>
          </p:cNvPr>
          <p:cNvSpPr txBox="1"/>
          <p:nvPr/>
        </p:nvSpPr>
        <p:spPr>
          <a:xfrm>
            <a:off x="7999981" y="1765833"/>
            <a:ext cx="3374620" cy="523220"/>
          </a:xfrm>
          <a:prstGeom prst="rect">
            <a:avLst/>
          </a:prstGeom>
          <a:noFill/>
        </p:spPr>
        <p:txBody>
          <a:bodyPr wrap="square" lIns="91440" tIns="45720" rIns="91440" bIns="45720" anchor="t">
            <a:spAutoFit/>
          </a:bodyPr>
          <a:lstStyle/>
          <a:p>
            <a:r>
              <a:rPr lang="ja-JP" altLang="en-US" sz="1400">
                <a:solidFill>
                  <a:prstClr val="black"/>
                </a:solidFill>
              </a:rPr>
              <a:t>リスク評価を行い、</a:t>
            </a:r>
            <a:r>
              <a:rPr lang="ja-JP" altLang="en-US" sz="1400">
                <a:solidFill>
                  <a:prstClr val="black"/>
                </a:solidFill>
                <a:latin typeface="BIZ UDPゴシック"/>
              </a:rPr>
              <a:t>消費者庁※</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が</a:t>
            </a:r>
            <a:br>
              <a:rPr lang="en-US" altLang="ja-JP" sz="1400" b="0" i="0" u="none" strike="noStrike" kern="1200" cap="none" spc="0" normalizeH="0" baseline="0" noProof="0">
                <a:ln>
                  <a:noFill/>
                </a:ln>
                <a:effectLst/>
                <a:uLnTx/>
                <a:uFillTx/>
                <a:latin typeface="BIZ UDPゴシック"/>
                <a:ea typeface="BIZ UDPゴシック"/>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安全性と有効性を確認した食品添加物</a:t>
            </a:r>
            <a:endParaRPr lang="ja-JP" altLang="en-US" sz="1400">
              <a:solidFill>
                <a:prstClr val="black"/>
              </a:solidFill>
            </a:endParaRPr>
          </a:p>
        </p:txBody>
      </p:sp>
      <p:sp>
        <p:nvSpPr>
          <p:cNvPr id="21" name="四角形: 角を丸くする 20">
            <a:extLst>
              <a:ext uri="{FF2B5EF4-FFF2-40B4-BE49-F238E27FC236}">
                <a16:creationId xmlns:a16="http://schemas.microsoft.com/office/drawing/2014/main" id="{9466FBEC-2F73-0860-D848-154E69ADED55}"/>
              </a:ext>
            </a:extLst>
          </p:cNvPr>
          <p:cNvSpPr/>
          <p:nvPr/>
        </p:nvSpPr>
        <p:spPr>
          <a:xfrm>
            <a:off x="6494363" y="2867330"/>
            <a:ext cx="1360555" cy="864000"/>
          </a:xfrm>
          <a:prstGeom prst="roundRect">
            <a:avLst/>
          </a:prstGeom>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ja-JP" altLang="en-US" sz="1600"/>
              <a:t>既存添加物</a:t>
            </a:r>
          </a:p>
        </p:txBody>
      </p:sp>
      <p:sp>
        <p:nvSpPr>
          <p:cNvPr id="22" name="四角形: 角を丸くする 21">
            <a:extLst>
              <a:ext uri="{FF2B5EF4-FFF2-40B4-BE49-F238E27FC236}">
                <a16:creationId xmlns:a16="http://schemas.microsoft.com/office/drawing/2014/main" id="{4A56F358-D900-FB59-8862-0FF6EB061346}"/>
              </a:ext>
            </a:extLst>
          </p:cNvPr>
          <p:cNvSpPr/>
          <p:nvPr/>
        </p:nvSpPr>
        <p:spPr>
          <a:xfrm>
            <a:off x="6494363" y="4019173"/>
            <a:ext cx="1360555" cy="864000"/>
          </a:xfrm>
          <a:prstGeom prst="roundRect">
            <a:avLst/>
          </a:prstGeom>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ja-JP" altLang="en-US" sz="1600"/>
              <a:t>一般食品</a:t>
            </a:r>
            <a:br>
              <a:rPr kumimoji="1" lang="en-US" altLang="ja-JP" sz="1600"/>
            </a:br>
            <a:r>
              <a:rPr kumimoji="1" lang="ja-JP" altLang="en-US" sz="1600"/>
              <a:t>添加物</a:t>
            </a:r>
          </a:p>
        </p:txBody>
      </p:sp>
      <p:sp>
        <p:nvSpPr>
          <p:cNvPr id="23" name="四角形: 角を丸くする 22">
            <a:extLst>
              <a:ext uri="{FF2B5EF4-FFF2-40B4-BE49-F238E27FC236}">
                <a16:creationId xmlns:a16="http://schemas.microsoft.com/office/drawing/2014/main" id="{2CD947BD-5D96-F177-B28D-F7D5765B63E1}"/>
              </a:ext>
            </a:extLst>
          </p:cNvPr>
          <p:cNvSpPr/>
          <p:nvPr/>
        </p:nvSpPr>
        <p:spPr>
          <a:xfrm>
            <a:off x="6494363" y="5171015"/>
            <a:ext cx="1360555" cy="864000"/>
          </a:xfrm>
          <a:prstGeom prst="roundRect">
            <a:avLst/>
          </a:prstGeom>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wrap="none" rtlCol="0" anchor="ctr"/>
          <a:lstStyle/>
          <a:p>
            <a:pPr algn="ctr"/>
            <a:r>
              <a:rPr kumimoji="1" lang="ja-JP" altLang="en-US" sz="1600"/>
              <a:t>天然香料</a:t>
            </a:r>
          </a:p>
        </p:txBody>
      </p:sp>
      <p:sp>
        <p:nvSpPr>
          <p:cNvPr id="25" name="テキスト ボックス 24">
            <a:extLst>
              <a:ext uri="{FF2B5EF4-FFF2-40B4-BE49-F238E27FC236}">
                <a16:creationId xmlns:a16="http://schemas.microsoft.com/office/drawing/2014/main" id="{CE0F80FA-845F-9DF4-336A-DEBA351782CD}"/>
              </a:ext>
            </a:extLst>
          </p:cNvPr>
          <p:cNvSpPr txBox="1"/>
          <p:nvPr/>
        </p:nvSpPr>
        <p:spPr>
          <a:xfrm>
            <a:off x="7999981" y="2696038"/>
            <a:ext cx="3539978" cy="1169551"/>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以前から日本で広く使用されており、長い食経験がある食品添加物</a:t>
            </a:r>
            <a:r>
              <a:rPr lang="ja-JP" altLang="en-US" sz="1400">
                <a:solidFill>
                  <a:prstClr val="black"/>
                </a:solidFill>
                <a:latin typeface="BIZ UDPゴシック"/>
                <a:ea typeface="BIZ UDPゴシック"/>
              </a:rPr>
              <a:t>。平成７年</a:t>
            </a:r>
            <a:r>
              <a:rPr lang="en-US" altLang="ja-JP" sz="1400">
                <a:solidFill>
                  <a:prstClr val="black"/>
                </a:solidFill>
                <a:latin typeface="BIZ UDPゴシック"/>
                <a:ea typeface="BIZ UDPゴシック"/>
              </a:rPr>
              <a:t>(1995</a:t>
            </a:r>
            <a:r>
              <a:rPr lang="ja-JP" altLang="en-US" sz="1400">
                <a:solidFill>
                  <a:prstClr val="black"/>
                </a:solidFill>
                <a:latin typeface="BIZ UDPゴシック"/>
                <a:ea typeface="BIZ UDPゴシック"/>
              </a:rPr>
              <a:t>年</a:t>
            </a:r>
            <a:r>
              <a:rPr lang="en-US" altLang="ja-JP" sz="1400">
                <a:solidFill>
                  <a:prstClr val="black"/>
                </a:solidFill>
                <a:latin typeface="BIZ UDPゴシック"/>
                <a:ea typeface="BIZ UDPゴシック"/>
              </a:rPr>
              <a:t>)</a:t>
            </a:r>
            <a:r>
              <a:rPr lang="ja-JP" altLang="en-US" sz="1400">
                <a:solidFill>
                  <a:prstClr val="black"/>
                </a:solidFill>
                <a:latin typeface="BIZ UDPゴシック"/>
                <a:ea typeface="BIZ UDPゴシック"/>
              </a:rPr>
              <a:t>に添加物に指定された。逐次、基準の設定や安全性試験が行われている</a:t>
            </a:r>
            <a:br>
              <a:rPr lang="en-US" altLang="ja-JP" sz="1400">
                <a:solidFill>
                  <a:prstClr val="black"/>
                </a:solidFill>
                <a:latin typeface="BIZ UDPゴシック"/>
                <a:ea typeface="BIZ UDPゴシック"/>
              </a:rPr>
            </a:br>
            <a:r>
              <a:rPr lang="ja-JP" altLang="en-US" sz="1400">
                <a:solidFill>
                  <a:prstClr val="black"/>
                </a:solidFill>
                <a:latin typeface="BIZ UDPゴシック"/>
                <a:ea typeface="BIZ UDPゴシック"/>
              </a:rPr>
              <a:t>にがり、カラメル等</a:t>
            </a:r>
            <a:endParaRPr lang="ja-JP" altLang="en-US" sz="1400"/>
          </a:p>
        </p:txBody>
      </p:sp>
      <p:sp>
        <p:nvSpPr>
          <p:cNvPr id="26" name="テキスト ボックス 25">
            <a:extLst>
              <a:ext uri="{FF2B5EF4-FFF2-40B4-BE49-F238E27FC236}">
                <a16:creationId xmlns:a16="http://schemas.microsoft.com/office/drawing/2014/main" id="{584F98B6-E295-835B-0EA5-89E903C448EE}"/>
              </a:ext>
            </a:extLst>
          </p:cNvPr>
          <p:cNvSpPr txBox="1"/>
          <p:nvPr/>
        </p:nvSpPr>
        <p:spPr>
          <a:xfrm>
            <a:off x="7999981" y="4075469"/>
            <a:ext cx="3539978" cy="523220"/>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一般の食品を、添加物として使用する食品添加物</a:t>
            </a:r>
            <a:r>
              <a:rPr lang="ja-JP" altLang="en-US" sz="1400">
                <a:solidFill>
                  <a:prstClr val="black"/>
                </a:solidFill>
                <a:latin typeface="BIZ UDPゴシック"/>
                <a:ea typeface="BIZ UDPゴシック"/>
              </a:rPr>
              <a:t>。いちご果汁や寒天等</a:t>
            </a:r>
            <a:endParaRPr lang="ja-JP" altLang="en-US" sz="1400"/>
          </a:p>
        </p:txBody>
      </p:sp>
      <p:sp>
        <p:nvSpPr>
          <p:cNvPr id="27" name="テキスト ボックス 26">
            <a:extLst>
              <a:ext uri="{FF2B5EF4-FFF2-40B4-BE49-F238E27FC236}">
                <a16:creationId xmlns:a16="http://schemas.microsoft.com/office/drawing/2014/main" id="{842A7F1D-74DB-6F7B-050E-A3680B844384}"/>
              </a:ext>
            </a:extLst>
          </p:cNvPr>
          <p:cNvSpPr txBox="1"/>
          <p:nvPr/>
        </p:nvSpPr>
        <p:spPr>
          <a:xfrm>
            <a:off x="7999981" y="5171015"/>
            <a:ext cx="3539978" cy="738664"/>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動植物から得られる天然物質で、食品に香りをつける目的で使用される食品添加物</a:t>
            </a:r>
            <a:r>
              <a:rPr lang="ja-JP" altLang="en-US" sz="1400">
                <a:solidFill>
                  <a:prstClr val="black"/>
                </a:solidFill>
                <a:latin typeface="BIZ UDPゴシック"/>
                <a:ea typeface="BIZ UDPゴシック"/>
              </a:rPr>
              <a:t>。バニラ香料、ジンジャー等</a:t>
            </a:r>
            <a:endParaRPr lang="ja-JP" altLang="en-US" sz="1400"/>
          </a:p>
        </p:txBody>
      </p:sp>
      <p:sp>
        <p:nvSpPr>
          <p:cNvPr id="5" name="正方形/長方形 4">
            <a:extLst>
              <a:ext uri="{FF2B5EF4-FFF2-40B4-BE49-F238E27FC236}">
                <a16:creationId xmlns:a16="http://schemas.microsoft.com/office/drawing/2014/main" id="{EAC33E6A-2B4C-DE41-CED9-08244E1852EA}"/>
              </a:ext>
            </a:extLst>
          </p:cNvPr>
          <p:cNvSpPr/>
          <p:nvPr/>
        </p:nvSpPr>
        <p:spPr>
          <a:xfrm>
            <a:off x="11858101" y="4132162"/>
            <a:ext cx="333899" cy="740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ハザード</a:t>
            </a:r>
          </a:p>
        </p:txBody>
      </p:sp>
      <p:sp>
        <p:nvSpPr>
          <p:cNvPr id="6" name="正方形/長方形 5">
            <a:extLst>
              <a:ext uri="{FF2B5EF4-FFF2-40B4-BE49-F238E27FC236}">
                <a16:creationId xmlns:a16="http://schemas.microsoft.com/office/drawing/2014/main" id="{6F1B0945-E22E-1180-2A50-58BAC9693F4C}"/>
              </a:ext>
            </a:extLst>
          </p:cNvPr>
          <p:cNvSpPr/>
          <p:nvPr/>
        </p:nvSpPr>
        <p:spPr>
          <a:xfrm>
            <a:off x="11858101" y="4872942"/>
            <a:ext cx="333899"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700"/>
              <a:t>化学物質</a:t>
            </a:r>
          </a:p>
        </p:txBody>
      </p:sp>
      <p:sp>
        <p:nvSpPr>
          <p:cNvPr id="4" name="テキスト ボックス 3">
            <a:extLst>
              <a:ext uri="{FF2B5EF4-FFF2-40B4-BE49-F238E27FC236}">
                <a16:creationId xmlns:a16="http://schemas.microsoft.com/office/drawing/2014/main" id="{4C52EB3D-BD26-F668-D2AD-59A3F0BEFAC9}"/>
              </a:ext>
            </a:extLst>
          </p:cNvPr>
          <p:cNvSpPr txBox="1"/>
          <p:nvPr/>
        </p:nvSpPr>
        <p:spPr>
          <a:xfrm>
            <a:off x="7832082" y="6281726"/>
            <a:ext cx="3539978" cy="307777"/>
          </a:xfrm>
          <a:prstGeom prst="rect">
            <a:avLst/>
          </a:prstGeom>
          <a:noFill/>
        </p:spPr>
        <p:txBody>
          <a:bodyPr wrap="square" lIns="91440" tIns="45720" rIns="91440" bIns="45720" anchor="t">
            <a:spAutoFit/>
          </a:bodyPr>
          <a:lstStyle/>
          <a:p>
            <a:r>
              <a:rPr lang="ja-JP" altLang="en-US" sz="1400">
                <a:solidFill>
                  <a:prstClr val="black"/>
                </a:solidFill>
              </a:rPr>
              <a:t>※　令和6年３月31日以前は厚生労働省</a:t>
            </a:r>
          </a:p>
        </p:txBody>
      </p:sp>
    </p:spTree>
    <p:extLst>
      <p:ext uri="{BB962C8B-B14F-4D97-AF65-F5344CB8AC3E}">
        <p14:creationId xmlns:p14="http://schemas.microsoft.com/office/powerpoint/2010/main" val="21186127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6B370F8F6F3F34E88FA9FA1FE3206FB" ma:contentTypeVersion="12" ma:contentTypeDescription="新しいドキュメントを作成します。" ma:contentTypeScope="" ma:versionID="3d46894e9a5abef9b13c405f7feed278">
  <xsd:schema xmlns:xsd="http://www.w3.org/2001/XMLSchema" xmlns:xs="http://www.w3.org/2001/XMLSchema" xmlns:p="http://schemas.microsoft.com/office/2006/metadata/properties" xmlns:ns2="13f59e19-d015-4bed-846d-c6df16a7c254" xmlns:ns3="1da8a86e-78ad-4d1b-aa23-ba4c7618729f" targetNamespace="http://schemas.microsoft.com/office/2006/metadata/properties" ma:root="true" ma:fieldsID="41a6817748d507f6f6b78a763c0ba14a" ns2:_="" ns3:_="">
    <xsd:import namespace="13f59e19-d015-4bed-846d-c6df16a7c254"/>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f59e19-d015-4bed-846d-c6df16a7c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f4ef43-21c3-44fa-89cd-eec7d9d12c75}"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3f59e19-d015-4bed-846d-c6df16a7c254">
      <Terms xmlns="http://schemas.microsoft.com/office/infopath/2007/PartnerControls"/>
    </lcf76f155ced4ddcb4097134ff3c332f>
    <TaxCatchAll xmlns="1da8a86e-78ad-4d1b-aa23-ba4c7618729f" xsi:nil="true"/>
  </documentManagement>
</p:properties>
</file>

<file path=customXml/itemProps1.xml><?xml version="1.0" encoding="utf-8"?>
<ds:datastoreItem xmlns:ds="http://schemas.openxmlformats.org/officeDocument/2006/customXml" ds:itemID="{F248F845-070F-408B-A0C7-81666A26D5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f59e19-d015-4bed-846d-c6df16a7c254"/>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9C5E71-6869-4E37-9A73-1A4F1678F9B2}">
  <ds:schemaRefs>
    <ds:schemaRef ds:uri="http://schemas.microsoft.com/sharepoint/v3/contenttype/forms"/>
  </ds:schemaRefs>
</ds:datastoreItem>
</file>

<file path=customXml/itemProps3.xml><?xml version="1.0" encoding="utf-8"?>
<ds:datastoreItem xmlns:ds="http://schemas.openxmlformats.org/officeDocument/2006/customXml" ds:itemID="{D9332D7C-DB25-4534-B215-953236F63F7C}">
  <ds:schemaRefs>
    <ds:schemaRef ds:uri="http://schemas.microsoft.com/office/2006/metadata/properties"/>
    <ds:schemaRef ds:uri="http://schemas.microsoft.com/office/infopath/2007/PartnerControls"/>
    <ds:schemaRef ds:uri="13f59e19-d015-4bed-846d-c6df16a7c254"/>
    <ds:schemaRef ds:uri="1da8a86e-78ad-4d1b-aa23-ba4c7618729f"/>
  </ds:schemaRefs>
</ds:datastoreItem>
</file>

<file path=docProps/app.xml><?xml version="1.0" encoding="utf-8"?>
<Properties xmlns="http://schemas.openxmlformats.org/officeDocument/2006/extended-properties" xmlns:vt="http://schemas.openxmlformats.org/officeDocument/2006/docPropsVTypes">
  <TotalTime>0</TotalTime>
  <Words>2281</Words>
  <Application>Microsoft Office PowerPoint</Application>
  <PresentationFormat>ワイド画面</PresentationFormat>
  <Paragraphs>176</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BIZ UDPゴシック</vt:lpstr>
      <vt:lpstr>游ゴシック</vt:lpstr>
      <vt:lpstr>Arial</vt:lpstr>
      <vt:lpstr>Office テーマ</vt:lpstr>
      <vt:lpstr>食品安全関係素材集</vt:lpstr>
      <vt:lpstr>３. ハザード</vt:lpstr>
      <vt:lpstr>農薬</vt:lpstr>
      <vt:lpstr>農薬登録</vt:lpstr>
      <vt:lpstr>農薬の使用基準</vt:lpstr>
      <vt:lpstr>残留農薬</vt:lpstr>
      <vt:lpstr>　　　　理論最大一日摂取量（TMDI：Theoretical Maximum Daily Intake）</vt:lpstr>
      <vt:lpstr>推定一日摂取量（EDI）</vt:lpstr>
      <vt:lpstr>食品添加物</vt:lpstr>
      <vt:lpstr>ポジティブリスト制度</vt:lpstr>
      <vt:lpstr>トータルダイエットスタディ</vt:lpstr>
      <vt:lpstr>陰膳方式</vt:lpstr>
      <vt:lpstr>マーケットバスケット方式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2</cp:revision>
  <dcterms:created xsi:type="dcterms:W3CDTF">2024-11-22T08:06:12Z</dcterms:created>
  <dcterms:modified xsi:type="dcterms:W3CDTF">2024-11-29T01:42:04Z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0x01010046B370F8F6F3F34E88FA9FA1FE3206FB</vt:lpwstr>
  </property>
</Properties>
</file>